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drawings/drawing4.xml" ContentType="application/vnd.openxmlformats-officedocument.drawingml.chartshapes+xml"/>
  <Override PartName="/ppt/tags/tag1.xml" ContentType="application/vnd.openxmlformats-officedocument.presentationml.tags+xml"/>
  <Override PartName="/ppt/tags/tag2.xml" ContentType="application/vnd.openxmlformats-officedocument.presentationml.tags+xml"/>
  <Override PartName="/ppt/notesSlides/notesSlide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drawings/drawing5.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drawings/drawing6.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7.xml" ContentType="application/vnd.openxmlformats-officedocument.drawingml.chartshapes+xml"/>
  <Override PartName="/ppt/notesSlides/notesSlide4.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7.xml" ContentType="application/vnd.openxmlformats-officedocument.themeOverride+xml"/>
  <Override PartName="/ppt/drawings/drawing8.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8.xml" ContentType="application/vnd.openxmlformats-officedocument.themeOverride+xml"/>
  <Override PartName="/ppt/drawings/drawing9.xml" ContentType="application/vnd.openxmlformats-officedocument.drawingml.chartshapes+xml"/>
  <Override PartName="/ppt/notesSlides/notesSlide5.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9.xml" ContentType="application/vnd.openxmlformats-officedocument.themeOverride+xml"/>
  <Override PartName="/ppt/drawings/drawing10.xml" ContentType="application/vnd.openxmlformats-officedocument.drawingml.chartshapes+xml"/>
  <Override PartName="/ppt/notesSlides/notesSlide6.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0.xml" ContentType="application/vnd.openxmlformats-officedocument.themeOverride+xml"/>
  <Override PartName="/ppt/drawings/drawing11.xml" ContentType="application/vnd.openxmlformats-officedocument.drawingml.chartshapes+xml"/>
  <Override PartName="/ppt/notesSlides/notesSlide7.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1.xml" ContentType="application/vnd.openxmlformats-officedocument.themeOverride+xml"/>
  <Override PartName="/ppt/drawings/drawing12.xml" ContentType="application/vnd.openxmlformats-officedocument.drawingml.chartshape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2.xml" ContentType="application/vnd.openxmlformats-officedocument.themeOverride+xml"/>
  <Override PartName="/ppt/drawings/drawing1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dfd453708dcc4576" Type="http://schemas.microsoft.com/office/2007/relationships/ui/extensibility" Target="customUI/customUI14.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9" r:id="rId1"/>
    <p:sldMasterId id="2147483709" r:id="rId2"/>
  </p:sldMasterIdLst>
  <p:notesMasterIdLst>
    <p:notesMasterId r:id="rId13"/>
  </p:notesMasterIdLst>
  <p:sldIdLst>
    <p:sldId id="264" r:id="rId3"/>
    <p:sldId id="2145705777" r:id="rId4"/>
    <p:sldId id="2147375614" r:id="rId5"/>
    <p:sldId id="2147474549" r:id="rId6"/>
    <p:sldId id="2147474551" r:id="rId7"/>
    <p:sldId id="2147474241" r:id="rId8"/>
    <p:sldId id="2147474225" r:id="rId9"/>
    <p:sldId id="2147474550" r:id="rId10"/>
    <p:sldId id="2147474543" r:id="rId11"/>
    <p:sldId id="2147474548" r:id="rId12"/>
  </p:sldIdLst>
  <p:sldSz cx="9180513" cy="5143500"/>
  <p:notesSz cx="6742113" cy="987266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1" userDrawn="1">
          <p15:clr>
            <a:srgbClr val="A4A3A4"/>
          </p15:clr>
        </p15:guide>
        <p15:guide id="2" pos="552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A79"/>
    <a:srgbClr val="EC6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20085A-6D73-417F-9ACB-B85E35BBE5A3}">
  <a:tblStyle styleId="{B320085A-6D73-417F-9ACB-B85E35BBE5A3}" styleName="Custom DC Studi e Ricerche">
    <a:wholeTbl>
      <a:tcTxStyle>
        <a:fontRef idx="minor">
          <a:scrgbClr r="0" g="0" b="0"/>
        </a:fontRef>
        <a:schemeClr val="accent5"/>
      </a:tcTxStyle>
      <a:tcStyle>
        <a:tcBdr>
          <a:left>
            <a:ln>
              <a:noFill/>
            </a:ln>
          </a:left>
          <a:right>
            <a:ln>
              <a:noFill/>
            </a:ln>
          </a:right>
          <a:top>
            <a:ln w="25000" cmpd="sng">
              <a:solidFill>
                <a:srgbClr val="406B9B"/>
              </a:solidFill>
            </a:ln>
          </a:top>
          <a:bottom>
            <a:ln w="25000" cmpd="sng">
              <a:solidFill>
                <a:srgbClr val="406B9B"/>
              </a:solidFill>
            </a:ln>
          </a:bottom>
          <a:insideH>
            <a:ln>
              <a:noFill/>
            </a:ln>
          </a:insideH>
          <a:insideV>
            <a:ln>
              <a:noFill/>
            </a:ln>
          </a:insideV>
        </a:tcBdr>
        <a:fill>
          <a:solidFill>
            <a:schemeClr val="lt1"/>
          </a:solidFill>
        </a:fill>
      </a:tcStyle>
    </a:wholeTbl>
    <a:lastCol>
      <a:tcTxStyle b="on">
        <a:fontRef idx="minor">
          <a:scrgbClr r="0" g="0" b="0"/>
        </a:fontRef>
        <a:schemeClr val="lt1"/>
      </a:tcTxStyle>
      <a:tcStyle>
        <a:tcBdr/>
        <a:fill>
          <a:solidFill>
            <a:schemeClr val="accent1"/>
          </a:solidFill>
        </a:fill>
      </a:tcStyle>
    </a:lastCol>
    <a:firstCol>
      <a:tcTxStyle b="off">
        <a:fontRef idx="minor">
          <a:scrgbClr r="0" g="0" b="0"/>
        </a:fontRef>
      </a:tcTxStyle>
      <a:tcStyle>
        <a:tcBdr/>
        <a:fill>
          <a:solidFill>
            <a:schemeClr val="accent6"/>
          </a:solidFill>
        </a:fill>
      </a:tcStyle>
    </a:firstCol>
    <a:lastRow>
      <a:tcTxStyle b="on"/>
      <a:tcStyle>
        <a:tcBdr>
          <a:top>
            <a:ln w="25000" cmpd="sng">
              <a:solidFill>
                <a:schemeClr val="accent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prstClr val="black"/>
        </a:fontRef>
        <a:schemeClr val="lt1"/>
      </a:tcTxStyle>
      <a:tcStyle>
        <a:tcBdr>
          <a:bottom>
            <a:ln w="38100" cmpd="sng">
              <a:solidFill>
                <a:schemeClr val="lt1"/>
              </a:solidFill>
            </a:ln>
          </a:bottom>
        </a:tcBdr>
        <a:fill>
          <a:solidFill>
            <a:srgbClr val="406B9B"/>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76" autoAdjust="0"/>
    <p:restoredTop sz="93957" autoAdjust="0"/>
  </p:normalViewPr>
  <p:slideViewPr>
    <p:cSldViewPr snapToGrid="0" showGuides="1">
      <p:cViewPr varScale="1">
        <p:scale>
          <a:sx n="94" d="100"/>
          <a:sy n="94" d="100"/>
        </p:scale>
        <p:origin x="540" y="78"/>
      </p:cViewPr>
      <p:guideLst>
        <p:guide orient="horz" pos="191"/>
        <p:guide pos="5522"/>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file:///\\sede.corp.sanpaoloimi.com\pdudfsroot\DirezioniBI\Divisione%20Corporate\Dco%20Servizio%20Studi%20E%20Ricerche\Lavori\Industria\SETTORI\Alimentare\Vinitaly_08.04.2025\supporto_Vinitaly_aprile_2025.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10.xml"/><Relationship Id="rId1" Type="http://schemas.microsoft.com/office/2011/relationships/chartStyle" Target="style10.xml"/><Relationship Id="rId5" Type="http://schemas.openxmlformats.org/officeDocument/2006/relationships/chartUserShapes" Target="../drawings/drawing10.xml"/><Relationship Id="rId4" Type="http://schemas.openxmlformats.org/officeDocument/2006/relationships/oleObject" Target="file:///\\sede.corp.sanpaoloimi.com\pdudfsroot\DirezioniBI\Divisione%20Corporate\Dco%20Servizio%20Studi%20E%20Ricerche\Lavori\Industria\Economisti%20Territorio\Survey%20interna\Nov_Dic_2024\Lavorazione_indagine_NOV_DIC_24\DR_Agribusiness\Pivot%20indagine%20nov-dic%2024_Agrib.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1.xml"/><Relationship Id="rId1" Type="http://schemas.microsoft.com/office/2011/relationships/chartStyle" Target="style11.xml"/><Relationship Id="rId5" Type="http://schemas.openxmlformats.org/officeDocument/2006/relationships/chartUserShapes" Target="../drawings/drawing11.xml"/><Relationship Id="rId4" Type="http://schemas.openxmlformats.org/officeDocument/2006/relationships/oleObject" Target="file:///\\sede.corp.sanpaoloimi.com\pdudfsroot\DirezioniBI\Divisione%20Corporate\Dco%20Servizio%20Studi%20E%20Ricerche\Lavori\Industria\Economisti%20Territorio\Survey%20interna\Nov_Dic_2024\Lavorazione_indagine_NOV_DIC_24\DR_Agribusiness\Pivot%20indagine%20nov-dic%2024_Agrib.xlsx" TargetMode="Externa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2.xml"/><Relationship Id="rId1" Type="http://schemas.microsoft.com/office/2011/relationships/chartStyle" Target="style12.xml"/><Relationship Id="rId5" Type="http://schemas.openxmlformats.org/officeDocument/2006/relationships/chartUserShapes" Target="../drawings/drawing12.xml"/><Relationship Id="rId4" Type="http://schemas.openxmlformats.org/officeDocument/2006/relationships/oleObject" Target="file:///c:\profili\u023359\Downloads\vit_t2_page_spreadsheet.xlsx" TargetMode="Externa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13.xml"/><Relationship Id="rId1" Type="http://schemas.microsoft.com/office/2011/relationships/chartStyle" Target="style13.xml"/><Relationship Id="rId5" Type="http://schemas.openxmlformats.org/officeDocument/2006/relationships/chartUserShapes" Target="../drawings/drawing13.xml"/><Relationship Id="rId4" Type="http://schemas.openxmlformats.org/officeDocument/2006/relationships/oleObject" Target="file:///\\sede.corp.sanpaoloimi.com\pdudfsroot\DirezioniBI\Divisione%20Corporate\Dco%20Servizio%20Studi%20E%20Ricerche\Lavori\Industria\SETTORI\Alimentare\Vinitaly_16.04.2024\propensione%20all'export_DA%20AGGIORNARE.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oleObject" Target="file:///\\sede.corp.sanpaoloimi.com\pdudfsroot\DirezioniBI\Divisione%20Corporate\Dco%20Servizio%20Studi%20E%20Ricerche\Lavori\Industria\Economisti%20Territorio\DR_Agribusiness\elab\DOP_Ita_Reg_2023.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3.xml"/><Relationship Id="rId4" Type="http://schemas.openxmlformats.org/officeDocument/2006/relationships/oleObject" Target="file:///c:\profili\u023359\Desktop\WORK_QUERY_FOR_CLASSIFICAZIONEAL.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4.xml"/><Relationship Id="rId4" Type="http://schemas.openxmlformats.org/officeDocument/2006/relationships/oleObject" Target="file:///c:\profili\u023359\Desktop\WORK_QUERY_FOR_CLASSIFICAZIONEAL.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5" Type="http://schemas.openxmlformats.org/officeDocument/2006/relationships/chartUserShapes" Target="../drawings/drawing5.xml"/><Relationship Id="rId4" Type="http://schemas.openxmlformats.org/officeDocument/2006/relationships/oleObject" Target="file:///\\sede.corp.sanpaoloimi.com\pdudfsroot\DirezioniBI\Divisione%20Corporate\Dco%20Servizio%20Studi%20E%20Ricerche\Lavori\Industria\Economisti%20Territorio\DR_Agribusiness\elab\export_coeweb_gen_nov_24.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5" Type="http://schemas.openxmlformats.org/officeDocument/2006/relationships/chartUserShapes" Target="../drawings/drawing6.xml"/><Relationship Id="rId4" Type="http://schemas.openxmlformats.org/officeDocument/2006/relationships/oleObject" Target="file:///\\sede.corp.sanpaoloimi.com\pdudfsroot\DirezioniBI\Divisione%20Corporate\Dco%20Servizio%20Studi%20E%20Ricerche\Lavori\Industria\Economisti%20Territorio\DR_Agribusiness\elab\export_coeweb_gen_nov_24.xlsx"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file:///C:\profili\u023359\Desktop\MONITOR%20DISTRETTI\Monitor_dicembre_2024.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8.xml"/><Relationship Id="rId1" Type="http://schemas.microsoft.com/office/2011/relationships/chartStyle" Target="style8.xml"/><Relationship Id="rId5" Type="http://schemas.openxmlformats.org/officeDocument/2006/relationships/chartUserShapes" Target="../drawings/drawing8.xml"/><Relationship Id="rId4" Type="http://schemas.openxmlformats.org/officeDocument/2006/relationships/oleObject" Target="file:///\\sede.corp.sanpaoloimi.com\pdudfsroot\DirezioniBI\Divisione%20Corporate\Dco%20Servizio%20Studi%20E%20Ricerche\Lavori\Industria\Economisti%20Territorio\Survey%20interna\Nov_Dic_2024\Lavorazione_indagine_NOV_DIC_24\DR_Agribusiness\Pivot%20indagine%20nov-dic%2024_Agrib.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9.xml"/><Relationship Id="rId1" Type="http://schemas.microsoft.com/office/2011/relationships/chartStyle" Target="style9.xml"/><Relationship Id="rId5" Type="http://schemas.openxmlformats.org/officeDocument/2006/relationships/chartUserShapes" Target="../drawings/drawing9.xml"/><Relationship Id="rId4" Type="http://schemas.openxmlformats.org/officeDocument/2006/relationships/oleObject" Target="file:///\\sede.corp.sanpaoloimi.com\pdudfsroot\DirezioniBI\Divisione%20Corporate\Dco%20Servizio%20Studi%20E%20Ricerche\Lavori\Industria\Economisti%20Territorio\Survey%20interna\Nov_Dic_2024\Lavorazione_indagine_NOV_DIC_24\DR_Agribusiness\Pivot%20indagine%20nov-dic%2024_Agrib.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1"/>
            </a:solidFill>
            <a:ln>
              <a:noFill/>
            </a:ln>
            <a:effectLst/>
          </c:spPr>
          <c:invertIfNegative val="0"/>
          <c:dPt>
            <c:idx val="9"/>
            <c:invertIfNegative val="0"/>
            <c:bubble3D val="0"/>
            <c:spPr>
              <a:solidFill>
                <a:srgbClr val="EC6400"/>
              </a:solidFill>
              <a:ln>
                <a:noFill/>
              </a:ln>
              <a:effectLst/>
            </c:spPr>
            <c:extLst>
              <c:ext xmlns:c16="http://schemas.microsoft.com/office/drawing/2014/chart" uri="{C3380CC4-5D6E-409C-BE32-E72D297353CC}">
                <c16:uniqueId val="{00000001-A90A-4D02-B8AF-D326351A78D9}"/>
              </c:ext>
            </c:extLst>
          </c:dPt>
          <c:dLbls>
            <c:dLbl>
              <c:idx val="9"/>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it-IT"/>
                </a:p>
              </c:txPr>
              <c:showLegendKey val="0"/>
              <c:showVal val="1"/>
              <c:showCatName val="0"/>
              <c:showSerName val="0"/>
              <c:showPercent val="0"/>
              <c:showBubbleSize val="0"/>
              <c:extLst>
                <c:ext xmlns:c16="http://schemas.microsoft.com/office/drawing/2014/chart" uri="{C3380CC4-5D6E-409C-BE32-E72D297353CC}">
                  <c16:uniqueId val="{00000001-A90A-4D02-B8AF-D326351A78D9}"/>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Foglio1!$B$4:$B$13</c:f>
              <c:strCache>
                <c:ptCount val="10"/>
                <c:pt idx="0">
                  <c:v>Portogallo</c:v>
                </c:pt>
                <c:pt idx="1">
                  <c:v>Germania</c:v>
                </c:pt>
                <c:pt idx="2">
                  <c:v>Sudafrica</c:v>
                </c:pt>
                <c:pt idx="3">
                  <c:v>Cile</c:v>
                </c:pt>
                <c:pt idx="4">
                  <c:v>Australia</c:v>
                </c:pt>
                <c:pt idx="5">
                  <c:v>Argentina</c:v>
                </c:pt>
                <c:pt idx="6">
                  <c:v>Stati Uniti</c:v>
                </c:pt>
                <c:pt idx="7">
                  <c:v>Spagna</c:v>
                </c:pt>
                <c:pt idx="8">
                  <c:v>Francia</c:v>
                </c:pt>
                <c:pt idx="9">
                  <c:v>Italia</c:v>
                </c:pt>
              </c:strCache>
            </c:strRef>
          </c:cat>
          <c:val>
            <c:numRef>
              <c:f>Foglio1!$C$4:$C$13</c:f>
              <c:numCache>
                <c:formatCode>0</c:formatCode>
                <c:ptCount val="10"/>
                <c:pt idx="0">
                  <c:v>6.9</c:v>
                </c:pt>
                <c:pt idx="1">
                  <c:v>8.1</c:v>
                </c:pt>
                <c:pt idx="2">
                  <c:v>8.8000000000000007</c:v>
                </c:pt>
                <c:pt idx="3">
                  <c:v>9.3000000000000007</c:v>
                </c:pt>
                <c:pt idx="4">
                  <c:v>10.199999999999999</c:v>
                </c:pt>
                <c:pt idx="5">
                  <c:v>10.9</c:v>
                </c:pt>
                <c:pt idx="6">
                  <c:v>23.6</c:v>
                </c:pt>
                <c:pt idx="7">
                  <c:v>33.6</c:v>
                </c:pt>
                <c:pt idx="8">
                  <c:v>36.9</c:v>
                </c:pt>
                <c:pt idx="9">
                  <c:v>41</c:v>
                </c:pt>
              </c:numCache>
            </c:numRef>
          </c:val>
          <c:extLst>
            <c:ext xmlns:c16="http://schemas.microsoft.com/office/drawing/2014/chart" uri="{C3380CC4-5D6E-409C-BE32-E72D297353CC}">
              <c16:uniqueId val="{00000000-A90A-4D02-B8AF-D326351A78D9}"/>
            </c:ext>
          </c:extLst>
        </c:ser>
        <c:dLbls>
          <c:showLegendKey val="0"/>
          <c:showVal val="0"/>
          <c:showCatName val="0"/>
          <c:showSerName val="0"/>
          <c:showPercent val="0"/>
          <c:showBubbleSize val="0"/>
        </c:dLbls>
        <c:gapWidth val="219"/>
        <c:axId val="481801688"/>
        <c:axId val="481803656"/>
      </c:barChart>
      <c:catAx>
        <c:axId val="48180168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481803656"/>
        <c:crosses val="autoZero"/>
        <c:auto val="1"/>
        <c:lblAlgn val="ctr"/>
        <c:lblOffset val="100"/>
        <c:noMultiLvlLbl val="0"/>
      </c:catAx>
      <c:valAx>
        <c:axId val="481803656"/>
        <c:scaling>
          <c:orientation val="minMax"/>
        </c:scaling>
        <c:delete val="0"/>
        <c:axPos val="b"/>
        <c:majorGridlines>
          <c:spPr>
            <a:ln w="9525" cap="flat" cmpd="sng" algn="ctr">
              <a:noFill/>
              <a:round/>
            </a:ln>
            <a:effectLst/>
          </c:spPr>
        </c:majorGridlines>
        <c:numFmt formatCode="0"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481801688"/>
        <c:crosses val="autoZero"/>
        <c:crossBetween val="between"/>
      </c:valAx>
      <c:spPr>
        <a:noFill/>
        <a:ln>
          <a:noFill/>
        </a:ln>
        <a:effectLst/>
      </c:spPr>
    </c:plotArea>
    <c:plotVisOnly val="1"/>
    <c:dispBlanksAs val="gap"/>
    <c:showDLblsOverMax val="0"/>
  </c:chart>
  <c:spPr>
    <a:noFill/>
    <a:ln w="25400" cap="flat" cmpd="sng" algn="ctr">
      <a:noFill/>
      <a:round/>
    </a:ln>
    <a:effectLst/>
  </c:spPr>
  <c:txPr>
    <a:bodyPr/>
    <a:lstStyle/>
    <a:p>
      <a:pPr>
        <a:defRPr sz="1200"/>
      </a:pPr>
      <a:endParaRPr lang="it-IT"/>
    </a:p>
  </c:txPr>
  <c:externalData r:id="rId4">
    <c:autoUpdate val="0"/>
  </c:externalData>
  <c:userShapes r:id="rId5"/>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Q_28_diff_vino!$W$56</c:f>
              <c:strCache>
                <c:ptCount val="1"/>
                <c:pt idx="0">
                  <c:v>Edizione giugno 2024</c:v>
                </c:pt>
              </c:strCache>
            </c:strRef>
          </c:tx>
          <c:spPr>
            <a:solidFill>
              <a:schemeClr val="accent1"/>
            </a:solidFill>
            <a:ln>
              <a:noFill/>
            </a:ln>
            <a:effectLst/>
          </c:spPr>
          <c:invertIfNegative val="0"/>
          <c:cat>
            <c:strRef>
              <c:f>Q_28_diff_vino!$V$57:$V$71</c:f>
              <c:strCache>
                <c:ptCount val="15"/>
                <c:pt idx="0">
                  <c:v>Nessuna </c:v>
                </c:pt>
                <c:pt idx="1">
                  <c:v>Difficoltà approvvigionamenti</c:v>
                </c:pt>
                <c:pt idx="2">
                  <c:v>Gestione del circolante</c:v>
                </c:pt>
                <c:pt idx="3">
                  <c:v>Difficoltà rimborsare il debito</c:v>
                </c:pt>
                <c:pt idx="4">
                  <c:v>Trasporti: incremento tempi e costi</c:v>
                </c:pt>
                <c:pt idx="5">
                  <c:v>Incertezza normativa</c:v>
                </c:pt>
                <c:pt idx="6">
                  <c:v>Barriere tariffarie</c:v>
                </c:pt>
                <c:pt idx="7">
                  <c:v>Reperimento manodopera</c:v>
                </c:pt>
                <c:pt idx="8">
                  <c:v>Costo del debito</c:v>
                </c:pt>
                <c:pt idx="9">
                  <c:v>Concorrenza estera</c:v>
                </c:pt>
                <c:pt idx="10">
                  <c:v>Difficoltà incasso</c:v>
                </c:pt>
                <c:pt idx="11">
                  <c:v>Costo dell’energia</c:v>
                </c:pt>
                <c:pt idx="12">
                  <c:v>Costo materie prime e semilavorati</c:v>
                </c:pt>
                <c:pt idx="13">
                  <c:v>Cambiamenti climatici</c:v>
                </c:pt>
                <c:pt idx="14">
                  <c:v>Peggioramento condizioni domanda</c:v>
                </c:pt>
              </c:strCache>
            </c:strRef>
          </c:cat>
          <c:val>
            <c:numRef>
              <c:f>Q_28_diff_vino!$W$57:$W$71</c:f>
              <c:numCache>
                <c:formatCode>0.0</c:formatCode>
                <c:ptCount val="15"/>
                <c:pt idx="0">
                  <c:v>1.2919896640826873</c:v>
                </c:pt>
                <c:pt idx="1">
                  <c:v>8.2687338501292</c:v>
                </c:pt>
                <c:pt idx="2">
                  <c:v>6.2015503875968996</c:v>
                </c:pt>
                <c:pt idx="3">
                  <c:v>10.335917312661499</c:v>
                </c:pt>
                <c:pt idx="4">
                  <c:v>10.852713178294573</c:v>
                </c:pt>
                <c:pt idx="5">
                  <c:v>8.2687338501292</c:v>
                </c:pt>
                <c:pt idx="6">
                  <c:v>6.2015503875968996</c:v>
                </c:pt>
                <c:pt idx="7">
                  <c:v>34.108527131782942</c:v>
                </c:pt>
                <c:pt idx="8">
                  <c:v>27.648578811369507</c:v>
                </c:pt>
                <c:pt idx="9">
                  <c:v>17.054263565891471</c:v>
                </c:pt>
                <c:pt idx="10">
                  <c:v>24.547803617571059</c:v>
                </c:pt>
                <c:pt idx="11">
                  <c:v>31.266149870801037</c:v>
                </c:pt>
                <c:pt idx="12">
                  <c:v>33.333333333333329</c:v>
                </c:pt>
                <c:pt idx="13">
                  <c:v>55.555555555555557</c:v>
                </c:pt>
                <c:pt idx="14">
                  <c:v>18.863049095607234</c:v>
                </c:pt>
              </c:numCache>
            </c:numRef>
          </c:val>
          <c:extLst>
            <c:ext xmlns:c16="http://schemas.microsoft.com/office/drawing/2014/chart" uri="{C3380CC4-5D6E-409C-BE32-E72D297353CC}">
              <c16:uniqueId val="{00000000-4137-4C96-BB23-D5CD7273F587}"/>
            </c:ext>
          </c:extLst>
        </c:ser>
        <c:ser>
          <c:idx val="1"/>
          <c:order val="1"/>
          <c:tx>
            <c:strRef>
              <c:f>Q_28_diff_vino!$X$56</c:f>
              <c:strCache>
                <c:ptCount val="1"/>
                <c:pt idx="0">
                  <c:v>Edizione dicembre 2024</c:v>
                </c:pt>
              </c:strCache>
            </c:strRef>
          </c:tx>
          <c:spPr>
            <a:solidFill>
              <a:schemeClr val="accent2"/>
            </a:solidFill>
            <a:ln>
              <a:noFill/>
            </a:ln>
            <a:effectLst/>
          </c:spPr>
          <c:invertIfNegative val="0"/>
          <c:cat>
            <c:strRef>
              <c:f>Q_28_diff_vino!$V$57:$V$71</c:f>
              <c:strCache>
                <c:ptCount val="15"/>
                <c:pt idx="0">
                  <c:v>Nessuna </c:v>
                </c:pt>
                <c:pt idx="1">
                  <c:v>Difficoltà approvvigionamenti</c:v>
                </c:pt>
                <c:pt idx="2">
                  <c:v>Gestione del circolante</c:v>
                </c:pt>
                <c:pt idx="3">
                  <c:v>Difficoltà rimborsare il debito</c:v>
                </c:pt>
                <c:pt idx="4">
                  <c:v>Trasporti: incremento tempi e costi</c:v>
                </c:pt>
                <c:pt idx="5">
                  <c:v>Incertezza normativa</c:v>
                </c:pt>
                <c:pt idx="6">
                  <c:v>Barriere tariffarie</c:v>
                </c:pt>
                <c:pt idx="7">
                  <c:v>Reperimento manodopera</c:v>
                </c:pt>
                <c:pt idx="8">
                  <c:v>Costo del debito</c:v>
                </c:pt>
                <c:pt idx="9">
                  <c:v>Concorrenza estera</c:v>
                </c:pt>
                <c:pt idx="10">
                  <c:v>Difficoltà incasso</c:v>
                </c:pt>
                <c:pt idx="11">
                  <c:v>Costo dell’energia</c:v>
                </c:pt>
                <c:pt idx="12">
                  <c:v>Costo materie prime e semilavorati</c:v>
                </c:pt>
                <c:pt idx="13">
                  <c:v>Cambiamenti climatici</c:v>
                </c:pt>
                <c:pt idx="14">
                  <c:v>Peggioramento condizioni domanda</c:v>
                </c:pt>
              </c:strCache>
            </c:strRef>
          </c:cat>
          <c:val>
            <c:numRef>
              <c:f>Q_28_diff_vino!$X$57:$X$71</c:f>
              <c:numCache>
                <c:formatCode>0.0</c:formatCode>
                <c:ptCount val="15"/>
                <c:pt idx="0">
                  <c:v>1.2165450121654502</c:v>
                </c:pt>
                <c:pt idx="1">
                  <c:v>3.8929440389294405</c:v>
                </c:pt>
                <c:pt idx="2">
                  <c:v>6.5693430656934311</c:v>
                </c:pt>
                <c:pt idx="3">
                  <c:v>7.785888077858881</c:v>
                </c:pt>
                <c:pt idx="4">
                  <c:v>8.0291970802919703</c:v>
                </c:pt>
                <c:pt idx="5">
                  <c:v>8.2725060827250605</c:v>
                </c:pt>
                <c:pt idx="6">
                  <c:v>9.7323600973236015</c:v>
                </c:pt>
                <c:pt idx="7">
                  <c:v>10.46228710462287</c:v>
                </c:pt>
                <c:pt idx="8">
                  <c:v>11.678832116788321</c:v>
                </c:pt>
                <c:pt idx="9">
                  <c:v>13.625304136253041</c:v>
                </c:pt>
                <c:pt idx="10">
                  <c:v>20.437956204379564</c:v>
                </c:pt>
                <c:pt idx="11">
                  <c:v>27.007299270072991</c:v>
                </c:pt>
                <c:pt idx="12">
                  <c:v>30.656934306569344</c:v>
                </c:pt>
                <c:pt idx="13">
                  <c:v>46.715328467153284</c:v>
                </c:pt>
                <c:pt idx="14">
                  <c:v>47.688564476885645</c:v>
                </c:pt>
              </c:numCache>
            </c:numRef>
          </c:val>
          <c:extLst>
            <c:ext xmlns:c16="http://schemas.microsoft.com/office/drawing/2014/chart" uri="{C3380CC4-5D6E-409C-BE32-E72D297353CC}">
              <c16:uniqueId val="{00000001-4137-4C96-BB23-D5CD7273F587}"/>
            </c:ext>
          </c:extLst>
        </c:ser>
        <c:dLbls>
          <c:showLegendKey val="0"/>
          <c:showVal val="0"/>
          <c:showCatName val="0"/>
          <c:showSerName val="0"/>
          <c:showPercent val="0"/>
          <c:showBubbleSize val="0"/>
        </c:dLbls>
        <c:gapWidth val="125"/>
        <c:overlap val="-10"/>
        <c:axId val="481801688"/>
        <c:axId val="481803656"/>
      </c:barChart>
      <c:catAx>
        <c:axId val="48180168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it-IT"/>
          </a:p>
        </c:txPr>
        <c:crossAx val="481803656"/>
        <c:crosses val="autoZero"/>
        <c:auto val="1"/>
        <c:lblAlgn val="ctr"/>
        <c:lblOffset val="100"/>
        <c:noMultiLvlLbl val="0"/>
      </c:catAx>
      <c:valAx>
        <c:axId val="481803656"/>
        <c:scaling>
          <c:orientation val="minMax"/>
        </c:scaling>
        <c:delete val="0"/>
        <c:axPos val="b"/>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it-IT"/>
          </a:p>
        </c:txPr>
        <c:crossAx val="481801688"/>
        <c:crosses val="autoZero"/>
        <c:crossBetween val="between"/>
      </c:valAx>
      <c:spPr>
        <a:noFill/>
        <a:ln>
          <a:noFill/>
        </a:ln>
        <a:effectLst/>
      </c:spPr>
    </c:plotArea>
    <c:legend>
      <c:legendPos val="b"/>
      <c:overlay val="0"/>
      <c:spPr>
        <a:noFill/>
        <a:ln w="25400">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it-IT"/>
        </a:p>
      </c:txPr>
    </c:legend>
    <c:plotVisOnly val="1"/>
    <c:dispBlanksAs val="gap"/>
    <c:showDLblsOverMax val="0"/>
  </c:chart>
  <c:spPr>
    <a:noFill/>
    <a:ln w="25400" cap="flat" cmpd="sng" algn="ctr">
      <a:noFill/>
      <a:round/>
    </a:ln>
    <a:effectLst/>
  </c:spPr>
  <c:txPr>
    <a:bodyPr/>
    <a:lstStyle/>
    <a:p>
      <a:pPr>
        <a:defRPr sz="1100"/>
      </a:pPr>
      <a:endParaRPr lang="it-IT"/>
    </a:p>
  </c:txPr>
  <c:externalData r:id="rId4">
    <c:autoUpdate val="0"/>
  </c:externalData>
  <c:userShapes r:id="rId5"/>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Q_28_diff_vino!$S$136</c:f>
              <c:strCache>
                <c:ptCount val="1"/>
                <c:pt idx="0">
                  <c:v>cambiamenti climatici</c:v>
                </c:pt>
              </c:strCache>
            </c:strRef>
          </c:tx>
          <c:spPr>
            <a:solidFill>
              <a:schemeClr val="accent1"/>
            </a:solidFill>
            <a:ln>
              <a:noFill/>
            </a:ln>
            <a:effectLst/>
          </c:spPr>
          <c:invertIfNegative val="0"/>
          <c:dPt>
            <c:idx val="9"/>
            <c:invertIfNegative val="0"/>
            <c:bubble3D val="0"/>
            <c:spPr>
              <a:solidFill>
                <a:srgbClr val="EC6400"/>
              </a:solidFill>
              <a:ln>
                <a:noFill/>
              </a:ln>
              <a:effectLst/>
            </c:spPr>
            <c:extLst>
              <c:ext xmlns:c16="http://schemas.microsoft.com/office/drawing/2014/chart" uri="{C3380CC4-5D6E-409C-BE32-E72D297353CC}">
                <c16:uniqueId val="{00000001-9F8C-4851-8647-8635C689F3FF}"/>
              </c:ext>
            </c:extLst>
          </c:dPt>
          <c:cat>
            <c:strRef>
              <c:f>Q_28_diff_vino!$R$137:$R$150</c:f>
              <c:strCache>
                <c:ptCount val="14"/>
                <c:pt idx="0">
                  <c:v>Altre bevande</c:v>
                </c:pt>
                <c:pt idx="1">
                  <c:v>Altro alimentare</c:v>
                </c:pt>
                <c:pt idx="2">
                  <c:v>Agriturismi</c:v>
                </c:pt>
                <c:pt idx="3">
                  <c:v>Commercio ingrosso agro-alimentare</c:v>
                </c:pt>
                <c:pt idx="4">
                  <c:v>Dolci, caffè, te, spezie</c:v>
                </c:pt>
                <c:pt idx="5">
                  <c:v>Filiera carni e salumi</c:v>
                </c:pt>
                <c:pt idx="6">
                  <c:v>Filiera ittico</c:v>
                </c:pt>
                <c:pt idx="7">
                  <c:v>Filiera lattiero-casearia</c:v>
                </c:pt>
                <c:pt idx="8">
                  <c:v>Totale Agroalimentare</c:v>
                </c:pt>
                <c:pt idx="9">
                  <c:v>Filiera vino</c:v>
                </c:pt>
                <c:pt idx="10">
                  <c:v>Fiori e piante</c:v>
                </c:pt>
                <c:pt idx="11">
                  <c:v>Filiera olio</c:v>
                </c:pt>
                <c:pt idx="12">
                  <c:v>Filiera cereali, pasta</c:v>
                </c:pt>
                <c:pt idx="13">
                  <c:v>Filiera ortofrutta</c:v>
                </c:pt>
              </c:strCache>
            </c:strRef>
          </c:cat>
          <c:val>
            <c:numRef>
              <c:f>Q_28_diff_vino!$S$137:$S$150</c:f>
              <c:numCache>
                <c:formatCode>0.0</c:formatCode>
                <c:ptCount val="14"/>
                <c:pt idx="0">
                  <c:v>9.8039215686274517</c:v>
                </c:pt>
                <c:pt idx="1">
                  <c:v>11.267605633802818</c:v>
                </c:pt>
                <c:pt idx="2">
                  <c:v>13.385826771653544</c:v>
                </c:pt>
                <c:pt idx="3">
                  <c:v>16.287878787878789</c:v>
                </c:pt>
                <c:pt idx="4">
                  <c:v>20.37037037037037</c:v>
                </c:pt>
                <c:pt idx="5">
                  <c:v>22.222222222222221</c:v>
                </c:pt>
                <c:pt idx="6">
                  <c:v>25.531914893617021</c:v>
                </c:pt>
                <c:pt idx="7">
                  <c:v>27.717391304347828</c:v>
                </c:pt>
                <c:pt idx="8">
                  <c:v>36.626596543951919</c:v>
                </c:pt>
                <c:pt idx="9">
                  <c:v>46.715328467153284</c:v>
                </c:pt>
                <c:pt idx="10">
                  <c:v>52.054794520547944</c:v>
                </c:pt>
                <c:pt idx="11">
                  <c:v>56.17977528089888</c:v>
                </c:pt>
                <c:pt idx="12">
                  <c:v>56.373937677053817</c:v>
                </c:pt>
                <c:pt idx="13">
                  <c:v>57.192982456140349</c:v>
                </c:pt>
              </c:numCache>
            </c:numRef>
          </c:val>
          <c:extLst>
            <c:ext xmlns:c16="http://schemas.microsoft.com/office/drawing/2014/chart" uri="{C3380CC4-5D6E-409C-BE32-E72D297353CC}">
              <c16:uniqueId val="{00000002-9F8C-4851-8647-8635C689F3FF}"/>
            </c:ext>
          </c:extLst>
        </c:ser>
        <c:dLbls>
          <c:showLegendKey val="0"/>
          <c:showVal val="0"/>
          <c:showCatName val="0"/>
          <c:showSerName val="0"/>
          <c:showPercent val="0"/>
          <c:showBubbleSize val="0"/>
        </c:dLbls>
        <c:gapWidth val="150"/>
        <c:axId val="481801688"/>
        <c:axId val="481803656"/>
      </c:barChart>
      <c:catAx>
        <c:axId val="48180168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it-IT"/>
          </a:p>
        </c:txPr>
        <c:crossAx val="481803656"/>
        <c:crosses val="autoZero"/>
        <c:auto val="1"/>
        <c:lblAlgn val="ctr"/>
        <c:lblOffset val="100"/>
        <c:noMultiLvlLbl val="0"/>
      </c:catAx>
      <c:valAx>
        <c:axId val="481803656"/>
        <c:scaling>
          <c:orientation val="minMax"/>
        </c:scaling>
        <c:delete val="0"/>
        <c:axPos val="b"/>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it-IT"/>
          </a:p>
        </c:txPr>
        <c:crossAx val="481801688"/>
        <c:crosses val="autoZero"/>
        <c:crossBetween val="between"/>
      </c:valAx>
      <c:spPr>
        <a:noFill/>
        <a:ln>
          <a:noFill/>
        </a:ln>
        <a:effectLst/>
      </c:spPr>
    </c:plotArea>
    <c:plotVisOnly val="1"/>
    <c:dispBlanksAs val="gap"/>
    <c:showDLblsOverMax val="0"/>
  </c:chart>
  <c:spPr>
    <a:noFill/>
    <a:ln w="25400" cap="flat" cmpd="sng" algn="ctr">
      <a:noFill/>
      <a:round/>
    </a:ln>
    <a:effectLst/>
  </c:spPr>
  <c:txPr>
    <a:bodyPr/>
    <a:lstStyle/>
    <a:p>
      <a:pPr>
        <a:defRPr sz="1100"/>
      </a:pPr>
      <a:endParaRPr lang="it-IT"/>
    </a:p>
  </c:txPr>
  <c:externalData r:id="rId4">
    <c:autoUpdate val="0"/>
  </c:externalData>
  <c:userShapes r:id="rId5"/>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 1'!$CB$17</c:f>
              <c:strCache>
                <c:ptCount val="1"/>
                <c:pt idx="0">
                  <c:v>Spagna</c:v>
                </c:pt>
              </c:strCache>
            </c:strRef>
          </c:tx>
          <c:spPr>
            <a:solidFill>
              <a:schemeClr val="accent1"/>
            </a:solidFill>
            <a:ln>
              <a:noFill/>
            </a:ln>
            <a:effectLst/>
          </c:spPr>
          <c:invertIfNegative val="0"/>
          <c:cat>
            <c:strRef>
              <c:f>'Sheet 1'!$CC$16:$CF$16</c:f>
              <c:strCache>
                <c:ptCount val="4"/>
                <c:pt idx="0">
                  <c:v>meno di 1 ettaro</c:v>
                </c:pt>
                <c:pt idx="1">
                  <c:v>da 1 a 4,9 ettari</c:v>
                </c:pt>
                <c:pt idx="2">
                  <c:v>da 5 a 9,9 ettari</c:v>
                </c:pt>
                <c:pt idx="3">
                  <c:v>oltre 10 ettari</c:v>
                </c:pt>
              </c:strCache>
            </c:strRef>
          </c:cat>
          <c:val>
            <c:numRef>
              <c:f>'Sheet 1'!$CC$17:$CF$17</c:f>
              <c:numCache>
                <c:formatCode>0.0</c:formatCode>
                <c:ptCount val="4"/>
                <c:pt idx="0">
                  <c:v>8.4707274400764483</c:v>
                </c:pt>
                <c:pt idx="1">
                  <c:v>16.479925046763295</c:v>
                </c:pt>
                <c:pt idx="2">
                  <c:v>14.311383632790722</c:v>
                </c:pt>
                <c:pt idx="3">
                  <c:v>60.737963880369527</c:v>
                </c:pt>
              </c:numCache>
            </c:numRef>
          </c:val>
          <c:extLst>
            <c:ext xmlns:c16="http://schemas.microsoft.com/office/drawing/2014/chart" uri="{C3380CC4-5D6E-409C-BE32-E72D297353CC}">
              <c16:uniqueId val="{00000000-F3DD-4001-9827-242A2E94ED04}"/>
            </c:ext>
          </c:extLst>
        </c:ser>
        <c:ser>
          <c:idx val="1"/>
          <c:order val="1"/>
          <c:tx>
            <c:strRef>
              <c:f>'Sheet 1'!$CB$18</c:f>
              <c:strCache>
                <c:ptCount val="1"/>
                <c:pt idx="0">
                  <c:v>Francia</c:v>
                </c:pt>
              </c:strCache>
            </c:strRef>
          </c:tx>
          <c:spPr>
            <a:solidFill>
              <a:schemeClr val="accent2"/>
            </a:solidFill>
            <a:ln>
              <a:noFill/>
            </a:ln>
            <a:effectLst/>
          </c:spPr>
          <c:invertIfNegative val="0"/>
          <c:cat>
            <c:strRef>
              <c:f>'Sheet 1'!$CC$16:$CF$16</c:f>
              <c:strCache>
                <c:ptCount val="4"/>
                <c:pt idx="0">
                  <c:v>meno di 1 ettaro</c:v>
                </c:pt>
                <c:pt idx="1">
                  <c:v>da 1 a 4,9 ettari</c:v>
                </c:pt>
                <c:pt idx="2">
                  <c:v>da 5 a 9,9 ettari</c:v>
                </c:pt>
                <c:pt idx="3">
                  <c:v>oltre 10 ettari</c:v>
                </c:pt>
              </c:strCache>
            </c:strRef>
          </c:cat>
          <c:val>
            <c:numRef>
              <c:f>'Sheet 1'!$CC$18:$CF$18</c:f>
              <c:numCache>
                <c:formatCode>0.0</c:formatCode>
                <c:ptCount val="4"/>
                <c:pt idx="0">
                  <c:v>1.0132111682668297</c:v>
                </c:pt>
                <c:pt idx="1">
                  <c:v>6.0921967655328206</c:v>
                </c:pt>
                <c:pt idx="2">
                  <c:v>10.087618110785192</c:v>
                </c:pt>
                <c:pt idx="3">
                  <c:v>82.80697395541516</c:v>
                </c:pt>
              </c:numCache>
            </c:numRef>
          </c:val>
          <c:extLst>
            <c:ext xmlns:c16="http://schemas.microsoft.com/office/drawing/2014/chart" uri="{C3380CC4-5D6E-409C-BE32-E72D297353CC}">
              <c16:uniqueId val="{00000001-F3DD-4001-9827-242A2E94ED04}"/>
            </c:ext>
          </c:extLst>
        </c:ser>
        <c:ser>
          <c:idx val="2"/>
          <c:order val="2"/>
          <c:tx>
            <c:strRef>
              <c:f>'Sheet 1'!$CB$19</c:f>
              <c:strCache>
                <c:ptCount val="1"/>
                <c:pt idx="0">
                  <c:v>Italia</c:v>
                </c:pt>
              </c:strCache>
            </c:strRef>
          </c:tx>
          <c:spPr>
            <a:solidFill>
              <a:srgbClr val="40915B"/>
            </a:solidFill>
            <a:ln>
              <a:noFill/>
            </a:ln>
            <a:effectLst/>
          </c:spPr>
          <c:invertIfNegative val="0"/>
          <c:cat>
            <c:strRef>
              <c:f>'Sheet 1'!$CC$16:$CF$16</c:f>
              <c:strCache>
                <c:ptCount val="4"/>
                <c:pt idx="0">
                  <c:v>meno di 1 ettaro</c:v>
                </c:pt>
                <c:pt idx="1">
                  <c:v>da 1 a 4,9 ettari</c:v>
                </c:pt>
                <c:pt idx="2">
                  <c:v>da 5 a 9,9 ettari</c:v>
                </c:pt>
                <c:pt idx="3">
                  <c:v>oltre 10 ettari</c:v>
                </c:pt>
              </c:strCache>
            </c:strRef>
          </c:cat>
          <c:val>
            <c:numRef>
              <c:f>'Sheet 1'!$CC$19:$CF$19</c:f>
              <c:numCache>
                <c:formatCode>0.0</c:formatCode>
                <c:ptCount val="4"/>
                <c:pt idx="0">
                  <c:v>9.1487566314213797</c:v>
                </c:pt>
                <c:pt idx="1">
                  <c:v>24.50503731206387</c:v>
                </c:pt>
                <c:pt idx="2">
                  <c:v>16.725637093401229</c:v>
                </c:pt>
                <c:pt idx="3">
                  <c:v>49.62056896311352</c:v>
                </c:pt>
              </c:numCache>
            </c:numRef>
          </c:val>
          <c:extLst>
            <c:ext xmlns:c16="http://schemas.microsoft.com/office/drawing/2014/chart" uri="{C3380CC4-5D6E-409C-BE32-E72D297353CC}">
              <c16:uniqueId val="{00000002-F3DD-4001-9827-242A2E94ED04}"/>
            </c:ext>
          </c:extLst>
        </c:ser>
        <c:dLbls>
          <c:showLegendKey val="0"/>
          <c:showVal val="0"/>
          <c:showCatName val="0"/>
          <c:showSerName val="0"/>
          <c:showPercent val="0"/>
          <c:showBubbleSize val="0"/>
        </c:dLbls>
        <c:gapWidth val="219"/>
        <c:axId val="481801688"/>
        <c:axId val="481803656"/>
      </c:barChart>
      <c:catAx>
        <c:axId val="48180168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it-IT"/>
          </a:p>
        </c:txPr>
        <c:crossAx val="481803656"/>
        <c:crosses val="autoZero"/>
        <c:auto val="1"/>
        <c:lblAlgn val="ctr"/>
        <c:lblOffset val="100"/>
        <c:noMultiLvlLbl val="0"/>
      </c:catAx>
      <c:valAx>
        <c:axId val="481803656"/>
        <c:scaling>
          <c:orientation val="minMax"/>
        </c:scaling>
        <c:delete val="0"/>
        <c:axPos val="b"/>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481801688"/>
        <c:crosses val="autoZero"/>
        <c:crossBetween val="between"/>
      </c:valAx>
      <c:spPr>
        <a:noFill/>
        <a:ln>
          <a:noFill/>
        </a:ln>
        <a:effectLst/>
      </c:spPr>
    </c:plotArea>
    <c:legend>
      <c:legendPos val="b"/>
      <c:overlay val="0"/>
      <c:spPr>
        <a:noFill/>
        <a:ln w="25400">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it-IT"/>
        </a:p>
      </c:txPr>
    </c:legend>
    <c:plotVisOnly val="1"/>
    <c:dispBlanksAs val="gap"/>
    <c:showDLblsOverMax val="0"/>
  </c:chart>
  <c:spPr>
    <a:noFill/>
    <a:ln w="25400" cap="flat" cmpd="sng" algn="ctr">
      <a:noFill/>
      <a:round/>
    </a:ln>
    <a:effectLst/>
  </c:spPr>
  <c:txPr>
    <a:bodyPr/>
    <a:lstStyle/>
    <a:p>
      <a:pPr>
        <a:defRPr sz="1200"/>
      </a:pPr>
      <a:endParaRPr lang="it-IT"/>
    </a:p>
  </c:txPr>
  <c:externalData r:id="rId4">
    <c:autoUpdate val="0"/>
  </c:externalData>
  <c:userShapes r:id="rId5"/>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5454463994531951"/>
          <c:y val="4.9424034869240352E-2"/>
          <c:w val="0.63759394305016792"/>
          <c:h val="0.74512057058756931"/>
        </c:manualLayout>
      </c:layout>
      <c:barChart>
        <c:barDir val="bar"/>
        <c:grouping val="clustered"/>
        <c:varyColors val="0"/>
        <c:ser>
          <c:idx val="1"/>
          <c:order val="0"/>
          <c:tx>
            <c:strRef>
              <c:f>'calcoli 2022'!$N$20</c:f>
              <c:strCache>
                <c:ptCount val="1"/>
                <c:pt idx="0">
                  <c:v>€ </c:v>
                </c:pt>
              </c:strCache>
            </c:strRef>
          </c:tx>
          <c:spPr>
            <a:solidFill>
              <a:srgbClr val="003A79"/>
            </a:solidFill>
            <a:ln>
              <a:noFill/>
            </a:ln>
            <a:effectLst/>
          </c:spPr>
          <c:invertIfNegative val="0"/>
          <c:cat>
            <c:strRef>
              <c:f>'calcoli 2022'!$K$21:$K$24</c:f>
              <c:strCache>
                <c:ptCount val="4"/>
                <c:pt idx="0">
                  <c:v>Portogallo</c:v>
                </c:pt>
                <c:pt idx="1">
                  <c:v>Francia</c:v>
                </c:pt>
                <c:pt idx="2">
                  <c:v>Spagna</c:v>
                </c:pt>
                <c:pt idx="3">
                  <c:v>Italia</c:v>
                </c:pt>
              </c:strCache>
            </c:strRef>
          </c:cat>
          <c:val>
            <c:numRef>
              <c:f>'calcoli 2022'!$N$21:$N$24</c:f>
              <c:numCache>
                <c:formatCode>_-* #,##0_-;\-* #,##0_-;_-* "-"??_-;_-@_-</c:formatCode>
                <c:ptCount val="4"/>
                <c:pt idx="0">
                  <c:v>5426.9920570860386</c:v>
                </c:pt>
                <c:pt idx="1">
                  <c:v>15145.53662923798</c:v>
                </c:pt>
                <c:pt idx="2">
                  <c:v>3264.6632855601752</c:v>
                </c:pt>
                <c:pt idx="3">
                  <c:v>11405.151891285046</c:v>
                </c:pt>
              </c:numCache>
            </c:numRef>
          </c:val>
          <c:extLst>
            <c:ext xmlns:c16="http://schemas.microsoft.com/office/drawing/2014/chart" uri="{C3380CC4-5D6E-409C-BE32-E72D297353CC}">
              <c16:uniqueId val="{00000000-7313-43A0-A2A7-FF5167697B68}"/>
            </c:ext>
          </c:extLst>
        </c:ser>
        <c:ser>
          <c:idx val="0"/>
          <c:order val="1"/>
          <c:tx>
            <c:strRef>
              <c:f>'calcoli 2022'!$M$20</c:f>
              <c:strCache>
                <c:ptCount val="1"/>
                <c:pt idx="0">
                  <c:v>KG</c:v>
                </c:pt>
              </c:strCache>
            </c:strRef>
          </c:tx>
          <c:spPr>
            <a:solidFill>
              <a:srgbClr val="EC6400"/>
            </a:solidFill>
            <a:ln>
              <a:noFill/>
            </a:ln>
            <a:effectLst/>
          </c:spPr>
          <c:invertIfNegative val="0"/>
          <c:cat>
            <c:strRef>
              <c:f>'calcoli 2022'!$K$21:$K$24</c:f>
              <c:strCache>
                <c:ptCount val="4"/>
                <c:pt idx="0">
                  <c:v>Portogallo</c:v>
                </c:pt>
                <c:pt idx="1">
                  <c:v>Francia</c:v>
                </c:pt>
                <c:pt idx="2">
                  <c:v>Spagna</c:v>
                </c:pt>
                <c:pt idx="3">
                  <c:v>Italia</c:v>
                </c:pt>
              </c:strCache>
            </c:strRef>
          </c:cat>
          <c:val>
            <c:numRef>
              <c:f>'calcoli 2022'!$M$21:$M$24</c:f>
              <c:numCache>
                <c:formatCode>0</c:formatCode>
                <c:ptCount val="4"/>
                <c:pt idx="0">
                  <c:v>1471.3530576592384</c:v>
                </c:pt>
                <c:pt idx="1">
                  <c:v>1832.5819287418335</c:v>
                </c:pt>
                <c:pt idx="2">
                  <c:v>2788.5022268201101</c:v>
                </c:pt>
                <c:pt idx="3">
                  <c:v>2327.8878958935175</c:v>
                </c:pt>
              </c:numCache>
            </c:numRef>
          </c:val>
          <c:extLst>
            <c:ext xmlns:c16="http://schemas.microsoft.com/office/drawing/2014/chart" uri="{C3380CC4-5D6E-409C-BE32-E72D297353CC}">
              <c16:uniqueId val="{00000001-7313-43A0-A2A7-FF5167697B68}"/>
            </c:ext>
          </c:extLst>
        </c:ser>
        <c:dLbls>
          <c:showLegendKey val="0"/>
          <c:showVal val="0"/>
          <c:showCatName val="0"/>
          <c:showSerName val="0"/>
          <c:showPercent val="0"/>
          <c:showBubbleSize val="0"/>
        </c:dLbls>
        <c:gapWidth val="219"/>
        <c:axId val="481801688"/>
        <c:axId val="481803656"/>
      </c:barChart>
      <c:catAx>
        <c:axId val="48180168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rgbClr val="000000"/>
                </a:solidFill>
                <a:latin typeface="Century Gothic" panose="020B0502020202020204" pitchFamily="34" charset="0"/>
                <a:ea typeface="+mn-ea"/>
                <a:cs typeface="+mn-cs"/>
              </a:defRPr>
            </a:pPr>
            <a:endParaRPr lang="it-IT"/>
          </a:p>
        </c:txPr>
        <c:crossAx val="481803656"/>
        <c:crosses val="autoZero"/>
        <c:auto val="1"/>
        <c:lblAlgn val="ctr"/>
        <c:lblOffset val="100"/>
        <c:noMultiLvlLbl val="0"/>
      </c:catAx>
      <c:valAx>
        <c:axId val="481803656"/>
        <c:scaling>
          <c:orientation val="minMax"/>
        </c:scaling>
        <c:delete val="0"/>
        <c:axPos val="b"/>
        <c:numFmt formatCode="_-* #,##0_-;\-* #,##0_-;_-* &quot;-&quot;??_-;_-@_-"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rgbClr val="000000"/>
                </a:solidFill>
                <a:latin typeface="Century Gothic" panose="020B0502020202020204" pitchFamily="34" charset="0"/>
                <a:ea typeface="+mn-ea"/>
                <a:cs typeface="+mn-cs"/>
              </a:defRPr>
            </a:pPr>
            <a:endParaRPr lang="it-IT"/>
          </a:p>
        </c:txPr>
        <c:crossAx val="481801688"/>
        <c:crosses val="autoZero"/>
        <c:crossBetween val="between"/>
      </c:valAx>
      <c:spPr>
        <a:noFill/>
        <a:ln>
          <a:noFill/>
        </a:ln>
        <a:effectLst/>
      </c:spPr>
    </c:plotArea>
    <c:legend>
      <c:legendPos val="b"/>
      <c:overlay val="0"/>
      <c:spPr>
        <a:noFill/>
        <a:ln w="25400">
          <a:noFill/>
        </a:ln>
        <a:effectLst/>
      </c:spPr>
      <c:txPr>
        <a:bodyPr rot="0" spcFirstLastPara="1" vertOverflow="ellipsis" vert="horz" wrap="square" anchor="ctr" anchorCtr="1"/>
        <a:lstStyle/>
        <a:p>
          <a:pPr>
            <a:defRPr sz="1200" b="0" i="0" u="none" strike="noStrike" kern="1200" baseline="0">
              <a:solidFill>
                <a:srgbClr val="000000"/>
              </a:solidFill>
              <a:latin typeface="Century Gothic" panose="020B0502020202020204" pitchFamily="34" charset="0"/>
              <a:ea typeface="+mn-ea"/>
              <a:cs typeface="+mn-cs"/>
            </a:defRPr>
          </a:pPr>
          <a:endParaRPr lang="it-IT"/>
        </a:p>
      </c:txPr>
    </c:legend>
    <c:plotVisOnly val="1"/>
    <c:dispBlanksAs val="gap"/>
    <c:showDLblsOverMax val="0"/>
  </c:chart>
  <c:spPr>
    <a:noFill/>
    <a:ln w="25400" cap="flat" cmpd="sng" algn="ctr">
      <a:noFill/>
      <a:round/>
    </a:ln>
    <a:effectLst/>
  </c:spPr>
  <c:txPr>
    <a:bodyPr/>
    <a:lstStyle/>
    <a:p>
      <a:pPr>
        <a:defRPr sz="1200">
          <a:solidFill>
            <a:srgbClr val="000000"/>
          </a:solidFill>
          <a:latin typeface="Century Gothic" panose="020B0502020202020204" pitchFamily="34" charset="0"/>
        </a:defRPr>
      </a:pPr>
      <a:endParaRPr lang="it-IT"/>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1"/>
            </a:solidFill>
            <a:ln>
              <a:noFill/>
            </a:ln>
            <a:effectLst/>
          </c:spPr>
          <c:invertIfNegative val="0"/>
          <c:dPt>
            <c:idx val="9"/>
            <c:invertIfNegative val="0"/>
            <c:bubble3D val="0"/>
            <c:spPr>
              <a:solidFill>
                <a:srgbClr val="EC6400"/>
              </a:solidFill>
              <a:ln>
                <a:noFill/>
              </a:ln>
              <a:effectLst/>
            </c:spPr>
            <c:extLst>
              <c:ext xmlns:c16="http://schemas.microsoft.com/office/drawing/2014/chart" uri="{C3380CC4-5D6E-409C-BE32-E72D297353CC}">
                <c16:uniqueId val="{00000001-1551-4C17-B5E4-7659BEADE549}"/>
              </c:ext>
            </c:extLst>
          </c:dPt>
          <c:dLbls>
            <c:dLbl>
              <c:idx val="9"/>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it-IT"/>
                </a:p>
              </c:txPr>
              <c:showLegendKey val="0"/>
              <c:showVal val="1"/>
              <c:showCatName val="0"/>
              <c:showSerName val="0"/>
              <c:showPercent val="0"/>
              <c:showBubbleSize val="0"/>
              <c:extLst>
                <c:ext xmlns:c16="http://schemas.microsoft.com/office/drawing/2014/chart" uri="{C3380CC4-5D6E-409C-BE32-E72D297353CC}">
                  <c16:uniqueId val="{00000001-1551-4C17-B5E4-7659BEADE549}"/>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DOP_Ita_2024!$J$23:$J$32</c:f>
              <c:strCache>
                <c:ptCount val="10"/>
                <c:pt idx="0">
                  <c:v>Austria</c:v>
                </c:pt>
                <c:pt idx="1">
                  <c:v>Ungheria</c:v>
                </c:pt>
                <c:pt idx="2">
                  <c:v>Romania</c:v>
                </c:pt>
                <c:pt idx="3">
                  <c:v>Portogallo</c:v>
                </c:pt>
                <c:pt idx="4">
                  <c:v>Bulgaria</c:v>
                </c:pt>
                <c:pt idx="5">
                  <c:v>Germania</c:v>
                </c:pt>
                <c:pt idx="6">
                  <c:v>Grecia</c:v>
                </c:pt>
                <c:pt idx="7">
                  <c:v>Spagna</c:v>
                </c:pt>
                <c:pt idx="8">
                  <c:v>Francia</c:v>
                </c:pt>
                <c:pt idx="9">
                  <c:v>Italia</c:v>
                </c:pt>
              </c:strCache>
            </c:strRef>
          </c:cat>
          <c:val>
            <c:numRef>
              <c:f>DOP_Ita_2024!$K$23:$K$32</c:f>
              <c:numCache>
                <c:formatCode>General</c:formatCode>
                <c:ptCount val="10"/>
                <c:pt idx="0">
                  <c:v>30</c:v>
                </c:pt>
                <c:pt idx="1">
                  <c:v>38</c:v>
                </c:pt>
                <c:pt idx="2">
                  <c:v>46</c:v>
                </c:pt>
                <c:pt idx="3">
                  <c:v>44</c:v>
                </c:pt>
                <c:pt idx="4">
                  <c:v>54</c:v>
                </c:pt>
                <c:pt idx="5">
                  <c:v>46</c:v>
                </c:pt>
                <c:pt idx="6">
                  <c:v>147</c:v>
                </c:pt>
                <c:pt idx="7">
                  <c:v>148</c:v>
                </c:pt>
                <c:pt idx="8">
                  <c:v>442</c:v>
                </c:pt>
                <c:pt idx="9">
                  <c:v>528</c:v>
                </c:pt>
              </c:numCache>
            </c:numRef>
          </c:val>
          <c:extLst>
            <c:ext xmlns:c16="http://schemas.microsoft.com/office/drawing/2014/chart" uri="{C3380CC4-5D6E-409C-BE32-E72D297353CC}">
              <c16:uniqueId val="{00000000-1551-4C17-B5E4-7659BEADE549}"/>
            </c:ext>
          </c:extLst>
        </c:ser>
        <c:dLbls>
          <c:showLegendKey val="0"/>
          <c:showVal val="0"/>
          <c:showCatName val="0"/>
          <c:showSerName val="0"/>
          <c:showPercent val="0"/>
          <c:showBubbleSize val="0"/>
        </c:dLbls>
        <c:gapWidth val="150"/>
        <c:axId val="481801688"/>
        <c:axId val="481803656"/>
      </c:barChart>
      <c:catAx>
        <c:axId val="48180168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481803656"/>
        <c:crosses val="autoZero"/>
        <c:auto val="1"/>
        <c:lblAlgn val="ctr"/>
        <c:lblOffset val="100"/>
        <c:noMultiLvlLbl val="0"/>
      </c:catAx>
      <c:valAx>
        <c:axId val="481803656"/>
        <c:scaling>
          <c:orientation val="minMax"/>
        </c:scaling>
        <c:delete val="0"/>
        <c:axPos val="b"/>
        <c:majorGridlines>
          <c:spPr>
            <a:ln w="9525" cap="flat" cmpd="sng" algn="ctr">
              <a:noFill/>
              <a:round/>
            </a:ln>
            <a:effectLst/>
          </c:spPr>
        </c:majorGridlines>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481801688"/>
        <c:crosses val="autoZero"/>
        <c:crossBetween val="between"/>
      </c:valAx>
      <c:spPr>
        <a:noFill/>
        <a:ln>
          <a:noFill/>
        </a:ln>
        <a:effectLst/>
      </c:spPr>
    </c:plotArea>
    <c:plotVisOnly val="1"/>
    <c:dispBlanksAs val="gap"/>
    <c:showDLblsOverMax val="0"/>
  </c:chart>
  <c:spPr>
    <a:noFill/>
    <a:ln w="25400" cap="flat" cmpd="sng" algn="ctr">
      <a:noFill/>
      <a:round/>
    </a:ln>
    <a:effectLst/>
  </c:spPr>
  <c:txPr>
    <a:bodyPr/>
    <a:lstStyle/>
    <a:p>
      <a:pPr>
        <a:defRPr sz="1200"/>
      </a:pPr>
      <a:endParaRPr lang="it-IT"/>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valori!$G$6</c:f>
              <c:strCache>
                <c:ptCount val="1"/>
              </c:strCache>
            </c:strRef>
          </c:tx>
          <c:spPr>
            <a:solidFill>
              <a:schemeClr val="accent1"/>
            </a:solidFill>
            <a:ln>
              <a:noFill/>
            </a:ln>
            <a:effectLst/>
          </c:spPr>
          <c:invertIfNegative val="0"/>
          <c:dPt>
            <c:idx val="9"/>
            <c:invertIfNegative val="0"/>
            <c:bubble3D val="0"/>
            <c:spPr>
              <a:solidFill>
                <a:srgbClr val="EC6400"/>
              </a:solidFill>
              <a:ln>
                <a:noFill/>
              </a:ln>
              <a:effectLst/>
            </c:spPr>
            <c:extLst>
              <c:ext xmlns:c16="http://schemas.microsoft.com/office/drawing/2014/chart" uri="{C3380CC4-5D6E-409C-BE32-E72D297353CC}">
                <c16:uniqueId val="{00000001-7D31-45F8-BEF8-A9B5BD70D4C4}"/>
              </c:ext>
            </c:extLst>
          </c:dPt>
          <c:dLbls>
            <c:dLbl>
              <c:idx val="9"/>
              <c:spPr>
                <a:noFill/>
                <a:ln>
                  <a:noFill/>
                </a:ln>
                <a:effectLst/>
              </c:spPr>
              <c:txPr>
                <a:bodyPr rot="0" spcFirstLastPara="1" vertOverflow="ellipsis" vert="horz" wrap="square" anchor="ctr" anchorCtr="1"/>
                <a:lstStyle/>
                <a:p>
                  <a:pPr>
                    <a:defRPr sz="1200" b="1" i="0" u="none" strike="noStrike" kern="1200" baseline="0">
                      <a:solidFill>
                        <a:schemeClr val="accent2"/>
                      </a:solidFill>
                      <a:latin typeface="+mn-lt"/>
                      <a:ea typeface="+mn-ea"/>
                      <a:cs typeface="+mn-cs"/>
                    </a:defRPr>
                  </a:pPr>
                  <a:endParaRPr lang="it-IT"/>
                </a:p>
              </c:txPr>
              <c:showLegendKey val="0"/>
              <c:showVal val="1"/>
              <c:showCatName val="0"/>
              <c:showSerName val="0"/>
              <c:showPercent val="0"/>
              <c:showBubbleSize val="0"/>
              <c:extLst>
                <c:ext xmlns:c16="http://schemas.microsoft.com/office/drawing/2014/chart" uri="{C3380CC4-5D6E-409C-BE32-E72D297353CC}">
                  <c16:uniqueId val="{00000001-7D31-45F8-BEF8-A9B5BD70D4C4}"/>
                </c:ext>
              </c:extLst>
            </c:dLbl>
            <c:spPr>
              <a:noFill/>
              <a:ln>
                <a:noFill/>
              </a:ln>
              <a:effectLst/>
            </c:spPr>
            <c:txPr>
              <a:bodyPr rot="0" spcFirstLastPara="1" vertOverflow="ellipsis" vert="horz" wrap="square" anchor="ctr" anchorCtr="1"/>
              <a:lstStyle/>
              <a:p>
                <a:pPr>
                  <a:defRPr sz="1200" b="1" i="0" u="none" strike="noStrike" kern="1200" baseline="0">
                    <a:solidFill>
                      <a:schemeClr val="accent1"/>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valori!$F$7:$F$17</c:f>
              <c:strCache>
                <c:ptCount val="11"/>
                <c:pt idx="0">
                  <c:v>Sudafrica</c:v>
                </c:pt>
                <c:pt idx="1">
                  <c:v>Argentina</c:v>
                </c:pt>
                <c:pt idx="2">
                  <c:v>Portogallo</c:v>
                </c:pt>
                <c:pt idx="3">
                  <c:v>Gemania</c:v>
                </c:pt>
                <c:pt idx="4">
                  <c:v>Stati Uniti</c:v>
                </c:pt>
                <c:pt idx="5">
                  <c:v>Nuova Zelanda</c:v>
                </c:pt>
                <c:pt idx="6">
                  <c:v>Australia</c:v>
                </c:pt>
                <c:pt idx="7">
                  <c:v>Cile</c:v>
                </c:pt>
                <c:pt idx="8">
                  <c:v>Spagna</c:v>
                </c:pt>
                <c:pt idx="9">
                  <c:v>Italia</c:v>
                </c:pt>
                <c:pt idx="10">
                  <c:v>Francia</c:v>
                </c:pt>
              </c:strCache>
            </c:strRef>
          </c:cat>
          <c:val>
            <c:numRef>
              <c:f>valori!$G$7:$G$17</c:f>
              <c:numCache>
                <c:formatCode>0.0</c:formatCode>
                <c:ptCount val="11"/>
                <c:pt idx="0">
                  <c:v>1.7113268352216056</c:v>
                </c:pt>
                <c:pt idx="1">
                  <c:v>1.7871313955351218</c:v>
                </c:pt>
                <c:pt idx="2">
                  <c:v>2.5845456708769552</c:v>
                </c:pt>
                <c:pt idx="3">
                  <c:v>2.7389333910913263</c:v>
                </c:pt>
                <c:pt idx="4">
                  <c:v>3.8318426424505989</c:v>
                </c:pt>
                <c:pt idx="5">
                  <c:v>3.871698120969024</c:v>
                </c:pt>
                <c:pt idx="6">
                  <c:v>3.965259774415212</c:v>
                </c:pt>
                <c:pt idx="7">
                  <c:v>4.0603878632392068</c:v>
                </c:pt>
                <c:pt idx="8">
                  <c:v>9.4175474083920498</c:v>
                </c:pt>
                <c:pt idx="9">
                  <c:v>22.097229473868868</c:v>
                </c:pt>
                <c:pt idx="10">
                  <c:v>34.466582667877724</c:v>
                </c:pt>
              </c:numCache>
            </c:numRef>
          </c:val>
          <c:extLst>
            <c:ext xmlns:c16="http://schemas.microsoft.com/office/drawing/2014/chart" uri="{C3380CC4-5D6E-409C-BE32-E72D297353CC}">
              <c16:uniqueId val="{00000000-7D31-45F8-BEF8-A9B5BD70D4C4}"/>
            </c:ext>
          </c:extLst>
        </c:ser>
        <c:dLbls>
          <c:showLegendKey val="0"/>
          <c:showVal val="0"/>
          <c:showCatName val="0"/>
          <c:showSerName val="0"/>
          <c:showPercent val="0"/>
          <c:showBubbleSize val="0"/>
        </c:dLbls>
        <c:gapWidth val="150"/>
        <c:axId val="481801688"/>
        <c:axId val="481803656"/>
      </c:barChart>
      <c:catAx>
        <c:axId val="48180168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481803656"/>
        <c:crosses val="autoZero"/>
        <c:auto val="1"/>
        <c:lblAlgn val="ctr"/>
        <c:lblOffset val="100"/>
        <c:noMultiLvlLbl val="0"/>
      </c:catAx>
      <c:valAx>
        <c:axId val="481803656"/>
        <c:scaling>
          <c:orientation val="minMax"/>
        </c:scaling>
        <c:delete val="0"/>
        <c:axPos val="b"/>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481801688"/>
        <c:crosses val="autoZero"/>
        <c:crossBetween val="between"/>
      </c:valAx>
      <c:spPr>
        <a:noFill/>
        <a:ln>
          <a:noFill/>
        </a:ln>
        <a:effectLst/>
      </c:spPr>
    </c:plotArea>
    <c:plotVisOnly val="1"/>
    <c:dispBlanksAs val="gap"/>
    <c:showDLblsOverMax val="0"/>
  </c:chart>
  <c:spPr>
    <a:noFill/>
    <a:ln w="25400" cap="flat" cmpd="sng" algn="ctr">
      <a:noFill/>
      <a:round/>
    </a:ln>
    <a:effectLst/>
  </c:spPr>
  <c:txPr>
    <a:bodyPr/>
    <a:lstStyle/>
    <a:p>
      <a:pPr>
        <a:defRPr sz="1200"/>
      </a:pPr>
      <a:endParaRPr lang="it-IT"/>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quantità!$G$6</c:f>
              <c:strCache>
                <c:ptCount val="1"/>
              </c:strCache>
            </c:strRef>
          </c:tx>
          <c:spPr>
            <a:solidFill>
              <a:schemeClr val="accent1"/>
            </a:solidFill>
            <a:ln>
              <a:noFill/>
            </a:ln>
            <a:effectLst/>
          </c:spPr>
          <c:invertIfNegative val="0"/>
          <c:dPt>
            <c:idx val="9"/>
            <c:invertIfNegative val="0"/>
            <c:bubble3D val="0"/>
            <c:spPr>
              <a:solidFill>
                <a:srgbClr val="EC6400"/>
              </a:solidFill>
              <a:ln>
                <a:noFill/>
              </a:ln>
              <a:effectLst/>
            </c:spPr>
            <c:extLst>
              <c:ext xmlns:c16="http://schemas.microsoft.com/office/drawing/2014/chart" uri="{C3380CC4-5D6E-409C-BE32-E72D297353CC}">
                <c16:uniqueId val="{00000001-C813-40BB-A969-8F475738CC99}"/>
              </c:ext>
            </c:extLst>
          </c:dPt>
          <c:dLbls>
            <c:dLbl>
              <c:idx val="9"/>
              <c:spPr>
                <a:noFill/>
                <a:ln>
                  <a:noFill/>
                </a:ln>
                <a:effectLst/>
              </c:spPr>
              <c:txPr>
                <a:bodyPr rot="0" spcFirstLastPara="1" vertOverflow="ellipsis" vert="horz" wrap="square" anchor="ctr" anchorCtr="1"/>
                <a:lstStyle/>
                <a:p>
                  <a:pPr>
                    <a:defRPr sz="1200" b="1" i="0" u="none" strike="noStrike" kern="1200" baseline="0">
                      <a:solidFill>
                        <a:schemeClr val="accent2"/>
                      </a:solidFill>
                      <a:latin typeface="+mn-lt"/>
                      <a:ea typeface="+mn-ea"/>
                      <a:cs typeface="+mn-cs"/>
                    </a:defRPr>
                  </a:pPr>
                  <a:endParaRPr lang="it-IT"/>
                </a:p>
              </c:txPr>
              <c:showLegendKey val="0"/>
              <c:showVal val="1"/>
              <c:showCatName val="0"/>
              <c:showSerName val="0"/>
              <c:showPercent val="0"/>
              <c:showBubbleSize val="0"/>
              <c:extLst>
                <c:ext xmlns:c16="http://schemas.microsoft.com/office/drawing/2014/chart" uri="{C3380CC4-5D6E-409C-BE32-E72D297353CC}">
                  <c16:uniqueId val="{00000001-C813-40BB-A969-8F475738CC99}"/>
                </c:ext>
              </c:extLst>
            </c:dLbl>
            <c:spPr>
              <a:noFill/>
              <a:ln>
                <a:noFill/>
              </a:ln>
              <a:effectLst/>
            </c:spPr>
            <c:txPr>
              <a:bodyPr rot="0" spcFirstLastPara="1" vertOverflow="ellipsis" vert="horz" wrap="square" anchor="ctr" anchorCtr="1"/>
              <a:lstStyle/>
              <a:p>
                <a:pPr>
                  <a:defRPr sz="1200" b="1" i="0" u="none" strike="noStrike" kern="1200" baseline="0">
                    <a:solidFill>
                      <a:srgbClr val="003A79"/>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quantità!$F$7:$F$17</c:f>
              <c:strCache>
                <c:ptCount val="11"/>
                <c:pt idx="0">
                  <c:v>Canada</c:v>
                </c:pt>
                <c:pt idx="1">
                  <c:v>Stati Uniti</c:v>
                </c:pt>
                <c:pt idx="2">
                  <c:v>Nuova Zelanda</c:v>
                </c:pt>
                <c:pt idx="3">
                  <c:v>Portogallo</c:v>
                </c:pt>
                <c:pt idx="4">
                  <c:v>Gemania</c:v>
                </c:pt>
                <c:pt idx="5">
                  <c:v>Sudafrica</c:v>
                </c:pt>
                <c:pt idx="6">
                  <c:v>Cile</c:v>
                </c:pt>
                <c:pt idx="7">
                  <c:v>Australia</c:v>
                </c:pt>
                <c:pt idx="8">
                  <c:v>Francia</c:v>
                </c:pt>
                <c:pt idx="9">
                  <c:v>Italia</c:v>
                </c:pt>
                <c:pt idx="10">
                  <c:v>Spagna</c:v>
                </c:pt>
              </c:strCache>
            </c:strRef>
          </c:cat>
          <c:val>
            <c:numRef>
              <c:f>quantità!$G$7:$G$17</c:f>
              <c:numCache>
                <c:formatCode>0.0</c:formatCode>
                <c:ptCount val="11"/>
                <c:pt idx="0">
                  <c:v>2.2769885727870873</c:v>
                </c:pt>
                <c:pt idx="1">
                  <c:v>2.4063090912375231</c:v>
                </c:pt>
                <c:pt idx="2">
                  <c:v>2.8550767626012283</c:v>
                </c:pt>
                <c:pt idx="3">
                  <c:v>3.245769630684737</c:v>
                </c:pt>
                <c:pt idx="4">
                  <c:v>3.3966441346580694</c:v>
                </c:pt>
                <c:pt idx="5">
                  <c:v>3.6031879586862456</c:v>
                </c:pt>
                <c:pt idx="6">
                  <c:v>6.0783995547311784</c:v>
                </c:pt>
                <c:pt idx="7">
                  <c:v>6.2692942043764575</c:v>
                </c:pt>
                <c:pt idx="8">
                  <c:v>14.028130701710378</c:v>
                </c:pt>
                <c:pt idx="9">
                  <c:v>21.664043439289248</c:v>
                </c:pt>
                <c:pt idx="10">
                  <c:v>22.006768464223171</c:v>
                </c:pt>
              </c:numCache>
            </c:numRef>
          </c:val>
          <c:extLst>
            <c:ext xmlns:c16="http://schemas.microsoft.com/office/drawing/2014/chart" uri="{C3380CC4-5D6E-409C-BE32-E72D297353CC}">
              <c16:uniqueId val="{00000000-C813-40BB-A969-8F475738CC99}"/>
            </c:ext>
          </c:extLst>
        </c:ser>
        <c:dLbls>
          <c:showLegendKey val="0"/>
          <c:showVal val="0"/>
          <c:showCatName val="0"/>
          <c:showSerName val="0"/>
          <c:showPercent val="0"/>
          <c:showBubbleSize val="0"/>
        </c:dLbls>
        <c:gapWidth val="150"/>
        <c:axId val="481801688"/>
        <c:axId val="481803656"/>
      </c:barChart>
      <c:catAx>
        <c:axId val="48180168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it-IT"/>
          </a:p>
        </c:txPr>
        <c:crossAx val="481803656"/>
        <c:crosses val="autoZero"/>
        <c:auto val="1"/>
        <c:lblAlgn val="ctr"/>
        <c:lblOffset val="100"/>
        <c:noMultiLvlLbl val="0"/>
      </c:catAx>
      <c:valAx>
        <c:axId val="481803656"/>
        <c:scaling>
          <c:orientation val="minMax"/>
        </c:scaling>
        <c:delete val="0"/>
        <c:axPos val="b"/>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it-IT"/>
          </a:p>
        </c:txPr>
        <c:crossAx val="481801688"/>
        <c:crosses val="autoZero"/>
        <c:crossBetween val="between"/>
      </c:valAx>
      <c:spPr>
        <a:noFill/>
        <a:ln>
          <a:noFill/>
        </a:ln>
        <a:effectLst/>
      </c:spPr>
    </c:plotArea>
    <c:plotVisOnly val="1"/>
    <c:dispBlanksAs val="gap"/>
    <c:showDLblsOverMax val="0"/>
  </c:chart>
  <c:spPr>
    <a:noFill/>
    <a:ln w="25400" cap="flat" cmpd="sng" algn="ctr">
      <a:noFill/>
      <a:round/>
    </a:ln>
    <a:effectLst/>
  </c:spPr>
  <c:txPr>
    <a:bodyPr/>
    <a:lstStyle/>
    <a:p>
      <a:pPr>
        <a:defRPr sz="1200">
          <a:solidFill>
            <a:schemeClr val="tx1"/>
          </a:solidFill>
        </a:defRPr>
      </a:pPr>
      <a:endParaRPr lang="it-IT"/>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4671993464052286"/>
          <c:y val="3.4542314335060449E-2"/>
          <c:w val="0.57081307189542485"/>
          <c:h val="0.89069234221370008"/>
        </c:manualLayout>
      </c:layout>
      <c:barChart>
        <c:barDir val="bar"/>
        <c:grouping val="clustered"/>
        <c:varyColors val="0"/>
        <c:ser>
          <c:idx val="0"/>
          <c:order val="0"/>
          <c:tx>
            <c:strRef>
              <c:f>vino_dic_24!$J$7</c:f>
              <c:strCache>
                <c:ptCount val="1"/>
                <c:pt idx="0">
                  <c:v>gen-dic 2023</c:v>
                </c:pt>
              </c:strCache>
            </c:strRef>
          </c:tx>
          <c:spPr>
            <a:solidFill>
              <a:schemeClr val="accent1"/>
            </a:solidFill>
            <a:ln>
              <a:noFill/>
            </a:ln>
            <a:effectLst/>
          </c:spPr>
          <c:invertIfNegative val="0"/>
          <c:cat>
            <c:strRef>
              <c:f>vino_dic_24!$I$8:$I$22</c:f>
              <c:strCache>
                <c:ptCount val="15"/>
                <c:pt idx="0">
                  <c:v>Repubblica Ceca</c:v>
                </c:pt>
                <c:pt idx="1">
                  <c:v>Polonia</c:v>
                </c:pt>
                <c:pt idx="2">
                  <c:v>Danimarca</c:v>
                </c:pt>
                <c:pt idx="3">
                  <c:v>Austria</c:v>
                </c:pt>
                <c:pt idx="4">
                  <c:v>Giappone</c:v>
                </c:pt>
                <c:pt idx="5">
                  <c:v>Svezia</c:v>
                </c:pt>
                <c:pt idx="6">
                  <c:v>Belgio</c:v>
                </c:pt>
                <c:pt idx="7">
                  <c:v>Russia</c:v>
                </c:pt>
                <c:pt idx="8">
                  <c:v>Paesi Bassi</c:v>
                </c:pt>
                <c:pt idx="9">
                  <c:v>Francia</c:v>
                </c:pt>
                <c:pt idx="10">
                  <c:v>Svizzera</c:v>
                </c:pt>
                <c:pt idx="11">
                  <c:v>Canada</c:v>
                </c:pt>
                <c:pt idx="12">
                  <c:v>Regno Unito</c:v>
                </c:pt>
                <c:pt idx="13">
                  <c:v>Germania</c:v>
                </c:pt>
                <c:pt idx="14">
                  <c:v>Stati Uniti</c:v>
                </c:pt>
              </c:strCache>
            </c:strRef>
          </c:cat>
          <c:val>
            <c:numRef>
              <c:f>vino_dic_24!$J$8:$J$22</c:f>
              <c:numCache>
                <c:formatCode>0.00</c:formatCode>
                <c:ptCount val="15"/>
                <c:pt idx="0">
                  <c:v>101.495665</c:v>
                </c:pt>
                <c:pt idx="1">
                  <c:v>127.904436</c:v>
                </c:pt>
                <c:pt idx="2">
                  <c:v>143.76450800000001</c:v>
                </c:pt>
                <c:pt idx="3">
                  <c:v>143.03624300000001</c:v>
                </c:pt>
                <c:pt idx="4">
                  <c:v>184.27120099999999</c:v>
                </c:pt>
                <c:pt idx="5">
                  <c:v>184.07640000000001</c:v>
                </c:pt>
                <c:pt idx="6">
                  <c:v>231.31413000000001</c:v>
                </c:pt>
                <c:pt idx="7">
                  <c:v>158.35302999999999</c:v>
                </c:pt>
                <c:pt idx="8">
                  <c:v>233.594401</c:v>
                </c:pt>
                <c:pt idx="9">
                  <c:v>307.369843</c:v>
                </c:pt>
                <c:pt idx="10">
                  <c:v>419.34425099999999</c:v>
                </c:pt>
                <c:pt idx="11">
                  <c:v>388.423272</c:v>
                </c:pt>
                <c:pt idx="12">
                  <c:v>842.44853699999999</c:v>
                </c:pt>
                <c:pt idx="13">
                  <c:v>1143.12796</c:v>
                </c:pt>
                <c:pt idx="14">
                  <c:v>1758.3055429999999</c:v>
                </c:pt>
              </c:numCache>
            </c:numRef>
          </c:val>
          <c:extLst>
            <c:ext xmlns:c16="http://schemas.microsoft.com/office/drawing/2014/chart" uri="{C3380CC4-5D6E-409C-BE32-E72D297353CC}">
              <c16:uniqueId val="{00000000-A5BE-404C-97A0-4FF8133E070C}"/>
            </c:ext>
          </c:extLst>
        </c:ser>
        <c:ser>
          <c:idx val="1"/>
          <c:order val="1"/>
          <c:tx>
            <c:strRef>
              <c:f>vino_dic_24!$K$7</c:f>
              <c:strCache>
                <c:ptCount val="1"/>
                <c:pt idx="0">
                  <c:v>gen-dic 2024</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100" b="1" i="0" u="none" strike="noStrike" kern="1200" baseline="0">
                    <a:solidFill>
                      <a:schemeClr val="accent2"/>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vino_dic_24!$I$8:$I$22</c:f>
              <c:strCache>
                <c:ptCount val="15"/>
                <c:pt idx="0">
                  <c:v>Repubblica Ceca</c:v>
                </c:pt>
                <c:pt idx="1">
                  <c:v>Polonia</c:v>
                </c:pt>
                <c:pt idx="2">
                  <c:v>Danimarca</c:v>
                </c:pt>
                <c:pt idx="3">
                  <c:v>Austria</c:v>
                </c:pt>
                <c:pt idx="4">
                  <c:v>Giappone</c:v>
                </c:pt>
                <c:pt idx="5">
                  <c:v>Svezia</c:v>
                </c:pt>
                <c:pt idx="6">
                  <c:v>Belgio</c:v>
                </c:pt>
                <c:pt idx="7">
                  <c:v>Russia</c:v>
                </c:pt>
                <c:pt idx="8">
                  <c:v>Paesi Bassi</c:v>
                </c:pt>
                <c:pt idx="9">
                  <c:v>Francia</c:v>
                </c:pt>
                <c:pt idx="10">
                  <c:v>Svizzera</c:v>
                </c:pt>
                <c:pt idx="11">
                  <c:v>Canada</c:v>
                </c:pt>
                <c:pt idx="12">
                  <c:v>Regno Unito</c:v>
                </c:pt>
                <c:pt idx="13">
                  <c:v>Germania</c:v>
                </c:pt>
                <c:pt idx="14">
                  <c:v>Stati Uniti</c:v>
                </c:pt>
              </c:strCache>
            </c:strRef>
          </c:cat>
          <c:val>
            <c:numRef>
              <c:f>vino_dic_24!$K$8:$K$22</c:f>
              <c:numCache>
                <c:formatCode>0.00</c:formatCode>
                <c:ptCount val="15"/>
                <c:pt idx="0">
                  <c:v>105.649951</c:v>
                </c:pt>
                <c:pt idx="1">
                  <c:v>128.70922200000001</c:v>
                </c:pt>
                <c:pt idx="2">
                  <c:v>150.84448499999999</c:v>
                </c:pt>
                <c:pt idx="3">
                  <c:v>163.590688</c:v>
                </c:pt>
                <c:pt idx="4">
                  <c:v>185.22671500000001</c:v>
                </c:pt>
                <c:pt idx="5">
                  <c:v>189.69608299999999</c:v>
                </c:pt>
                <c:pt idx="6">
                  <c:v>227.59883500000001</c:v>
                </c:pt>
                <c:pt idx="7">
                  <c:v>230.63070300000001</c:v>
                </c:pt>
                <c:pt idx="8">
                  <c:v>257.122953</c:v>
                </c:pt>
                <c:pt idx="9">
                  <c:v>304.62871999999999</c:v>
                </c:pt>
                <c:pt idx="10">
                  <c:v>411.18274600000001</c:v>
                </c:pt>
                <c:pt idx="11">
                  <c:v>447.86948100000001</c:v>
                </c:pt>
                <c:pt idx="12">
                  <c:v>851.00688200000002</c:v>
                </c:pt>
                <c:pt idx="13">
                  <c:v>1185.5317680000001</c:v>
                </c:pt>
                <c:pt idx="14">
                  <c:v>1938.0213180000001</c:v>
                </c:pt>
              </c:numCache>
            </c:numRef>
          </c:val>
          <c:extLst>
            <c:ext xmlns:c16="http://schemas.microsoft.com/office/drawing/2014/chart" uri="{C3380CC4-5D6E-409C-BE32-E72D297353CC}">
              <c16:uniqueId val="{00000001-A5BE-404C-97A0-4FF8133E070C}"/>
            </c:ext>
          </c:extLst>
        </c:ser>
        <c:dLbls>
          <c:showLegendKey val="0"/>
          <c:showVal val="0"/>
          <c:showCatName val="0"/>
          <c:showSerName val="0"/>
          <c:showPercent val="0"/>
          <c:showBubbleSize val="0"/>
        </c:dLbls>
        <c:gapWidth val="219"/>
        <c:axId val="481801688"/>
        <c:axId val="481803656"/>
      </c:barChart>
      <c:catAx>
        <c:axId val="48180168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it-IT"/>
          </a:p>
        </c:txPr>
        <c:crossAx val="481803656"/>
        <c:crosses val="autoZero"/>
        <c:auto val="1"/>
        <c:lblAlgn val="ctr"/>
        <c:lblOffset val="100"/>
        <c:noMultiLvlLbl val="0"/>
      </c:catAx>
      <c:valAx>
        <c:axId val="481803656"/>
        <c:scaling>
          <c:orientation val="minMax"/>
        </c:scaling>
        <c:delete val="0"/>
        <c:axPos val="b"/>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it-IT"/>
          </a:p>
        </c:txPr>
        <c:crossAx val="481801688"/>
        <c:crosses val="autoZero"/>
        <c:crossBetween val="between"/>
      </c:valAx>
      <c:spPr>
        <a:noFill/>
        <a:ln>
          <a:noFill/>
        </a:ln>
        <a:effectLst/>
      </c:spPr>
    </c:plotArea>
    <c:legend>
      <c:legendPos val="b"/>
      <c:layout>
        <c:manualLayout>
          <c:xMode val="edge"/>
          <c:yMode val="edge"/>
          <c:x val="0.6793993464052287"/>
          <c:y val="0.5356318931636137"/>
          <c:w val="0.31770457516339873"/>
          <c:h val="0.18457536072239675"/>
        </c:manualLayout>
      </c:layout>
      <c:overlay val="0"/>
      <c:spPr>
        <a:noFill/>
        <a:ln w="25400">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it-IT"/>
        </a:p>
      </c:txPr>
    </c:legend>
    <c:plotVisOnly val="1"/>
    <c:dispBlanksAs val="gap"/>
    <c:showDLblsOverMax val="0"/>
  </c:chart>
  <c:spPr>
    <a:noFill/>
    <a:ln w="25400" cap="flat" cmpd="sng" algn="ctr">
      <a:noFill/>
      <a:round/>
    </a:ln>
    <a:effectLst/>
  </c:spPr>
  <c:txPr>
    <a:bodyPr/>
    <a:lstStyle/>
    <a:p>
      <a:pPr>
        <a:defRPr sz="1100">
          <a:solidFill>
            <a:schemeClr val="tx1"/>
          </a:solidFill>
        </a:defRPr>
      </a:pPr>
      <a:endParaRPr lang="it-IT"/>
    </a:p>
  </c:txPr>
  <c:externalData r:id="rId4">
    <c:autoUpdate val="0"/>
  </c:externalData>
  <c:userShapes r:id="rId5"/>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vino_dic_24!$L$7</c:f>
              <c:strCache>
                <c:ptCount val="1"/>
              </c:strCache>
            </c:strRef>
          </c:tx>
          <c:spPr>
            <a:solidFill>
              <a:srgbClr val="003A79"/>
            </a:solidFill>
            <a:ln>
              <a:noFill/>
            </a:ln>
            <a:effectLst/>
          </c:spPr>
          <c:invertIfNegative val="0"/>
          <c:dPt>
            <c:idx val="1"/>
            <c:invertIfNegative val="0"/>
            <c:bubble3D val="0"/>
            <c:spPr>
              <a:solidFill>
                <a:srgbClr val="003A79"/>
              </a:solidFill>
              <a:ln>
                <a:noFill/>
              </a:ln>
              <a:effectLst/>
            </c:spPr>
            <c:extLst>
              <c:ext xmlns:c16="http://schemas.microsoft.com/office/drawing/2014/chart" uri="{C3380CC4-5D6E-409C-BE32-E72D297353CC}">
                <c16:uniqueId val="{00000001-4271-4D8A-A2D9-46FF2E742959}"/>
              </c:ext>
            </c:extLst>
          </c:dPt>
          <c:dPt>
            <c:idx val="3"/>
            <c:invertIfNegative val="0"/>
            <c:bubble3D val="0"/>
            <c:spPr>
              <a:solidFill>
                <a:srgbClr val="003A79"/>
              </a:solidFill>
              <a:ln>
                <a:noFill/>
              </a:ln>
              <a:effectLst/>
            </c:spPr>
            <c:extLst>
              <c:ext xmlns:c16="http://schemas.microsoft.com/office/drawing/2014/chart" uri="{C3380CC4-5D6E-409C-BE32-E72D297353CC}">
                <c16:uniqueId val="{00000003-4271-4D8A-A2D9-46FF2E742959}"/>
              </c:ext>
            </c:extLst>
          </c:dPt>
          <c:dPt>
            <c:idx val="6"/>
            <c:invertIfNegative val="0"/>
            <c:bubble3D val="0"/>
            <c:spPr>
              <a:solidFill>
                <a:srgbClr val="EC6400"/>
              </a:solidFill>
              <a:ln>
                <a:noFill/>
              </a:ln>
              <a:effectLst/>
            </c:spPr>
            <c:extLst>
              <c:ext xmlns:c16="http://schemas.microsoft.com/office/drawing/2014/chart" uri="{C3380CC4-5D6E-409C-BE32-E72D297353CC}">
                <c16:uniqueId val="{00000005-4271-4D8A-A2D9-46FF2E742959}"/>
              </c:ext>
            </c:extLst>
          </c:dPt>
          <c:dPt>
            <c:idx val="7"/>
            <c:invertIfNegative val="0"/>
            <c:bubble3D val="0"/>
            <c:spPr>
              <a:solidFill>
                <a:srgbClr val="003A79"/>
              </a:solidFill>
              <a:ln>
                <a:noFill/>
              </a:ln>
              <a:effectLst/>
            </c:spPr>
            <c:extLst>
              <c:ext xmlns:c16="http://schemas.microsoft.com/office/drawing/2014/chart" uri="{C3380CC4-5D6E-409C-BE32-E72D297353CC}">
                <c16:uniqueId val="{00000007-4271-4D8A-A2D9-46FF2E742959}"/>
              </c:ext>
            </c:extLst>
          </c:dPt>
          <c:dPt>
            <c:idx val="9"/>
            <c:invertIfNegative val="0"/>
            <c:bubble3D val="0"/>
            <c:spPr>
              <a:solidFill>
                <a:srgbClr val="EC6400"/>
              </a:solidFill>
              <a:ln>
                <a:noFill/>
              </a:ln>
              <a:effectLst/>
            </c:spPr>
            <c:extLst>
              <c:ext xmlns:c16="http://schemas.microsoft.com/office/drawing/2014/chart" uri="{C3380CC4-5D6E-409C-BE32-E72D297353CC}">
                <c16:uniqueId val="{00000009-4271-4D8A-A2D9-46FF2E742959}"/>
              </c:ext>
            </c:extLst>
          </c:dPt>
          <c:dPt>
            <c:idx val="10"/>
            <c:invertIfNegative val="0"/>
            <c:bubble3D val="0"/>
            <c:spPr>
              <a:solidFill>
                <a:srgbClr val="EC6400"/>
              </a:solidFill>
              <a:ln>
                <a:noFill/>
              </a:ln>
              <a:effectLst/>
            </c:spPr>
            <c:extLst>
              <c:ext xmlns:c16="http://schemas.microsoft.com/office/drawing/2014/chart" uri="{C3380CC4-5D6E-409C-BE32-E72D297353CC}">
                <c16:uniqueId val="{0000000B-4271-4D8A-A2D9-46FF2E742959}"/>
              </c:ext>
            </c:extLst>
          </c:dPt>
          <c:dPt>
            <c:idx val="11"/>
            <c:invertIfNegative val="0"/>
            <c:bubble3D val="0"/>
            <c:spPr>
              <a:solidFill>
                <a:srgbClr val="003A79"/>
              </a:solidFill>
              <a:ln>
                <a:noFill/>
              </a:ln>
              <a:effectLst/>
            </c:spPr>
            <c:extLst>
              <c:ext xmlns:c16="http://schemas.microsoft.com/office/drawing/2014/chart" uri="{C3380CC4-5D6E-409C-BE32-E72D297353CC}">
                <c16:uniqueId val="{0000000D-4271-4D8A-A2D9-46FF2E742959}"/>
              </c:ext>
            </c:extLst>
          </c:dPt>
          <c:dPt>
            <c:idx val="12"/>
            <c:invertIfNegative val="0"/>
            <c:bubble3D val="0"/>
            <c:spPr>
              <a:solidFill>
                <a:srgbClr val="003A79"/>
              </a:solidFill>
              <a:ln>
                <a:noFill/>
              </a:ln>
              <a:effectLst/>
            </c:spPr>
            <c:extLst>
              <c:ext xmlns:c16="http://schemas.microsoft.com/office/drawing/2014/chart" uri="{C3380CC4-5D6E-409C-BE32-E72D297353CC}">
                <c16:uniqueId val="{0000000F-4271-4D8A-A2D9-46FF2E742959}"/>
              </c:ext>
            </c:extLst>
          </c:dPt>
          <c:dPt>
            <c:idx val="13"/>
            <c:invertIfNegative val="0"/>
            <c:bubble3D val="0"/>
            <c:spPr>
              <a:solidFill>
                <a:srgbClr val="003A79"/>
              </a:solidFill>
              <a:ln>
                <a:noFill/>
              </a:ln>
              <a:effectLst/>
            </c:spPr>
            <c:extLst>
              <c:ext xmlns:c16="http://schemas.microsoft.com/office/drawing/2014/chart" uri="{C3380CC4-5D6E-409C-BE32-E72D297353CC}">
                <c16:uniqueId val="{00000011-4271-4D8A-A2D9-46FF2E742959}"/>
              </c:ext>
            </c:extLst>
          </c:dPt>
          <c:dLbls>
            <c:dLbl>
              <c:idx val="6"/>
              <c:spPr>
                <a:noFill/>
                <a:ln>
                  <a:noFill/>
                </a:ln>
                <a:effectLst/>
              </c:spPr>
              <c:txPr>
                <a:bodyPr rot="0" spcFirstLastPara="1" vertOverflow="ellipsis" vert="horz" wrap="square" anchor="ctr" anchorCtr="1"/>
                <a:lstStyle/>
                <a:p>
                  <a:pPr>
                    <a:defRPr sz="1050" b="1" i="0" u="none" strike="noStrike" kern="1200" baseline="0">
                      <a:solidFill>
                        <a:schemeClr val="accent2"/>
                      </a:solidFill>
                      <a:latin typeface="+mn-lt"/>
                      <a:ea typeface="+mn-ea"/>
                      <a:cs typeface="+mn-cs"/>
                    </a:defRPr>
                  </a:pPr>
                  <a:endParaRPr lang="it-IT"/>
                </a:p>
              </c:txPr>
              <c:showLegendKey val="0"/>
              <c:showVal val="1"/>
              <c:showCatName val="0"/>
              <c:showSerName val="0"/>
              <c:showPercent val="0"/>
              <c:showBubbleSize val="0"/>
              <c:extLst>
                <c:ext xmlns:c16="http://schemas.microsoft.com/office/drawing/2014/chart" uri="{C3380CC4-5D6E-409C-BE32-E72D297353CC}">
                  <c16:uniqueId val="{00000005-4271-4D8A-A2D9-46FF2E742959}"/>
                </c:ext>
              </c:extLst>
            </c:dLbl>
            <c:dLbl>
              <c:idx val="9"/>
              <c:spPr>
                <a:noFill/>
                <a:ln>
                  <a:noFill/>
                </a:ln>
                <a:effectLst/>
              </c:spPr>
              <c:txPr>
                <a:bodyPr rot="0" spcFirstLastPara="1" vertOverflow="ellipsis" vert="horz" wrap="square" anchor="ctr" anchorCtr="1"/>
                <a:lstStyle/>
                <a:p>
                  <a:pPr>
                    <a:defRPr sz="1050" b="1" i="0" u="none" strike="noStrike" kern="1200" baseline="0">
                      <a:solidFill>
                        <a:schemeClr val="accent2"/>
                      </a:solidFill>
                      <a:latin typeface="+mn-lt"/>
                      <a:ea typeface="+mn-ea"/>
                      <a:cs typeface="+mn-cs"/>
                    </a:defRPr>
                  </a:pPr>
                  <a:endParaRPr lang="it-IT"/>
                </a:p>
              </c:txPr>
              <c:showLegendKey val="0"/>
              <c:showVal val="1"/>
              <c:showCatName val="0"/>
              <c:showSerName val="0"/>
              <c:showPercent val="0"/>
              <c:showBubbleSize val="0"/>
              <c:extLst>
                <c:ext xmlns:c16="http://schemas.microsoft.com/office/drawing/2014/chart" uri="{C3380CC4-5D6E-409C-BE32-E72D297353CC}">
                  <c16:uniqueId val="{00000009-4271-4D8A-A2D9-46FF2E742959}"/>
                </c:ext>
              </c:extLst>
            </c:dLbl>
            <c:dLbl>
              <c:idx val="10"/>
              <c:spPr>
                <a:noFill/>
                <a:ln>
                  <a:noFill/>
                </a:ln>
                <a:effectLst/>
              </c:spPr>
              <c:txPr>
                <a:bodyPr rot="0" spcFirstLastPara="1" vertOverflow="ellipsis" vert="horz" wrap="square" anchor="ctr" anchorCtr="1"/>
                <a:lstStyle/>
                <a:p>
                  <a:pPr>
                    <a:defRPr sz="1050" b="1" i="0" u="none" strike="noStrike" kern="1200" baseline="0">
                      <a:solidFill>
                        <a:schemeClr val="accent2"/>
                      </a:solidFill>
                      <a:latin typeface="+mn-lt"/>
                      <a:ea typeface="+mn-ea"/>
                      <a:cs typeface="+mn-cs"/>
                    </a:defRPr>
                  </a:pPr>
                  <a:endParaRPr lang="it-IT"/>
                </a:p>
              </c:txPr>
              <c:showLegendKey val="0"/>
              <c:showVal val="1"/>
              <c:showCatName val="0"/>
              <c:showSerName val="0"/>
              <c:showPercent val="0"/>
              <c:showBubbleSize val="0"/>
              <c:extLst>
                <c:ext xmlns:c16="http://schemas.microsoft.com/office/drawing/2014/chart" uri="{C3380CC4-5D6E-409C-BE32-E72D297353CC}">
                  <c16:uniqueId val="{0000000B-4271-4D8A-A2D9-46FF2E742959}"/>
                </c:ext>
              </c:extLst>
            </c:dLbl>
            <c:spPr>
              <a:noFill/>
              <a:ln>
                <a:noFill/>
              </a:ln>
              <a:effectLst/>
            </c:spPr>
            <c:txPr>
              <a:bodyPr rot="0" spcFirstLastPara="1" vertOverflow="ellipsis" vert="horz" wrap="square" anchor="ctr" anchorCtr="1"/>
              <a:lstStyle/>
              <a:p>
                <a:pPr>
                  <a:defRPr sz="1050" b="1" i="0" u="none" strike="noStrike" kern="1200" baseline="0">
                    <a:solidFill>
                      <a:schemeClr val="accent1"/>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vino_dic_24!$I$8:$I$22</c:f>
              <c:strCache>
                <c:ptCount val="15"/>
                <c:pt idx="0">
                  <c:v>Repubblica Ceca</c:v>
                </c:pt>
                <c:pt idx="1">
                  <c:v>Polonia</c:v>
                </c:pt>
                <c:pt idx="2">
                  <c:v>Danimarca</c:v>
                </c:pt>
                <c:pt idx="3">
                  <c:v>Austria</c:v>
                </c:pt>
                <c:pt idx="4">
                  <c:v>Giappone</c:v>
                </c:pt>
                <c:pt idx="5">
                  <c:v>Svezia</c:v>
                </c:pt>
                <c:pt idx="6">
                  <c:v>Belgio</c:v>
                </c:pt>
                <c:pt idx="7">
                  <c:v>Russia</c:v>
                </c:pt>
                <c:pt idx="8">
                  <c:v>Paesi Bassi</c:v>
                </c:pt>
                <c:pt idx="9">
                  <c:v>Francia</c:v>
                </c:pt>
                <c:pt idx="10">
                  <c:v>Svizzera</c:v>
                </c:pt>
                <c:pt idx="11">
                  <c:v>Canada</c:v>
                </c:pt>
                <c:pt idx="12">
                  <c:v>Regno Unito</c:v>
                </c:pt>
                <c:pt idx="13">
                  <c:v>Germania</c:v>
                </c:pt>
                <c:pt idx="14">
                  <c:v>Stati Uniti</c:v>
                </c:pt>
              </c:strCache>
            </c:strRef>
          </c:cat>
          <c:val>
            <c:numRef>
              <c:f>vino_dic_24!$L$8:$L$22</c:f>
              <c:numCache>
                <c:formatCode>0.0</c:formatCode>
                <c:ptCount val="15"/>
                <c:pt idx="0">
                  <c:v>4.0930674231258957</c:v>
                </c:pt>
                <c:pt idx="1">
                  <c:v>0.62920882587684801</c:v>
                </c:pt>
                <c:pt idx="2">
                  <c:v>4.9247043644457644</c:v>
                </c:pt>
                <c:pt idx="3">
                  <c:v>14.370095696654994</c:v>
                </c:pt>
                <c:pt idx="4">
                  <c:v>0.51853680597655494</c:v>
                </c:pt>
                <c:pt idx="5">
                  <c:v>3.0529079230145584</c:v>
                </c:pt>
                <c:pt idx="6">
                  <c:v>-1.6061686331051206</c:v>
                </c:pt>
                <c:pt idx="7">
                  <c:v>45.643378595281717</c:v>
                </c:pt>
                <c:pt idx="8">
                  <c:v>10.072395528007538</c:v>
                </c:pt>
                <c:pt idx="9">
                  <c:v>-0.89179959011138621</c:v>
                </c:pt>
                <c:pt idx="10">
                  <c:v>-1.9462541767384267</c:v>
                </c:pt>
                <c:pt idx="11">
                  <c:v>15.304492105715028</c:v>
                </c:pt>
                <c:pt idx="12">
                  <c:v>1.0158893539629954</c:v>
                </c:pt>
                <c:pt idx="13">
                  <c:v>3.7094541891880661</c:v>
                </c:pt>
                <c:pt idx="14">
                  <c:v>10.220963911276272</c:v>
                </c:pt>
              </c:numCache>
            </c:numRef>
          </c:val>
          <c:extLst>
            <c:ext xmlns:c16="http://schemas.microsoft.com/office/drawing/2014/chart" uri="{C3380CC4-5D6E-409C-BE32-E72D297353CC}">
              <c16:uniqueId val="{00000012-4271-4D8A-A2D9-46FF2E742959}"/>
            </c:ext>
          </c:extLst>
        </c:ser>
        <c:dLbls>
          <c:showLegendKey val="0"/>
          <c:showVal val="0"/>
          <c:showCatName val="0"/>
          <c:showSerName val="0"/>
          <c:showPercent val="0"/>
          <c:showBubbleSize val="0"/>
        </c:dLbls>
        <c:gapWidth val="219"/>
        <c:axId val="481801688"/>
        <c:axId val="481803656"/>
      </c:barChart>
      <c:catAx>
        <c:axId val="481801688"/>
        <c:scaling>
          <c:orientation val="minMax"/>
        </c:scaling>
        <c:delete val="0"/>
        <c:axPos val="l"/>
        <c:numFmt formatCode="General" sourceLinked="1"/>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it-IT"/>
          </a:p>
        </c:txPr>
        <c:crossAx val="481803656"/>
        <c:crosses val="autoZero"/>
        <c:auto val="1"/>
        <c:lblAlgn val="ctr"/>
        <c:lblOffset val="100"/>
        <c:noMultiLvlLbl val="0"/>
      </c:catAx>
      <c:valAx>
        <c:axId val="481803656"/>
        <c:scaling>
          <c:orientation val="minMax"/>
        </c:scaling>
        <c:delete val="0"/>
        <c:axPos val="b"/>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it-IT"/>
          </a:p>
        </c:txPr>
        <c:crossAx val="481801688"/>
        <c:crosses val="autoZero"/>
        <c:crossBetween val="between"/>
      </c:valAx>
      <c:spPr>
        <a:noFill/>
        <a:ln>
          <a:noFill/>
        </a:ln>
        <a:effectLst/>
      </c:spPr>
    </c:plotArea>
    <c:plotVisOnly val="1"/>
    <c:dispBlanksAs val="gap"/>
    <c:showDLblsOverMax val="0"/>
  </c:chart>
  <c:spPr>
    <a:noFill/>
    <a:ln w="25400" cap="flat" cmpd="sng" algn="ctr">
      <a:noFill/>
      <a:round/>
    </a:ln>
    <a:effectLst/>
  </c:spPr>
  <c:txPr>
    <a:bodyPr/>
    <a:lstStyle/>
    <a:p>
      <a:pPr>
        <a:defRPr sz="1050"/>
      </a:pPr>
      <a:endParaRPr lang="it-IT"/>
    </a:p>
  </c:txPr>
  <c:externalData r:id="rId4">
    <c:autoUpdate val="0"/>
  </c:externalData>
  <c:userShapes r:id="rId5"/>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64665438825757"/>
          <c:y val="3.3342087646119782E-2"/>
          <c:w val="0.85638740503550637"/>
          <c:h val="0.74631742863173367"/>
        </c:manualLayout>
      </c:layout>
      <c:scatterChart>
        <c:scatterStyle val="lineMarker"/>
        <c:varyColors val="0"/>
        <c:ser>
          <c:idx val="0"/>
          <c:order val="0"/>
          <c:tx>
            <c:strRef>
              <c:f>vini!$D$20</c:f>
              <c:strCache>
                <c:ptCount val="1"/>
                <c:pt idx="0">
                  <c:v>Var % 2024</c:v>
                </c:pt>
              </c:strCache>
            </c:strRef>
          </c:tx>
          <c:spPr>
            <a:ln w="19050" cap="rnd">
              <a:noFill/>
              <a:round/>
            </a:ln>
            <a:effectLst/>
          </c:spPr>
          <c:marker>
            <c:symbol val="circle"/>
            <c:size val="5"/>
            <c:spPr>
              <a:solidFill>
                <a:schemeClr val="accent1">
                  <a:lumMod val="75000"/>
                </a:schemeClr>
              </a:solidFill>
              <a:ln w="9525">
                <a:noFill/>
              </a:ln>
              <a:effectLst/>
            </c:spPr>
          </c:marker>
          <c:dPt>
            <c:idx val="0"/>
            <c:marker>
              <c:symbol val="circle"/>
              <c:size val="5"/>
              <c:spPr>
                <a:solidFill>
                  <a:schemeClr val="accent3"/>
                </a:solidFill>
                <a:ln w="9525">
                  <a:noFill/>
                </a:ln>
                <a:effectLst/>
              </c:spPr>
            </c:marker>
            <c:bubble3D val="0"/>
            <c:extLst>
              <c:ext xmlns:c16="http://schemas.microsoft.com/office/drawing/2014/chart" uri="{C3380CC4-5D6E-409C-BE32-E72D297353CC}">
                <c16:uniqueId val="{00000000-0880-41DE-AF88-06636EE94C43}"/>
              </c:ext>
            </c:extLst>
          </c:dPt>
          <c:dPt>
            <c:idx val="1"/>
            <c:marker>
              <c:symbol val="circle"/>
              <c:size val="5"/>
              <c:spPr>
                <a:solidFill>
                  <a:schemeClr val="accent4">
                    <a:lumMod val="75000"/>
                  </a:schemeClr>
                </a:solidFill>
                <a:ln w="9525">
                  <a:noFill/>
                </a:ln>
                <a:effectLst/>
              </c:spPr>
            </c:marker>
            <c:bubble3D val="0"/>
            <c:extLst>
              <c:ext xmlns:c16="http://schemas.microsoft.com/office/drawing/2014/chart" uri="{C3380CC4-5D6E-409C-BE32-E72D297353CC}">
                <c16:uniqueId val="{00000001-0880-41DE-AF88-06636EE94C43}"/>
              </c:ext>
            </c:extLst>
          </c:dPt>
          <c:dPt>
            <c:idx val="2"/>
            <c:marker>
              <c:symbol val="circle"/>
              <c:size val="5"/>
              <c:spPr>
                <a:solidFill>
                  <a:schemeClr val="accent2"/>
                </a:solidFill>
                <a:ln w="9525">
                  <a:noFill/>
                </a:ln>
                <a:effectLst/>
              </c:spPr>
            </c:marker>
            <c:bubble3D val="0"/>
            <c:extLst>
              <c:ext xmlns:c16="http://schemas.microsoft.com/office/drawing/2014/chart" uri="{C3380CC4-5D6E-409C-BE32-E72D297353CC}">
                <c16:uniqueId val="{00000002-0880-41DE-AF88-06636EE94C43}"/>
              </c:ext>
            </c:extLst>
          </c:dPt>
          <c:dPt>
            <c:idx val="3"/>
            <c:marker>
              <c:symbol val="circle"/>
              <c:size val="5"/>
              <c:spPr>
                <a:solidFill>
                  <a:schemeClr val="accent3"/>
                </a:solidFill>
                <a:ln w="9525">
                  <a:noFill/>
                </a:ln>
                <a:effectLst/>
              </c:spPr>
            </c:marker>
            <c:bubble3D val="0"/>
            <c:extLst>
              <c:ext xmlns:c16="http://schemas.microsoft.com/office/drawing/2014/chart" uri="{C3380CC4-5D6E-409C-BE32-E72D297353CC}">
                <c16:uniqueId val="{00000003-0880-41DE-AF88-06636EE94C43}"/>
              </c:ext>
            </c:extLst>
          </c:dPt>
          <c:dPt>
            <c:idx val="6"/>
            <c:marker>
              <c:symbol val="circle"/>
              <c:size val="5"/>
              <c:spPr>
                <a:solidFill>
                  <a:schemeClr val="accent3"/>
                </a:solidFill>
                <a:ln w="9525">
                  <a:noFill/>
                </a:ln>
                <a:effectLst/>
              </c:spPr>
            </c:marker>
            <c:bubble3D val="0"/>
            <c:extLst>
              <c:ext xmlns:c16="http://schemas.microsoft.com/office/drawing/2014/chart" uri="{C3380CC4-5D6E-409C-BE32-E72D297353CC}">
                <c16:uniqueId val="{00000006-0880-41DE-AF88-06636EE94C43}"/>
              </c:ext>
            </c:extLst>
          </c:dPt>
          <c:dPt>
            <c:idx val="7"/>
            <c:marker>
              <c:symbol val="circle"/>
              <c:size val="5"/>
              <c:spPr>
                <a:solidFill>
                  <a:schemeClr val="accent3"/>
                </a:solidFill>
                <a:ln w="9525">
                  <a:noFill/>
                </a:ln>
                <a:effectLst/>
              </c:spPr>
            </c:marker>
            <c:bubble3D val="0"/>
            <c:extLst>
              <c:ext xmlns:c16="http://schemas.microsoft.com/office/drawing/2014/chart" uri="{C3380CC4-5D6E-409C-BE32-E72D297353CC}">
                <c16:uniqueId val="{00000007-0880-41DE-AF88-06636EE94C43}"/>
              </c:ext>
            </c:extLst>
          </c:dPt>
          <c:dPt>
            <c:idx val="8"/>
            <c:marker>
              <c:symbol val="circle"/>
              <c:size val="5"/>
              <c:spPr>
                <a:solidFill>
                  <a:schemeClr val="accent3"/>
                </a:solidFill>
                <a:ln w="9525">
                  <a:noFill/>
                </a:ln>
                <a:effectLst/>
              </c:spPr>
            </c:marker>
            <c:bubble3D val="0"/>
            <c:extLst>
              <c:ext xmlns:c16="http://schemas.microsoft.com/office/drawing/2014/chart" uri="{C3380CC4-5D6E-409C-BE32-E72D297353CC}">
                <c16:uniqueId val="{00000008-0880-41DE-AF88-06636EE94C43}"/>
              </c:ext>
            </c:extLst>
          </c:dPt>
          <c:dPt>
            <c:idx val="9"/>
            <c:marker>
              <c:symbol val="circle"/>
              <c:size val="5"/>
              <c:spPr>
                <a:solidFill>
                  <a:schemeClr val="accent2"/>
                </a:solidFill>
                <a:ln w="9525">
                  <a:noFill/>
                </a:ln>
                <a:effectLst/>
              </c:spPr>
            </c:marker>
            <c:bubble3D val="0"/>
            <c:extLst>
              <c:ext xmlns:c16="http://schemas.microsoft.com/office/drawing/2014/chart" uri="{C3380CC4-5D6E-409C-BE32-E72D297353CC}">
                <c16:uniqueId val="{00000009-0880-41DE-AF88-06636EE94C43}"/>
              </c:ext>
            </c:extLst>
          </c:dPt>
          <c:dLbls>
            <c:dLbl>
              <c:idx val="0"/>
              <c:layout>
                <c:manualLayout>
                  <c:x val="-4.0716363408159685E-2"/>
                  <c:y val="3.8379532518962853E-2"/>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accent3"/>
                        </a:solidFill>
                        <a:latin typeface="Century Gothic" panose="020B0502020202020204" pitchFamily="34" charset="0"/>
                        <a:ea typeface="+mn-ea"/>
                        <a:cs typeface="+mn-cs"/>
                      </a:defRPr>
                    </a:pPr>
                    <a:fld id="{C9CCA708-ACD4-4034-BFFC-FE5B58B837FB}" type="CELLRANGE">
                      <a:rPr lang="en-US" sz="1200" b="1">
                        <a:solidFill>
                          <a:schemeClr val="accent3"/>
                        </a:solidFill>
                      </a:rPr>
                      <a:pPr>
                        <a:defRPr sz="1200" b="1">
                          <a:solidFill>
                            <a:schemeClr val="accent3"/>
                          </a:solidFill>
                        </a:defRPr>
                      </a:pPr>
                      <a:t>[INTERVALLOCELLE]</a:t>
                    </a:fld>
                    <a:endParaRPr lang="it-IT"/>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accent3"/>
                      </a:solidFill>
                      <a:latin typeface="Century Gothic" panose="020B0502020202020204" pitchFamily="34" charset="0"/>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layout>
                    <c:manualLayout>
                      <c:w val="0.42045753164163835"/>
                      <c:h val="8.5737890972838848E-2"/>
                    </c:manualLayout>
                  </c15:layout>
                  <c15:dlblFieldTable/>
                  <c15:showDataLabelsRange val="1"/>
                </c:ext>
                <c:ext xmlns:c16="http://schemas.microsoft.com/office/drawing/2014/chart" uri="{C3380CC4-5D6E-409C-BE32-E72D297353CC}">
                  <c16:uniqueId val="{00000000-0880-41DE-AF88-06636EE94C43}"/>
                </c:ext>
              </c:extLst>
            </c:dLbl>
            <c:dLbl>
              <c:idx val="1"/>
              <c:layout>
                <c:manualLayout>
                  <c:x val="-0.16673809417811247"/>
                  <c:y val="-5.0817200662067935E-2"/>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accent4">
                            <a:lumMod val="75000"/>
                          </a:schemeClr>
                        </a:solidFill>
                        <a:latin typeface="Century Gothic" panose="020B0502020202020204" pitchFamily="34" charset="0"/>
                        <a:ea typeface="+mn-ea"/>
                        <a:cs typeface="+mn-cs"/>
                      </a:defRPr>
                    </a:pPr>
                    <a:fld id="{EC463923-A80D-43D6-9CDE-8567ED9E7CB0}" type="CELLRANGE">
                      <a:rPr lang="it-IT" sz="1200" b="1">
                        <a:solidFill>
                          <a:schemeClr val="accent4">
                            <a:lumMod val="75000"/>
                          </a:schemeClr>
                        </a:solidFill>
                      </a:rPr>
                      <a:pPr>
                        <a:defRPr sz="1200" b="1">
                          <a:solidFill>
                            <a:schemeClr val="accent4">
                              <a:lumMod val="75000"/>
                            </a:schemeClr>
                          </a:solidFill>
                        </a:defRPr>
                      </a:pPr>
                      <a:t>[INTERVALLOCELLE]</a:t>
                    </a:fld>
                    <a:endParaRPr lang="it-IT"/>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accent4">
                          <a:lumMod val="75000"/>
                        </a:schemeClr>
                      </a:solidFill>
                      <a:latin typeface="Century Gothic" panose="020B0502020202020204" pitchFamily="34" charset="0"/>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layout>
                    <c:manualLayout>
                      <c:w val="0.33680816226392957"/>
                      <c:h val="9.6133294521412366E-2"/>
                    </c:manualLayout>
                  </c15:layout>
                  <c15:dlblFieldTable/>
                  <c15:showDataLabelsRange val="1"/>
                </c:ext>
                <c:ext xmlns:c16="http://schemas.microsoft.com/office/drawing/2014/chart" uri="{C3380CC4-5D6E-409C-BE32-E72D297353CC}">
                  <c16:uniqueId val="{00000001-0880-41DE-AF88-06636EE94C43}"/>
                </c:ext>
              </c:extLst>
            </c:dLbl>
            <c:dLbl>
              <c:idx val="2"/>
              <c:layout>
                <c:manualLayout>
                  <c:x val="-0.1437527000432007"/>
                  <c:y val="-5.4898088173627707E-2"/>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accent2"/>
                        </a:solidFill>
                        <a:latin typeface="Century Gothic" panose="020B0502020202020204" pitchFamily="34" charset="0"/>
                        <a:ea typeface="+mn-ea"/>
                        <a:cs typeface="+mn-cs"/>
                      </a:defRPr>
                    </a:pPr>
                    <a:fld id="{8CDDB5E2-FFD9-4498-8A3B-8CD55FAB62F7}" type="CELLRANGE">
                      <a:rPr lang="en-US" sz="1200" b="1">
                        <a:solidFill>
                          <a:schemeClr val="accent2"/>
                        </a:solidFill>
                      </a:rPr>
                      <a:pPr>
                        <a:defRPr sz="1200" b="1">
                          <a:solidFill>
                            <a:schemeClr val="accent2"/>
                          </a:solidFill>
                        </a:defRPr>
                      </a:pPr>
                      <a:t>[INTERVALLOCELLE]</a:t>
                    </a:fld>
                    <a:endParaRPr lang="it-IT"/>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accent2"/>
                      </a:solidFill>
                      <a:latin typeface="Century Gothic" panose="020B0502020202020204" pitchFamily="34" charset="0"/>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layout>
                    <c:manualLayout>
                      <c:w val="0.49295552041068963"/>
                      <c:h val="7.8213749765522422E-2"/>
                    </c:manualLayout>
                  </c15:layout>
                  <c15:dlblFieldTable/>
                  <c15:showDataLabelsRange val="1"/>
                </c:ext>
                <c:ext xmlns:c16="http://schemas.microsoft.com/office/drawing/2014/chart" uri="{C3380CC4-5D6E-409C-BE32-E72D297353CC}">
                  <c16:uniqueId val="{00000002-0880-41DE-AF88-06636EE94C43}"/>
                </c:ext>
              </c:extLst>
            </c:dLbl>
            <c:dLbl>
              <c:idx val="3"/>
              <c:layout>
                <c:manualLayout>
                  <c:x val="-9.2115659804011263E-3"/>
                  <c:y val="-3.6255198087838344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accent3"/>
                        </a:solidFill>
                        <a:latin typeface="Century Gothic" panose="020B0502020202020204" pitchFamily="34" charset="0"/>
                        <a:ea typeface="+mn-ea"/>
                        <a:cs typeface="+mn-cs"/>
                      </a:defRPr>
                    </a:pPr>
                    <a:fld id="{07911927-F43F-4D7C-BF03-C1DC4308AB26}" type="CELLRANGE">
                      <a:rPr lang="en-US" sz="1200" b="1">
                        <a:solidFill>
                          <a:schemeClr val="accent3"/>
                        </a:solidFill>
                      </a:rPr>
                      <a:pPr>
                        <a:defRPr sz="1200" b="1">
                          <a:solidFill>
                            <a:schemeClr val="accent3"/>
                          </a:solidFill>
                        </a:defRPr>
                      </a:pPr>
                      <a:t>[INTERVALLOCELLE]</a:t>
                    </a:fld>
                    <a:endParaRPr lang="it-IT"/>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accent3"/>
                      </a:solidFill>
                      <a:latin typeface="Century Gothic" panose="020B0502020202020204" pitchFamily="34" charset="0"/>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layout>
                    <c:manualLayout>
                      <c:w val="0.1981102213600768"/>
                      <c:h val="8.3711222549726211E-2"/>
                    </c:manualLayout>
                  </c15:layout>
                  <c15:dlblFieldTable/>
                  <c15:showDataLabelsRange val="1"/>
                </c:ext>
                <c:ext xmlns:c16="http://schemas.microsoft.com/office/drawing/2014/chart" uri="{C3380CC4-5D6E-409C-BE32-E72D297353CC}">
                  <c16:uniqueId val="{00000003-0880-41DE-AF88-06636EE94C43}"/>
                </c:ext>
              </c:extLst>
            </c:dLbl>
            <c:dLbl>
              <c:idx val="4"/>
              <c:layout>
                <c:manualLayout>
                  <c:x val="-5.8947002152829053E-2"/>
                  <c:y val="6.4503745717730626E-2"/>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accent1"/>
                        </a:solidFill>
                        <a:latin typeface="Century Gothic" panose="020B0502020202020204" pitchFamily="34" charset="0"/>
                        <a:ea typeface="+mn-ea"/>
                        <a:cs typeface="+mn-cs"/>
                      </a:defRPr>
                    </a:pPr>
                    <a:fld id="{D99D8A67-0DA2-4347-B35E-B4F95AFFD01C}" type="CELLRANGE">
                      <a:rPr lang="it-IT" sz="1200" b="1">
                        <a:solidFill>
                          <a:schemeClr val="accent1"/>
                        </a:solidFill>
                      </a:rPr>
                      <a:pPr>
                        <a:defRPr sz="1200" b="1">
                          <a:solidFill>
                            <a:schemeClr val="accent1"/>
                          </a:solidFill>
                        </a:defRPr>
                      </a:pPr>
                      <a:t>[INTERVALLOCELLE]</a:t>
                    </a:fld>
                    <a:endParaRPr lang="it-IT"/>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accent1"/>
                      </a:solidFill>
                      <a:latin typeface="Century Gothic" panose="020B0502020202020204" pitchFamily="34" charset="0"/>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layout>
                    <c:manualLayout>
                      <c:w val="0.26349178920196059"/>
                      <c:h val="0.15959892765105094"/>
                    </c:manualLayout>
                  </c15:layout>
                  <c15:dlblFieldTable/>
                  <c15:showDataLabelsRange val="1"/>
                </c:ext>
                <c:ext xmlns:c16="http://schemas.microsoft.com/office/drawing/2014/chart" uri="{C3380CC4-5D6E-409C-BE32-E72D297353CC}">
                  <c16:uniqueId val="{00000004-0880-41DE-AF88-06636EE94C43}"/>
                </c:ext>
              </c:extLst>
            </c:dLbl>
            <c:dLbl>
              <c:idx val="5"/>
              <c:layout>
                <c:manualLayout>
                  <c:x val="-6.6292820971904044E-3"/>
                  <c:y val="2.3651766932128879E-2"/>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accent1"/>
                        </a:solidFill>
                        <a:latin typeface="Century Gothic" panose="020B0502020202020204" pitchFamily="34" charset="0"/>
                        <a:ea typeface="+mn-ea"/>
                        <a:cs typeface="+mn-cs"/>
                      </a:defRPr>
                    </a:pPr>
                    <a:fld id="{35DDCE95-3AB9-4BDE-B1F5-94F7C7B49448}" type="CELLRANGE">
                      <a:rPr lang="it-IT" sz="1200" b="1">
                        <a:solidFill>
                          <a:schemeClr val="accent1"/>
                        </a:solidFill>
                      </a:rPr>
                      <a:pPr>
                        <a:defRPr sz="1200" b="1">
                          <a:solidFill>
                            <a:schemeClr val="accent1"/>
                          </a:solidFill>
                        </a:defRPr>
                      </a:pPr>
                      <a:t>[INTERVALLOCELLE]</a:t>
                    </a:fld>
                    <a:endParaRPr lang="it-IT"/>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accent1"/>
                      </a:solidFill>
                      <a:latin typeface="Century Gothic" panose="020B0502020202020204" pitchFamily="34" charset="0"/>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layout>
                    <c:manualLayout>
                      <c:w val="0.30877010301150998"/>
                      <c:h val="6.0706952612692253E-2"/>
                    </c:manualLayout>
                  </c15:layout>
                  <c15:dlblFieldTable/>
                  <c15:showDataLabelsRange val="1"/>
                </c:ext>
                <c:ext xmlns:c16="http://schemas.microsoft.com/office/drawing/2014/chart" uri="{C3380CC4-5D6E-409C-BE32-E72D297353CC}">
                  <c16:uniqueId val="{00000005-0880-41DE-AF88-06636EE94C43}"/>
                </c:ext>
              </c:extLst>
            </c:dLbl>
            <c:dLbl>
              <c:idx val="6"/>
              <c:layout>
                <c:manualLayout>
                  <c:x val="-1.5551241178803327E-2"/>
                  <c:y val="-1.0870701087940943E-2"/>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accent3"/>
                        </a:solidFill>
                        <a:latin typeface="Century Gothic" panose="020B0502020202020204" pitchFamily="34" charset="0"/>
                        <a:ea typeface="+mn-ea"/>
                        <a:cs typeface="+mn-cs"/>
                      </a:defRPr>
                    </a:pPr>
                    <a:fld id="{94C8843F-CD5C-4C0A-8584-845E88CBA2AE}" type="CELLRANGE">
                      <a:rPr lang="it-IT" sz="1200" b="1">
                        <a:solidFill>
                          <a:schemeClr val="accent3"/>
                        </a:solidFill>
                      </a:rPr>
                      <a:pPr>
                        <a:defRPr sz="1200" b="1">
                          <a:solidFill>
                            <a:schemeClr val="accent3"/>
                          </a:solidFill>
                        </a:defRPr>
                      </a:pPr>
                      <a:t>[INTERVALLOCELLE]</a:t>
                    </a:fld>
                    <a:endParaRPr lang="it-IT"/>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accent3"/>
                      </a:solidFill>
                      <a:latin typeface="Century Gothic" panose="020B0502020202020204" pitchFamily="34" charset="0"/>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layout>
                    <c:manualLayout>
                      <c:w val="0.23852930882908016"/>
                      <c:h val="7.5364198648972147E-2"/>
                    </c:manualLayout>
                  </c15:layout>
                  <c15:dlblFieldTable/>
                  <c15:showDataLabelsRange val="1"/>
                </c:ext>
                <c:ext xmlns:c16="http://schemas.microsoft.com/office/drawing/2014/chart" uri="{C3380CC4-5D6E-409C-BE32-E72D297353CC}">
                  <c16:uniqueId val="{00000006-0880-41DE-AF88-06636EE94C43}"/>
                </c:ext>
              </c:extLst>
            </c:dLbl>
            <c:dLbl>
              <c:idx val="7"/>
              <c:layout>
                <c:manualLayout>
                  <c:x val="-3.9888197618379737E-2"/>
                  <c:y val="6.6287944250193853E-4"/>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accent3"/>
                        </a:solidFill>
                        <a:latin typeface="Century Gothic" panose="020B0502020202020204" pitchFamily="34" charset="0"/>
                        <a:ea typeface="+mn-ea"/>
                        <a:cs typeface="+mn-cs"/>
                      </a:defRPr>
                    </a:pPr>
                    <a:fld id="{2FC8E83E-0AA2-4AE8-BC01-5A759F71AFE0}" type="CELLRANGE">
                      <a:rPr lang="it-IT" sz="1200" b="1">
                        <a:solidFill>
                          <a:schemeClr val="accent3"/>
                        </a:solidFill>
                      </a:rPr>
                      <a:pPr>
                        <a:defRPr sz="1200" b="1">
                          <a:solidFill>
                            <a:schemeClr val="accent3"/>
                          </a:solidFill>
                        </a:defRPr>
                      </a:pPr>
                      <a:t>[INTERVALLOCELLE]</a:t>
                    </a:fld>
                    <a:endParaRPr lang="it-IT"/>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accent3"/>
                      </a:solidFill>
                      <a:latin typeface="Century Gothic" panose="020B0502020202020204" pitchFamily="34" charset="0"/>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layout>
                    <c:manualLayout>
                      <c:w val="0.32694687348641172"/>
                      <c:h val="7.0016659899114875E-2"/>
                    </c:manualLayout>
                  </c15:layout>
                  <c15:dlblFieldTable/>
                  <c15:showDataLabelsRange val="1"/>
                </c:ext>
                <c:ext xmlns:c16="http://schemas.microsoft.com/office/drawing/2014/chart" uri="{C3380CC4-5D6E-409C-BE32-E72D297353CC}">
                  <c16:uniqueId val="{00000007-0880-41DE-AF88-06636EE94C43}"/>
                </c:ext>
              </c:extLst>
            </c:dLbl>
            <c:dLbl>
              <c:idx val="8"/>
              <c:layout>
                <c:manualLayout>
                  <c:x val="-8.8853499939121235E-3"/>
                  <c:y val="1.6674025314751269E-2"/>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accent3"/>
                        </a:solidFill>
                        <a:latin typeface="Century Gothic" panose="020B0502020202020204" pitchFamily="34" charset="0"/>
                        <a:ea typeface="+mn-ea"/>
                        <a:cs typeface="+mn-cs"/>
                      </a:defRPr>
                    </a:pPr>
                    <a:fld id="{C3CE3DC7-E632-4489-B1BB-57794CE91ED5}" type="CELLRANGE">
                      <a:rPr lang="it-IT" sz="1200" b="1">
                        <a:solidFill>
                          <a:schemeClr val="accent3"/>
                        </a:solidFill>
                      </a:rPr>
                      <a:pPr>
                        <a:defRPr sz="1200" b="1">
                          <a:solidFill>
                            <a:schemeClr val="accent3"/>
                          </a:solidFill>
                        </a:defRPr>
                      </a:pPr>
                      <a:t>[INTERVALLOCELLE]</a:t>
                    </a:fld>
                    <a:endParaRPr lang="it-IT"/>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accent3"/>
                      </a:solidFill>
                      <a:latin typeface="Century Gothic" panose="020B0502020202020204" pitchFamily="34" charset="0"/>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layout>
                    <c:manualLayout>
                      <c:w val="0.25187950615632332"/>
                      <c:h val="0.10012470344140965"/>
                    </c:manualLayout>
                  </c15:layout>
                  <c15:dlblFieldTable/>
                  <c15:showDataLabelsRange val="1"/>
                </c:ext>
                <c:ext xmlns:c16="http://schemas.microsoft.com/office/drawing/2014/chart" uri="{C3380CC4-5D6E-409C-BE32-E72D297353CC}">
                  <c16:uniqueId val="{00000008-0880-41DE-AF88-06636EE94C43}"/>
                </c:ext>
              </c:extLst>
            </c:dLbl>
            <c:dLbl>
              <c:idx val="9"/>
              <c:layout>
                <c:manualLayout>
                  <c:x val="-2.0263243009266983E-2"/>
                  <c:y val="8.313118340586215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accent2"/>
                        </a:solidFill>
                        <a:latin typeface="Century Gothic" panose="020B0502020202020204" pitchFamily="34" charset="0"/>
                        <a:ea typeface="+mn-ea"/>
                        <a:cs typeface="+mn-cs"/>
                      </a:defRPr>
                    </a:pPr>
                    <a:fld id="{46FBD285-22D2-46F0-BFCA-0565B227AC01}" type="CELLRANGE">
                      <a:rPr lang="it-IT" sz="1200" b="1">
                        <a:solidFill>
                          <a:schemeClr val="accent2"/>
                        </a:solidFill>
                      </a:rPr>
                      <a:pPr>
                        <a:defRPr sz="1200" b="1">
                          <a:solidFill>
                            <a:schemeClr val="accent2"/>
                          </a:solidFill>
                        </a:defRPr>
                      </a:pPr>
                      <a:t>[INTERVALLOCELLE]</a:t>
                    </a:fld>
                    <a:endParaRPr lang="it-IT"/>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accent2"/>
                      </a:solidFill>
                      <a:latin typeface="Century Gothic" panose="020B0502020202020204" pitchFamily="34" charset="0"/>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layout>
                    <c:manualLayout>
                      <c:w val="0.4066751289047561"/>
                      <c:h val="0.11016842938598218"/>
                    </c:manualLayout>
                  </c15:layout>
                  <c15:dlblFieldTable/>
                  <c15:showDataLabelsRange val="1"/>
                </c:ext>
                <c:ext xmlns:c16="http://schemas.microsoft.com/office/drawing/2014/chart" uri="{C3380CC4-5D6E-409C-BE32-E72D297353CC}">
                  <c16:uniqueId val="{00000009-0880-41DE-AF88-06636EE94C43}"/>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entury Gothic" panose="020B0502020202020204" pitchFamily="34" charset="0"/>
                    <a:ea typeface="+mn-ea"/>
                    <a:cs typeface="+mn-cs"/>
                  </a:defRPr>
                </a:pPr>
                <a:endParaRPr lang="it-IT"/>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xVal>
            <c:numRef>
              <c:f>vini!$C$21:$C$30</c:f>
              <c:numCache>
                <c:formatCode>0</c:formatCode>
                <c:ptCount val="10"/>
                <c:pt idx="0">
                  <c:v>1148.6259309999998</c:v>
                </c:pt>
                <c:pt idx="1">
                  <c:v>903.76985700000046</c:v>
                </c:pt>
                <c:pt idx="2">
                  <c:v>258.64344900000003</c:v>
                </c:pt>
                <c:pt idx="3">
                  <c:v>1273.1731540000001</c:v>
                </c:pt>
                <c:pt idx="4">
                  <c:v>1939.6071389999981</c:v>
                </c:pt>
                <c:pt idx="5">
                  <c:v>139.31053700000001</c:v>
                </c:pt>
                <c:pt idx="6">
                  <c:v>252.47363900000005</c:v>
                </c:pt>
                <c:pt idx="7">
                  <c:v>252.64058899999998</c:v>
                </c:pt>
                <c:pt idx="8">
                  <c:v>422.55123499999996</c:v>
                </c:pt>
                <c:pt idx="9">
                  <c:v>127.78852399999995</c:v>
                </c:pt>
              </c:numCache>
            </c:numRef>
          </c:xVal>
          <c:yVal>
            <c:numRef>
              <c:f>vini!$D$21:$D$30</c:f>
              <c:numCache>
                <c:formatCode>0.0</c:formatCode>
                <c:ptCount val="10"/>
                <c:pt idx="0">
                  <c:v>7.3136466087725394</c:v>
                </c:pt>
                <c:pt idx="1">
                  <c:v>9.7767733047507974</c:v>
                </c:pt>
                <c:pt idx="2">
                  <c:v>19.354580438826829</c:v>
                </c:pt>
                <c:pt idx="3">
                  <c:v>9.2266513752078403</c:v>
                </c:pt>
                <c:pt idx="4">
                  <c:v>-1.6898626265696826</c:v>
                </c:pt>
                <c:pt idx="5">
                  <c:v>-7.4925751639684517</c:v>
                </c:pt>
                <c:pt idx="6">
                  <c:v>5.4403548939137014</c:v>
                </c:pt>
                <c:pt idx="7">
                  <c:v>2.0008890900657939</c:v>
                </c:pt>
                <c:pt idx="8">
                  <c:v>-4.3762299233440665</c:v>
                </c:pt>
                <c:pt idx="9">
                  <c:v>-1.6758290120224784</c:v>
                </c:pt>
              </c:numCache>
            </c:numRef>
          </c:yVal>
          <c:smooth val="0"/>
          <c:extLst>
            <c:ext xmlns:c15="http://schemas.microsoft.com/office/drawing/2012/chart" uri="{02D57815-91ED-43cb-92C2-25804820EDAC}">
              <c15:datalabelsRange>
                <c15:f>vini!$B$21:$B$30</c15:f>
                <c15:dlblRangeCache>
                  <c:ptCount val="10"/>
                  <c:pt idx="0">
                    <c:v>Prosecco di Conegliano-Valdobbiadene</c:v>
                  </c:pt>
                  <c:pt idx="1">
                    <c:v>Vini dei colli fiorentini e senesi</c:v>
                  </c:pt>
                  <c:pt idx="2">
                    <c:v>Vini del Montepulciano d'Abruzzo</c:v>
                  </c:pt>
                  <c:pt idx="3">
                    <c:v>Vini del veronese</c:v>
                  </c:pt>
                  <c:pt idx="4">
                    <c:v>Vini di Langhe, Roero e Monferrato</c:v>
                  </c:pt>
                  <c:pt idx="5">
                    <c:v>Vini e distillati del bresciano</c:v>
                  </c:pt>
                  <c:pt idx="6">
                    <c:v>Vini e distillati del Friuli</c:v>
                  </c:pt>
                  <c:pt idx="7">
                    <c:v>Vini e distillati di Bolzano</c:v>
                  </c:pt>
                  <c:pt idx="8">
                    <c:v>Vini e distillati di Trento</c:v>
                  </c:pt>
                  <c:pt idx="9">
                    <c:v>Vini e liquori della Sicilia occidentale</c:v>
                  </c:pt>
                </c15:dlblRangeCache>
              </c15:datalabelsRange>
            </c:ext>
            <c:ext xmlns:c16="http://schemas.microsoft.com/office/drawing/2014/chart" uri="{C3380CC4-5D6E-409C-BE32-E72D297353CC}">
              <c16:uniqueId val="{0000000A-0880-41DE-AF88-06636EE94C43}"/>
            </c:ext>
          </c:extLst>
        </c:ser>
        <c:dLbls>
          <c:showLegendKey val="0"/>
          <c:showVal val="0"/>
          <c:showCatName val="0"/>
          <c:showSerName val="0"/>
          <c:showPercent val="0"/>
          <c:showBubbleSize val="0"/>
        </c:dLbls>
        <c:axId val="1313488400"/>
        <c:axId val="1313486760"/>
      </c:scatterChart>
      <c:valAx>
        <c:axId val="1313488400"/>
        <c:scaling>
          <c:orientation val="minMax"/>
        </c:scaling>
        <c:delete val="0"/>
        <c:axPos val="b"/>
        <c:title>
          <c:tx>
            <c:rich>
              <a:bodyPr rot="0" spcFirstLastPara="1" vertOverflow="ellipsis" vert="horz" wrap="square" anchor="ctr" anchorCtr="1"/>
              <a:lstStyle/>
              <a:p>
                <a:pPr>
                  <a:defRPr sz="800" b="1" i="0" u="none" strike="noStrike" kern="1200" baseline="0">
                    <a:solidFill>
                      <a:schemeClr val="tx1"/>
                    </a:solidFill>
                    <a:latin typeface="Century Gothic" panose="020B0502020202020204" pitchFamily="34" charset="0"/>
                    <a:ea typeface="+mn-ea"/>
                    <a:cs typeface="+mn-cs"/>
                  </a:defRPr>
                </a:pPr>
                <a:r>
                  <a:rPr lang="it-IT" b="1"/>
                  <a:t>Milioni di euro 2024</a:t>
                </a:r>
              </a:p>
            </c:rich>
          </c:tx>
          <c:layout>
            <c:manualLayout>
              <c:xMode val="edge"/>
              <c:yMode val="edge"/>
              <c:x val="0.45607035098448617"/>
              <c:y val="0.90236904871984225"/>
            </c:manualLayout>
          </c:layout>
          <c:overlay val="0"/>
          <c:spPr>
            <a:noFill/>
            <a:ln>
              <a:noFill/>
            </a:ln>
            <a:effectLst/>
          </c:spPr>
          <c:txPr>
            <a:bodyPr rot="0" spcFirstLastPara="1" vertOverflow="ellipsis" vert="horz" wrap="square" anchor="ctr" anchorCtr="1"/>
            <a:lstStyle/>
            <a:p>
              <a:pPr>
                <a:defRPr sz="800" b="1" i="0" u="none" strike="noStrike" kern="1200" baseline="0">
                  <a:solidFill>
                    <a:schemeClr val="tx1"/>
                  </a:solidFill>
                  <a:latin typeface="Century Gothic" panose="020B0502020202020204" pitchFamily="34" charset="0"/>
                  <a:ea typeface="+mn-ea"/>
                  <a:cs typeface="+mn-cs"/>
                </a:defRPr>
              </a:pPr>
              <a:endParaRPr lang="it-IT"/>
            </a:p>
          </c:txPr>
        </c:title>
        <c:numFmt formatCode="#,##0" sourceLinked="0"/>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chemeClr val="tx1"/>
                </a:solidFill>
                <a:latin typeface="Century Gothic" panose="020B0502020202020204" pitchFamily="34" charset="0"/>
                <a:ea typeface="+mn-ea"/>
                <a:cs typeface="+mn-cs"/>
              </a:defRPr>
            </a:pPr>
            <a:endParaRPr lang="it-IT"/>
          </a:p>
        </c:txPr>
        <c:crossAx val="1313486760"/>
        <c:crossesAt val="0"/>
        <c:crossBetween val="midCat"/>
      </c:valAx>
      <c:valAx>
        <c:axId val="1313486760"/>
        <c:scaling>
          <c:orientation val="minMax"/>
        </c:scaling>
        <c:delete val="0"/>
        <c:axPos val="l"/>
        <c:title>
          <c:tx>
            <c:rich>
              <a:bodyPr rot="-5400000" spcFirstLastPara="1" vertOverflow="ellipsis" vert="horz" wrap="square" anchor="ctr" anchorCtr="1"/>
              <a:lstStyle/>
              <a:p>
                <a:pPr>
                  <a:defRPr sz="800" b="1" i="0" u="none" strike="noStrike" kern="1200" baseline="0">
                    <a:solidFill>
                      <a:schemeClr val="tx1"/>
                    </a:solidFill>
                    <a:latin typeface="Century Gothic" panose="020B0502020202020204" pitchFamily="34" charset="0"/>
                    <a:ea typeface="+mn-ea"/>
                    <a:cs typeface="+mn-cs"/>
                  </a:defRPr>
                </a:pPr>
                <a:r>
                  <a:rPr lang="it-IT" b="1" dirty="0"/>
                  <a:t>Var % tendenziale</a:t>
                </a:r>
                <a:r>
                  <a:rPr lang="it-IT" b="1" baseline="0" dirty="0"/>
                  <a:t> 2024</a:t>
                </a:r>
                <a:endParaRPr lang="it-IT" b="1" dirty="0"/>
              </a:p>
            </c:rich>
          </c:tx>
          <c:layout>
            <c:manualLayout>
              <c:xMode val="edge"/>
              <c:yMode val="edge"/>
              <c:x val="6.9591597108415318E-3"/>
              <c:y val="0.25247253547619741"/>
            </c:manualLayout>
          </c:layout>
          <c:overlay val="0"/>
          <c:spPr>
            <a:noFill/>
            <a:ln>
              <a:noFill/>
            </a:ln>
            <a:effectLst/>
          </c:spPr>
          <c:txPr>
            <a:bodyPr rot="-5400000" spcFirstLastPara="1" vertOverflow="ellipsis" vert="horz" wrap="square" anchor="ctr" anchorCtr="1"/>
            <a:lstStyle/>
            <a:p>
              <a:pPr>
                <a:defRPr sz="800" b="1" i="0" u="none" strike="noStrike" kern="1200" baseline="0">
                  <a:solidFill>
                    <a:schemeClr val="tx1"/>
                  </a:solidFill>
                  <a:latin typeface="Century Gothic" panose="020B0502020202020204" pitchFamily="34" charset="0"/>
                  <a:ea typeface="+mn-ea"/>
                  <a:cs typeface="+mn-cs"/>
                </a:defRPr>
              </a:pPr>
              <a:endParaRPr lang="it-IT"/>
            </a:p>
          </c:txPr>
        </c:title>
        <c:numFmt formatCode="#,##0" sourceLinked="0"/>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chemeClr val="tx1"/>
                </a:solidFill>
                <a:latin typeface="Century Gothic" panose="020B0502020202020204" pitchFamily="34" charset="0"/>
                <a:ea typeface="+mn-ea"/>
                <a:cs typeface="+mn-cs"/>
              </a:defRPr>
            </a:pPr>
            <a:endParaRPr lang="it-IT"/>
          </a:p>
        </c:txPr>
        <c:crossAx val="1313488400"/>
        <c:crosses val="autoZero"/>
        <c:crossBetween val="midCat"/>
      </c:valAx>
      <c:spPr>
        <a:noFill/>
        <a:ln w="25400">
          <a:noFill/>
        </a:ln>
        <a:effectLst/>
      </c:spPr>
    </c:plotArea>
    <c:plotVisOnly val="1"/>
    <c:dispBlanksAs val="gap"/>
    <c:showDLblsOverMax val="0"/>
  </c:chart>
  <c:spPr>
    <a:noFill/>
    <a:ln w="9525" cap="flat" cmpd="sng" algn="ctr">
      <a:noFill/>
      <a:round/>
    </a:ln>
    <a:effectLst/>
  </c:spPr>
  <c:txPr>
    <a:bodyPr/>
    <a:lstStyle/>
    <a:p>
      <a:pPr>
        <a:defRPr sz="800">
          <a:solidFill>
            <a:schemeClr val="tx1"/>
          </a:solidFill>
          <a:latin typeface="Century Gothic" panose="020B0502020202020204" pitchFamily="34" charset="0"/>
        </a:defRPr>
      </a:pPr>
      <a:endParaRPr lang="it-IT"/>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8992965307643113"/>
          <c:y val="4.5545097715751971E-2"/>
          <c:w val="0.5321632966507146"/>
          <c:h val="0.72128767108549752"/>
        </c:manualLayout>
      </c:layout>
      <c:barChart>
        <c:barDir val="bar"/>
        <c:grouping val="clustered"/>
        <c:varyColors val="0"/>
        <c:ser>
          <c:idx val="1"/>
          <c:order val="0"/>
          <c:tx>
            <c:strRef>
              <c:f>Q_7_vino!$C$30</c:f>
              <c:strCache>
                <c:ptCount val="1"/>
                <c:pt idx="0">
                  <c:v>Fatturato 2024</c:v>
                </c:pt>
              </c:strCache>
            </c:strRef>
          </c:tx>
          <c:spPr>
            <a:solidFill>
              <a:srgbClr val="003A79"/>
            </a:solidFill>
            <a:ln>
              <a:noFill/>
            </a:ln>
            <a:effectLst/>
          </c:spPr>
          <c:invertIfNegative val="0"/>
          <c:cat>
            <c:strRef>
              <c:f>Q_7_vino!$A$31:$A$32</c:f>
              <c:strCache>
                <c:ptCount val="2"/>
                <c:pt idx="0">
                  <c:v>Filiera Vino</c:v>
                </c:pt>
                <c:pt idx="1">
                  <c:v>Agroalimentare</c:v>
                </c:pt>
              </c:strCache>
            </c:strRef>
          </c:cat>
          <c:val>
            <c:numRef>
              <c:f>Q_7_vino!$C$31:$C$32</c:f>
              <c:numCache>
                <c:formatCode>0.0</c:formatCode>
                <c:ptCount val="2"/>
                <c:pt idx="0">
                  <c:v>-1.1820330969267139</c:v>
                </c:pt>
                <c:pt idx="1">
                  <c:v>13.402802730865973</c:v>
                </c:pt>
              </c:numCache>
            </c:numRef>
          </c:val>
          <c:extLst>
            <c:ext xmlns:c16="http://schemas.microsoft.com/office/drawing/2014/chart" uri="{C3380CC4-5D6E-409C-BE32-E72D297353CC}">
              <c16:uniqueId val="{00000000-3CC6-486C-A2CA-29D4B809DEB7}"/>
            </c:ext>
          </c:extLst>
        </c:ser>
        <c:ser>
          <c:idx val="0"/>
          <c:order val="1"/>
          <c:tx>
            <c:strRef>
              <c:f>Q_7_vino!$B$30</c:f>
              <c:strCache>
                <c:ptCount val="1"/>
                <c:pt idx="0">
                  <c:v>Fatturato 2025</c:v>
                </c:pt>
              </c:strCache>
            </c:strRef>
          </c:tx>
          <c:spPr>
            <a:solidFill>
              <a:srgbClr val="EC6400"/>
            </a:solidFill>
            <a:ln>
              <a:noFill/>
            </a:ln>
            <a:effectLst/>
          </c:spPr>
          <c:invertIfNegative val="0"/>
          <c:cat>
            <c:strRef>
              <c:f>Q_7_vino!$A$31:$A$32</c:f>
              <c:strCache>
                <c:ptCount val="2"/>
                <c:pt idx="0">
                  <c:v>Filiera Vino</c:v>
                </c:pt>
                <c:pt idx="1">
                  <c:v>Agroalimentare</c:v>
                </c:pt>
              </c:strCache>
            </c:strRef>
          </c:cat>
          <c:val>
            <c:numRef>
              <c:f>Q_7_vino!$B$31:$B$32</c:f>
              <c:numCache>
                <c:formatCode>0.0</c:formatCode>
                <c:ptCount val="2"/>
                <c:pt idx="0">
                  <c:v>5.9101654846335698</c:v>
                </c:pt>
                <c:pt idx="1">
                  <c:v>16.780452748832193</c:v>
                </c:pt>
              </c:numCache>
            </c:numRef>
          </c:val>
          <c:extLst>
            <c:ext xmlns:c16="http://schemas.microsoft.com/office/drawing/2014/chart" uri="{C3380CC4-5D6E-409C-BE32-E72D297353CC}">
              <c16:uniqueId val="{00000001-3CC6-486C-A2CA-29D4B809DEB7}"/>
            </c:ext>
          </c:extLst>
        </c:ser>
        <c:dLbls>
          <c:showLegendKey val="0"/>
          <c:showVal val="0"/>
          <c:showCatName val="0"/>
          <c:showSerName val="0"/>
          <c:showPercent val="0"/>
          <c:showBubbleSize val="0"/>
        </c:dLbls>
        <c:gapWidth val="219"/>
        <c:axId val="481801688"/>
        <c:axId val="481803656"/>
      </c:barChart>
      <c:catAx>
        <c:axId val="481801688"/>
        <c:scaling>
          <c:orientation val="minMax"/>
        </c:scaling>
        <c:delete val="0"/>
        <c:axPos val="l"/>
        <c:numFmt formatCode="General" sourceLinked="1"/>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1050" b="0" i="0" u="none" strike="noStrike" kern="1200" baseline="0">
                <a:solidFill>
                  <a:srgbClr val="000000"/>
                </a:solidFill>
                <a:latin typeface="Century Gothic" panose="020B0502020202020204" pitchFamily="34" charset="0"/>
                <a:ea typeface="+mn-ea"/>
                <a:cs typeface="+mn-cs"/>
              </a:defRPr>
            </a:pPr>
            <a:endParaRPr lang="it-IT"/>
          </a:p>
        </c:txPr>
        <c:crossAx val="481803656"/>
        <c:crosses val="autoZero"/>
        <c:auto val="1"/>
        <c:lblAlgn val="ctr"/>
        <c:lblOffset val="100"/>
        <c:noMultiLvlLbl val="0"/>
      </c:catAx>
      <c:valAx>
        <c:axId val="481803656"/>
        <c:scaling>
          <c:orientation val="minMax"/>
        </c:scaling>
        <c:delete val="0"/>
        <c:axPos val="b"/>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050" b="0" i="0" u="none" strike="noStrike" kern="1200" baseline="0">
                <a:solidFill>
                  <a:srgbClr val="000000"/>
                </a:solidFill>
                <a:latin typeface="Century Gothic" panose="020B0502020202020204" pitchFamily="34" charset="0"/>
                <a:ea typeface="+mn-ea"/>
                <a:cs typeface="+mn-cs"/>
              </a:defRPr>
            </a:pPr>
            <a:endParaRPr lang="it-IT"/>
          </a:p>
        </c:txPr>
        <c:crossAx val="481801688"/>
        <c:crosses val="autoZero"/>
        <c:crossBetween val="between"/>
      </c:valAx>
      <c:spPr>
        <a:noFill/>
        <a:ln>
          <a:noFill/>
        </a:ln>
        <a:effectLst/>
      </c:spPr>
    </c:plotArea>
    <c:legend>
      <c:legendPos val="b"/>
      <c:overlay val="0"/>
      <c:spPr>
        <a:noFill/>
        <a:ln w="25400">
          <a:noFill/>
        </a:ln>
        <a:effectLst/>
      </c:spPr>
      <c:txPr>
        <a:bodyPr rot="0" spcFirstLastPara="1" vertOverflow="ellipsis" vert="horz" wrap="square" anchor="ctr" anchorCtr="1"/>
        <a:lstStyle/>
        <a:p>
          <a:pPr>
            <a:defRPr sz="1100" b="0" i="0" u="none" strike="noStrike" kern="1200" baseline="0">
              <a:solidFill>
                <a:srgbClr val="000000"/>
              </a:solidFill>
              <a:latin typeface="Century Gothic" panose="020B0502020202020204" pitchFamily="34" charset="0"/>
              <a:ea typeface="+mn-ea"/>
              <a:cs typeface="+mn-cs"/>
            </a:defRPr>
          </a:pPr>
          <a:endParaRPr lang="it-IT"/>
        </a:p>
      </c:txPr>
    </c:legend>
    <c:plotVisOnly val="1"/>
    <c:dispBlanksAs val="gap"/>
    <c:showDLblsOverMax val="0"/>
  </c:chart>
  <c:spPr>
    <a:noFill/>
    <a:ln w="25400" cap="flat" cmpd="sng" algn="ctr">
      <a:noFill/>
      <a:round/>
    </a:ln>
    <a:effectLst/>
  </c:spPr>
  <c:txPr>
    <a:bodyPr/>
    <a:lstStyle/>
    <a:p>
      <a:pPr>
        <a:defRPr sz="1050">
          <a:solidFill>
            <a:srgbClr val="000000"/>
          </a:solidFill>
          <a:latin typeface="Century Gothic" panose="020B0502020202020204" pitchFamily="34" charset="0"/>
        </a:defRPr>
      </a:pPr>
      <a:endParaRPr lang="it-IT"/>
    </a:p>
  </c:txPr>
  <c:externalData r:id="rId4">
    <c:autoUpdate val="0"/>
  </c:externalData>
  <c:userShapes r:id="rId5"/>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8992965307643113"/>
          <c:y val="4.5545097715751971E-2"/>
          <c:w val="0.5321632966507146"/>
          <c:h val="0.72128767108549752"/>
        </c:manualLayout>
      </c:layout>
      <c:barChart>
        <c:barDir val="bar"/>
        <c:grouping val="clustered"/>
        <c:varyColors val="0"/>
        <c:ser>
          <c:idx val="1"/>
          <c:order val="0"/>
          <c:tx>
            <c:strRef>
              <c:f>Q_7_vino!$Q$30</c:f>
              <c:strCache>
                <c:ptCount val="1"/>
                <c:pt idx="0">
                  <c:v>Investimenti 2024</c:v>
                </c:pt>
              </c:strCache>
            </c:strRef>
          </c:tx>
          <c:spPr>
            <a:solidFill>
              <a:srgbClr val="003A79"/>
            </a:solidFill>
            <a:ln>
              <a:noFill/>
            </a:ln>
            <a:effectLst/>
          </c:spPr>
          <c:invertIfNegative val="0"/>
          <c:cat>
            <c:strRef>
              <c:f>Q_7_vino!$A$31:$A$32</c:f>
              <c:strCache>
                <c:ptCount val="2"/>
                <c:pt idx="0">
                  <c:v>Filiera Vino</c:v>
                </c:pt>
                <c:pt idx="1">
                  <c:v>Agroalimentare</c:v>
                </c:pt>
              </c:strCache>
            </c:strRef>
          </c:cat>
          <c:val>
            <c:numRef>
              <c:f>Q_7_vino!$Q$31:$Q$32</c:f>
              <c:numCache>
                <c:formatCode>0.0</c:formatCode>
                <c:ptCount val="2"/>
                <c:pt idx="0">
                  <c:v>4.2553191489361701</c:v>
                </c:pt>
                <c:pt idx="1">
                  <c:v>5.3539346029464605</c:v>
                </c:pt>
              </c:numCache>
            </c:numRef>
          </c:val>
          <c:extLst>
            <c:ext xmlns:c16="http://schemas.microsoft.com/office/drawing/2014/chart" uri="{C3380CC4-5D6E-409C-BE32-E72D297353CC}">
              <c16:uniqueId val="{00000000-B938-4446-80C4-25A46891C70A}"/>
            </c:ext>
          </c:extLst>
        </c:ser>
        <c:ser>
          <c:idx val="0"/>
          <c:order val="1"/>
          <c:tx>
            <c:strRef>
              <c:f>Q_7_vino!$P$30</c:f>
              <c:strCache>
                <c:ptCount val="1"/>
                <c:pt idx="0">
                  <c:v>Investimenti 2025</c:v>
                </c:pt>
              </c:strCache>
            </c:strRef>
          </c:tx>
          <c:spPr>
            <a:solidFill>
              <a:srgbClr val="EC6400"/>
            </a:solidFill>
            <a:ln>
              <a:noFill/>
            </a:ln>
            <a:effectLst/>
          </c:spPr>
          <c:invertIfNegative val="0"/>
          <c:cat>
            <c:strRef>
              <c:f>Q_7_vino!$A$31:$A$32</c:f>
              <c:strCache>
                <c:ptCount val="2"/>
                <c:pt idx="0">
                  <c:v>Filiera Vino</c:v>
                </c:pt>
                <c:pt idx="1">
                  <c:v>Agroalimentare</c:v>
                </c:pt>
              </c:strCache>
            </c:strRef>
          </c:cat>
          <c:val>
            <c:numRef>
              <c:f>Q_7_vino!$P$31:$P$32</c:f>
              <c:numCache>
                <c:formatCode>0.0</c:formatCode>
                <c:ptCount val="2"/>
                <c:pt idx="0">
                  <c:v>11.82033096926714</c:v>
                </c:pt>
                <c:pt idx="1">
                  <c:v>14.265181458857349</c:v>
                </c:pt>
              </c:numCache>
            </c:numRef>
          </c:val>
          <c:extLst>
            <c:ext xmlns:c16="http://schemas.microsoft.com/office/drawing/2014/chart" uri="{C3380CC4-5D6E-409C-BE32-E72D297353CC}">
              <c16:uniqueId val="{00000001-B938-4446-80C4-25A46891C70A}"/>
            </c:ext>
          </c:extLst>
        </c:ser>
        <c:dLbls>
          <c:showLegendKey val="0"/>
          <c:showVal val="0"/>
          <c:showCatName val="0"/>
          <c:showSerName val="0"/>
          <c:showPercent val="0"/>
          <c:showBubbleSize val="0"/>
        </c:dLbls>
        <c:gapWidth val="219"/>
        <c:axId val="481801688"/>
        <c:axId val="481803656"/>
      </c:barChart>
      <c:catAx>
        <c:axId val="481801688"/>
        <c:scaling>
          <c:orientation val="minMax"/>
        </c:scaling>
        <c:delete val="0"/>
        <c:axPos val="l"/>
        <c:numFmt formatCode="General" sourceLinked="1"/>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1050" b="0" i="0" u="none" strike="noStrike" kern="1200" baseline="0">
                <a:solidFill>
                  <a:srgbClr val="000000"/>
                </a:solidFill>
                <a:latin typeface="Century Gothic" panose="020B0502020202020204" pitchFamily="34" charset="0"/>
                <a:ea typeface="+mn-ea"/>
                <a:cs typeface="+mn-cs"/>
              </a:defRPr>
            </a:pPr>
            <a:endParaRPr lang="it-IT"/>
          </a:p>
        </c:txPr>
        <c:crossAx val="481803656"/>
        <c:crosses val="autoZero"/>
        <c:auto val="1"/>
        <c:lblAlgn val="ctr"/>
        <c:lblOffset val="100"/>
        <c:noMultiLvlLbl val="0"/>
      </c:catAx>
      <c:valAx>
        <c:axId val="481803656"/>
        <c:scaling>
          <c:orientation val="minMax"/>
        </c:scaling>
        <c:delete val="0"/>
        <c:axPos val="b"/>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rgbClr val="000000"/>
                </a:solidFill>
                <a:latin typeface="Century Gothic" panose="020B0502020202020204" pitchFamily="34" charset="0"/>
                <a:ea typeface="+mn-ea"/>
                <a:cs typeface="+mn-cs"/>
              </a:defRPr>
            </a:pPr>
            <a:endParaRPr lang="it-IT"/>
          </a:p>
        </c:txPr>
        <c:crossAx val="481801688"/>
        <c:crosses val="autoZero"/>
        <c:crossBetween val="between"/>
      </c:valAx>
      <c:spPr>
        <a:noFill/>
        <a:ln>
          <a:noFill/>
        </a:ln>
        <a:effectLst/>
      </c:spPr>
    </c:plotArea>
    <c:legend>
      <c:legendPos val="b"/>
      <c:overlay val="0"/>
      <c:spPr>
        <a:noFill/>
        <a:ln w="25400">
          <a:noFill/>
        </a:ln>
        <a:effectLst/>
      </c:spPr>
      <c:txPr>
        <a:bodyPr rot="0" spcFirstLastPara="1" vertOverflow="ellipsis" vert="horz" wrap="square" anchor="ctr" anchorCtr="1"/>
        <a:lstStyle/>
        <a:p>
          <a:pPr>
            <a:defRPr sz="1100" b="0" i="0" u="none" strike="noStrike" kern="1200" baseline="0">
              <a:solidFill>
                <a:srgbClr val="000000"/>
              </a:solidFill>
              <a:latin typeface="Century Gothic" panose="020B0502020202020204" pitchFamily="34" charset="0"/>
              <a:ea typeface="+mn-ea"/>
              <a:cs typeface="+mn-cs"/>
            </a:defRPr>
          </a:pPr>
          <a:endParaRPr lang="it-IT"/>
        </a:p>
      </c:txPr>
    </c:legend>
    <c:plotVisOnly val="1"/>
    <c:dispBlanksAs val="gap"/>
    <c:showDLblsOverMax val="0"/>
  </c:chart>
  <c:spPr>
    <a:noFill/>
    <a:ln w="25400" cap="flat" cmpd="sng" algn="ctr">
      <a:noFill/>
      <a:round/>
    </a:ln>
    <a:effectLst/>
  </c:spPr>
  <c:txPr>
    <a:bodyPr/>
    <a:lstStyle/>
    <a:p>
      <a:pPr>
        <a:defRPr sz="1000">
          <a:solidFill>
            <a:srgbClr val="000000"/>
          </a:solidFill>
          <a:latin typeface="Century Gothic" panose="020B0502020202020204" pitchFamily="34" charset="0"/>
        </a:defRPr>
      </a:pPr>
      <a:endParaRPr lang="it-IT"/>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0.01111</cdr:x>
      <cdr:y>0.01852</cdr:y>
    </cdr:from>
    <cdr:to>
      <cdr:x>0.01111</cdr:x>
      <cdr:y>0.01852</cdr:y>
    </cdr:to>
    <cdr:sp macro="" textlink="">
      <cdr:nvSpPr>
        <cdr:cNvPr id="2" name="ChartSettings">
          <a:extLst xmlns:a="http://schemas.openxmlformats.org/drawingml/2006/main">
            <a:ext uri="{FF2B5EF4-FFF2-40B4-BE49-F238E27FC236}">
              <a16:creationId xmlns:a16="http://schemas.microsoft.com/office/drawing/2014/main" id="{B590660A-B9D9-2A20-9EF6-446CCBDCAFB7}"/>
            </a:ext>
          </a:extLst>
        </cdr:cNvPr>
        <cdr:cNvSpPr txBox="1"/>
      </cdr:nvSpPr>
      <cdr:spPr>
        <a:xfrm xmlns:a="http://schemas.openxmlformats.org/drawingml/2006/main">
          <a:off x="50800" y="50800"/>
          <a:ext cx="0" cy="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it-IT" sz="1100"/>
            <a:t>Bar*Side-by-Side Page Width*Falso</a:t>
          </a:r>
        </a:p>
      </cdr:txBody>
    </cdr:sp>
  </cdr:relSizeAnchor>
</c:userShapes>
</file>

<file path=ppt/drawings/drawing10.xml><?xml version="1.0" encoding="utf-8"?>
<c:userShapes xmlns:c="http://schemas.openxmlformats.org/drawingml/2006/chart">
  <cdr:relSizeAnchor xmlns:cdr="http://schemas.openxmlformats.org/drawingml/2006/chartDrawing">
    <cdr:from>
      <cdr:x>0.01106</cdr:x>
      <cdr:y>0.01914</cdr:y>
    </cdr:from>
    <cdr:to>
      <cdr:x>0.01106</cdr:x>
      <cdr:y>0.01914</cdr:y>
    </cdr:to>
    <cdr:sp macro="" textlink="">
      <cdr:nvSpPr>
        <cdr:cNvPr id="2" name="ChartSettings">
          <a:extLst xmlns:a="http://schemas.openxmlformats.org/drawingml/2006/main">
            <a:ext uri="{FF2B5EF4-FFF2-40B4-BE49-F238E27FC236}">
              <a16:creationId xmlns:a16="http://schemas.microsoft.com/office/drawing/2014/main" id="{AFB6964B-90A8-8339-74E6-3E3FF75678AA}"/>
            </a:ext>
          </a:extLst>
        </cdr:cNvPr>
        <cdr:cNvSpPr txBox="1"/>
      </cdr:nvSpPr>
      <cdr:spPr>
        <a:xfrm xmlns:a="http://schemas.openxmlformats.org/drawingml/2006/main">
          <a:off x="50800" y="50800"/>
          <a:ext cx="0" cy="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it-IT" sz="1100"/>
            <a:t>Bar*Column Width*Falso</a:t>
          </a:r>
        </a:p>
      </cdr:txBody>
    </cdr:sp>
  </cdr:relSizeAnchor>
</c:userShapes>
</file>

<file path=ppt/drawings/drawing11.xml><?xml version="1.0" encoding="utf-8"?>
<c:userShapes xmlns:c="http://schemas.openxmlformats.org/drawingml/2006/chart">
  <cdr:relSizeAnchor xmlns:cdr="http://schemas.openxmlformats.org/drawingml/2006/chartDrawing">
    <cdr:from>
      <cdr:x>0.01111</cdr:x>
      <cdr:y>0.01825</cdr:y>
    </cdr:from>
    <cdr:to>
      <cdr:x>0.01111</cdr:x>
      <cdr:y>0.01825</cdr:y>
    </cdr:to>
    <cdr:sp macro="" textlink="">
      <cdr:nvSpPr>
        <cdr:cNvPr id="2" name="ChartSettings">
          <a:extLst xmlns:a="http://schemas.openxmlformats.org/drawingml/2006/main">
            <a:ext uri="{FF2B5EF4-FFF2-40B4-BE49-F238E27FC236}">
              <a16:creationId xmlns:a16="http://schemas.microsoft.com/office/drawing/2014/main" id="{FFA6FBD8-CC89-A279-44E6-3D35493CD319}"/>
            </a:ext>
          </a:extLst>
        </cdr:cNvPr>
        <cdr:cNvSpPr txBox="1"/>
      </cdr:nvSpPr>
      <cdr:spPr>
        <a:xfrm xmlns:a="http://schemas.openxmlformats.org/drawingml/2006/main">
          <a:off x="50800" y="50800"/>
          <a:ext cx="0" cy="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it-IT" sz="1100"/>
            <a:t>Bar*Side-by-Side Page Width*Falso</a:t>
          </a:r>
        </a:p>
      </cdr:txBody>
    </cdr:sp>
  </cdr:relSizeAnchor>
</c:userShapes>
</file>

<file path=ppt/drawings/drawing12.xml><?xml version="1.0" encoding="utf-8"?>
<c:userShapes xmlns:c="http://schemas.openxmlformats.org/drawingml/2006/chart">
  <cdr:relSizeAnchor xmlns:cdr="http://schemas.openxmlformats.org/drawingml/2006/chartDrawing">
    <cdr:from>
      <cdr:x>0.01111</cdr:x>
      <cdr:y>0.01852</cdr:y>
    </cdr:from>
    <cdr:to>
      <cdr:x>0.01111</cdr:x>
      <cdr:y>0.01852</cdr:y>
    </cdr:to>
    <cdr:sp macro="" textlink="">
      <cdr:nvSpPr>
        <cdr:cNvPr id="2" name="ChartSettings">
          <a:extLst xmlns:a="http://schemas.openxmlformats.org/drawingml/2006/main">
            <a:ext uri="{FF2B5EF4-FFF2-40B4-BE49-F238E27FC236}">
              <a16:creationId xmlns:a16="http://schemas.microsoft.com/office/drawing/2014/main" id="{E49D9F3F-9167-4AF1-EB9B-E64AA495AB61}"/>
            </a:ext>
          </a:extLst>
        </cdr:cNvPr>
        <cdr:cNvSpPr txBox="1"/>
      </cdr:nvSpPr>
      <cdr:spPr>
        <a:xfrm xmlns:a="http://schemas.openxmlformats.org/drawingml/2006/main">
          <a:off x="50800" y="50800"/>
          <a:ext cx="0" cy="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it-IT" sz="1100"/>
            <a:t>Bar*Side-by-Side Page Width*Falso</a:t>
          </a:r>
        </a:p>
      </cdr:txBody>
    </cdr:sp>
  </cdr:relSizeAnchor>
</c:userShapes>
</file>

<file path=ppt/drawings/drawing13.xml><?xml version="1.0" encoding="utf-8"?>
<c:userShapes xmlns:c="http://schemas.openxmlformats.org/drawingml/2006/chart">
  <cdr:relSizeAnchor xmlns:cdr="http://schemas.openxmlformats.org/drawingml/2006/chartDrawing">
    <cdr:from>
      <cdr:x>0.01111</cdr:x>
      <cdr:y>0.01852</cdr:y>
    </cdr:from>
    <cdr:to>
      <cdr:x>0.01111</cdr:x>
      <cdr:y>0.01852</cdr:y>
    </cdr:to>
    <cdr:sp macro="" textlink="">
      <cdr:nvSpPr>
        <cdr:cNvPr id="2" name="ChartSettings">
          <a:extLst xmlns:a="http://schemas.openxmlformats.org/drawingml/2006/main">
            <a:ext uri="{FF2B5EF4-FFF2-40B4-BE49-F238E27FC236}">
              <a16:creationId xmlns:a16="http://schemas.microsoft.com/office/drawing/2014/main" id="{E8BE363F-2925-B890-DA36-C9C5C8CF00B8}"/>
            </a:ext>
          </a:extLst>
        </cdr:cNvPr>
        <cdr:cNvSpPr txBox="1"/>
      </cdr:nvSpPr>
      <cdr:spPr>
        <a:xfrm xmlns:a="http://schemas.openxmlformats.org/drawingml/2006/main">
          <a:off x="50800" y="50800"/>
          <a:ext cx="0" cy="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it-IT" sz="1100"/>
            <a:t>Bar*Side-by-Side Page Width*Falso</a:t>
          </a:r>
        </a:p>
      </cdr:txBody>
    </cdr:sp>
  </cdr:relSizeAnchor>
</c:userShapes>
</file>

<file path=ppt/drawings/drawing2.xml><?xml version="1.0" encoding="utf-8"?>
<c:userShapes xmlns:c="http://schemas.openxmlformats.org/drawingml/2006/chart">
  <cdr:relSizeAnchor xmlns:cdr="http://schemas.openxmlformats.org/drawingml/2006/chartDrawing">
    <cdr:from>
      <cdr:x>0.01111</cdr:x>
      <cdr:y>0.01852</cdr:y>
    </cdr:from>
    <cdr:to>
      <cdr:x>0.01111</cdr:x>
      <cdr:y>0.01852</cdr:y>
    </cdr:to>
    <cdr:sp macro="" textlink="">
      <cdr:nvSpPr>
        <cdr:cNvPr id="2" name="ChartSettings">
          <a:extLst xmlns:a="http://schemas.openxmlformats.org/drawingml/2006/main">
            <a:ext uri="{FF2B5EF4-FFF2-40B4-BE49-F238E27FC236}">
              <a16:creationId xmlns:a16="http://schemas.microsoft.com/office/drawing/2014/main" id="{780ADB16-5D7E-4E77-9D2F-82FFCEB32F38}"/>
            </a:ext>
          </a:extLst>
        </cdr:cNvPr>
        <cdr:cNvSpPr txBox="1"/>
      </cdr:nvSpPr>
      <cdr:spPr>
        <a:xfrm xmlns:a="http://schemas.openxmlformats.org/drawingml/2006/main">
          <a:off x="50800" y="50800"/>
          <a:ext cx="0" cy="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it-IT" sz="1100"/>
            <a:t>Bar*Side-by-Side Page Width*Falso</a:t>
          </a:r>
        </a:p>
      </cdr:txBody>
    </cdr:sp>
  </cdr:relSizeAnchor>
</c:userShapes>
</file>

<file path=ppt/drawings/drawing3.xml><?xml version="1.0" encoding="utf-8"?>
<c:userShapes xmlns:c="http://schemas.openxmlformats.org/drawingml/2006/chart">
  <cdr:relSizeAnchor xmlns:cdr="http://schemas.openxmlformats.org/drawingml/2006/chartDrawing">
    <cdr:from>
      <cdr:x>0.01111</cdr:x>
      <cdr:y>0.01852</cdr:y>
    </cdr:from>
    <cdr:to>
      <cdr:x>0.01111</cdr:x>
      <cdr:y>0.01852</cdr:y>
    </cdr:to>
    <cdr:sp macro="" textlink="">
      <cdr:nvSpPr>
        <cdr:cNvPr id="2" name="ChartSettings">
          <a:extLst xmlns:a="http://schemas.openxmlformats.org/drawingml/2006/main">
            <a:ext uri="{FF2B5EF4-FFF2-40B4-BE49-F238E27FC236}">
              <a16:creationId xmlns:a16="http://schemas.microsoft.com/office/drawing/2014/main" id="{FDA4F538-BF9E-93DE-D94E-EF9B17FBE752}"/>
            </a:ext>
          </a:extLst>
        </cdr:cNvPr>
        <cdr:cNvSpPr txBox="1"/>
      </cdr:nvSpPr>
      <cdr:spPr>
        <a:xfrm xmlns:a="http://schemas.openxmlformats.org/drawingml/2006/main">
          <a:off x="50800" y="50800"/>
          <a:ext cx="0" cy="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it-IT" sz="1100"/>
            <a:t>Bar*Side-by-Side Page Width*Falso</a:t>
          </a:r>
        </a:p>
      </cdr:txBody>
    </cdr:sp>
  </cdr:relSizeAnchor>
</c:userShapes>
</file>

<file path=ppt/drawings/drawing4.xml><?xml version="1.0" encoding="utf-8"?>
<c:userShapes xmlns:c="http://schemas.openxmlformats.org/drawingml/2006/chart">
  <cdr:relSizeAnchor xmlns:cdr="http://schemas.openxmlformats.org/drawingml/2006/chartDrawing">
    <cdr:from>
      <cdr:x>0.01111</cdr:x>
      <cdr:y>0.01852</cdr:y>
    </cdr:from>
    <cdr:to>
      <cdr:x>0.01111</cdr:x>
      <cdr:y>0.01852</cdr:y>
    </cdr:to>
    <cdr:sp macro="" textlink="">
      <cdr:nvSpPr>
        <cdr:cNvPr id="2" name="ChartSettings">
          <a:extLst xmlns:a="http://schemas.openxmlformats.org/drawingml/2006/main">
            <a:ext uri="{FF2B5EF4-FFF2-40B4-BE49-F238E27FC236}">
              <a16:creationId xmlns:a16="http://schemas.microsoft.com/office/drawing/2014/main" id="{FDA4F538-BF9E-93DE-D94E-EF9B17FBE752}"/>
            </a:ext>
          </a:extLst>
        </cdr:cNvPr>
        <cdr:cNvSpPr txBox="1"/>
      </cdr:nvSpPr>
      <cdr:spPr>
        <a:xfrm xmlns:a="http://schemas.openxmlformats.org/drawingml/2006/main">
          <a:off x="50800" y="50800"/>
          <a:ext cx="0" cy="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it-IT" sz="1100"/>
            <a:t>Bar*Side-by-Side Page Width*Falso</a:t>
          </a:r>
        </a:p>
      </cdr:txBody>
    </cdr:sp>
  </cdr:relSizeAnchor>
</c:userShapes>
</file>

<file path=ppt/drawings/drawing5.xml><?xml version="1.0" encoding="utf-8"?>
<c:userShapes xmlns:c="http://schemas.openxmlformats.org/drawingml/2006/chart">
  <cdr:relSizeAnchor xmlns:cdr="http://schemas.openxmlformats.org/drawingml/2006/chartDrawing">
    <cdr:from>
      <cdr:x>0.01111</cdr:x>
      <cdr:y>0.01852</cdr:y>
    </cdr:from>
    <cdr:to>
      <cdr:x>0.01111</cdr:x>
      <cdr:y>0.01852</cdr:y>
    </cdr:to>
    <cdr:sp macro="" textlink="">
      <cdr:nvSpPr>
        <cdr:cNvPr id="2" name="ChartSettings">
          <a:extLst xmlns:a="http://schemas.openxmlformats.org/drawingml/2006/main">
            <a:ext uri="{FF2B5EF4-FFF2-40B4-BE49-F238E27FC236}">
              <a16:creationId xmlns:a16="http://schemas.microsoft.com/office/drawing/2014/main" id="{F7812599-B6E6-D88D-B732-3A2188B08032}"/>
            </a:ext>
          </a:extLst>
        </cdr:cNvPr>
        <cdr:cNvSpPr txBox="1"/>
      </cdr:nvSpPr>
      <cdr:spPr>
        <a:xfrm xmlns:a="http://schemas.openxmlformats.org/drawingml/2006/main">
          <a:off x="50800" y="50800"/>
          <a:ext cx="0" cy="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it-IT" sz="1100"/>
            <a:t>Bar*Side-by-Side Page Width*Falso</a:t>
          </a:r>
        </a:p>
      </cdr:txBody>
    </cdr:sp>
  </cdr:relSizeAnchor>
</c:userShapes>
</file>

<file path=ppt/drawings/drawing6.xml><?xml version="1.0" encoding="utf-8"?>
<c:userShapes xmlns:c="http://schemas.openxmlformats.org/drawingml/2006/chart">
  <cdr:relSizeAnchor xmlns:cdr="http://schemas.openxmlformats.org/drawingml/2006/chartDrawing">
    <cdr:from>
      <cdr:x>0.01111</cdr:x>
      <cdr:y>0.01852</cdr:y>
    </cdr:from>
    <cdr:to>
      <cdr:x>0.01111</cdr:x>
      <cdr:y>0.01852</cdr:y>
    </cdr:to>
    <cdr:sp macro="" textlink="">
      <cdr:nvSpPr>
        <cdr:cNvPr id="2" name="ChartSettings">
          <a:extLst xmlns:a="http://schemas.openxmlformats.org/drawingml/2006/main">
            <a:ext uri="{FF2B5EF4-FFF2-40B4-BE49-F238E27FC236}">
              <a16:creationId xmlns:a16="http://schemas.microsoft.com/office/drawing/2014/main" id="{F7812599-B6E6-D88D-B732-3A2188B08032}"/>
            </a:ext>
          </a:extLst>
        </cdr:cNvPr>
        <cdr:cNvSpPr txBox="1"/>
      </cdr:nvSpPr>
      <cdr:spPr>
        <a:xfrm xmlns:a="http://schemas.openxmlformats.org/drawingml/2006/main">
          <a:off x="50800" y="50800"/>
          <a:ext cx="0" cy="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it-IT" sz="1100"/>
            <a:t>Bar*Side-by-Side Page Width*Falso</a:t>
          </a:r>
        </a:p>
      </cdr:txBody>
    </cdr:sp>
  </cdr:relSizeAnchor>
</c:userShapes>
</file>

<file path=ppt/drawings/drawing7.xml><?xml version="1.0" encoding="utf-8"?>
<c:userShapes xmlns:c="http://schemas.openxmlformats.org/drawingml/2006/chart">
  <cdr:relSizeAnchor xmlns:cdr="http://schemas.openxmlformats.org/drawingml/2006/chartDrawing">
    <cdr:from>
      <cdr:x>0.01077</cdr:x>
      <cdr:y>0.02566</cdr:y>
    </cdr:from>
    <cdr:to>
      <cdr:x>0.01077</cdr:x>
      <cdr:y>0.02566</cdr:y>
    </cdr:to>
    <cdr:sp macro="" textlink="">
      <cdr:nvSpPr>
        <cdr:cNvPr id="2" name="ChartSettings">
          <a:extLst xmlns:a="http://schemas.openxmlformats.org/drawingml/2006/main">
            <a:ext uri="{FF2B5EF4-FFF2-40B4-BE49-F238E27FC236}">
              <a16:creationId xmlns:a16="http://schemas.microsoft.com/office/drawing/2014/main" id="{EBCEC747-AA6D-5EFE-C9DA-9F5755FA82F3}"/>
            </a:ext>
          </a:extLst>
        </cdr:cNvPr>
        <cdr:cNvSpPr txBox="1"/>
      </cdr:nvSpPr>
      <cdr:spPr>
        <a:xfrm xmlns:a="http://schemas.openxmlformats.org/drawingml/2006/main">
          <a:off x="50800" y="50800"/>
          <a:ext cx="0" cy="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it-IT" sz="1100"/>
            <a:t>*Text Width*Falso</a:t>
          </a:r>
        </a:p>
      </cdr:txBody>
    </cdr:sp>
  </cdr:relSizeAnchor>
</c:userShapes>
</file>

<file path=ppt/drawings/drawing8.xml><?xml version="1.0" encoding="utf-8"?>
<c:userShapes xmlns:c="http://schemas.openxmlformats.org/drawingml/2006/chart">
  <cdr:relSizeAnchor xmlns:cdr="http://schemas.openxmlformats.org/drawingml/2006/chartDrawing">
    <cdr:from>
      <cdr:x>0.01114</cdr:x>
      <cdr:y>0.01836</cdr:y>
    </cdr:from>
    <cdr:to>
      <cdr:x>0.01114</cdr:x>
      <cdr:y>0.01836</cdr:y>
    </cdr:to>
    <cdr:sp macro="" textlink="">
      <cdr:nvSpPr>
        <cdr:cNvPr id="2" name="ChartSettings">
          <a:extLst xmlns:a="http://schemas.openxmlformats.org/drawingml/2006/main">
            <a:ext uri="{FF2B5EF4-FFF2-40B4-BE49-F238E27FC236}">
              <a16:creationId xmlns:a16="http://schemas.microsoft.com/office/drawing/2014/main" id="{AA3B0AAF-124D-7198-5167-21D3D1EC8236}"/>
            </a:ext>
          </a:extLst>
        </cdr:cNvPr>
        <cdr:cNvSpPr txBox="1"/>
      </cdr:nvSpPr>
      <cdr:spPr>
        <a:xfrm xmlns:a="http://schemas.openxmlformats.org/drawingml/2006/main">
          <a:off x="50800" y="50800"/>
          <a:ext cx="0" cy="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it-IT" sz="1100"/>
            <a:t>Bar*Side-by-Side Page Width*Falso</a:t>
          </a:r>
        </a:p>
      </cdr:txBody>
    </cdr:sp>
  </cdr:relSizeAnchor>
</c:userShapes>
</file>

<file path=ppt/drawings/drawing9.xml><?xml version="1.0" encoding="utf-8"?>
<c:userShapes xmlns:c="http://schemas.openxmlformats.org/drawingml/2006/chart">
  <cdr:relSizeAnchor xmlns:cdr="http://schemas.openxmlformats.org/drawingml/2006/chartDrawing">
    <cdr:from>
      <cdr:x>0.01114</cdr:x>
      <cdr:y>0.01836</cdr:y>
    </cdr:from>
    <cdr:to>
      <cdr:x>0.01114</cdr:x>
      <cdr:y>0.01836</cdr:y>
    </cdr:to>
    <cdr:sp macro="" textlink="">
      <cdr:nvSpPr>
        <cdr:cNvPr id="2" name="ChartSettings">
          <a:extLst xmlns:a="http://schemas.openxmlformats.org/drawingml/2006/main">
            <a:ext uri="{FF2B5EF4-FFF2-40B4-BE49-F238E27FC236}">
              <a16:creationId xmlns:a16="http://schemas.microsoft.com/office/drawing/2014/main" id="{AA3B0AAF-124D-7198-5167-21D3D1EC8236}"/>
            </a:ext>
          </a:extLst>
        </cdr:cNvPr>
        <cdr:cNvSpPr txBox="1"/>
      </cdr:nvSpPr>
      <cdr:spPr>
        <a:xfrm xmlns:a="http://schemas.openxmlformats.org/drawingml/2006/main">
          <a:off x="50800" y="50800"/>
          <a:ext cx="0" cy="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it-IT" sz="1100"/>
            <a:t>Bar*Side-by-Side Page Width*Falso</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4"/>
            <a:ext cx="2921784" cy="494629"/>
          </a:xfrm>
          <a:prstGeom prst="rect">
            <a:avLst/>
          </a:prstGeom>
        </p:spPr>
        <p:txBody>
          <a:bodyPr vert="horz" lIns="86858" tIns="43429" rIns="86858" bIns="43429" rtlCol="0"/>
          <a:lstStyle>
            <a:lvl1pPr algn="l">
              <a:defRPr sz="1100"/>
            </a:lvl1pPr>
          </a:lstStyle>
          <a:p>
            <a:endParaRPr lang="it-IT"/>
          </a:p>
        </p:txBody>
      </p:sp>
      <p:sp>
        <p:nvSpPr>
          <p:cNvPr id="3" name="Segnaposto data 2"/>
          <p:cNvSpPr>
            <a:spLocks noGrp="1"/>
          </p:cNvSpPr>
          <p:nvPr>
            <p:ph type="dt" idx="1"/>
          </p:nvPr>
        </p:nvSpPr>
        <p:spPr>
          <a:xfrm>
            <a:off x="3818824" y="4"/>
            <a:ext cx="2921784" cy="494629"/>
          </a:xfrm>
          <a:prstGeom prst="rect">
            <a:avLst/>
          </a:prstGeom>
        </p:spPr>
        <p:txBody>
          <a:bodyPr vert="horz" lIns="86858" tIns="43429" rIns="86858" bIns="43429" rtlCol="0"/>
          <a:lstStyle>
            <a:lvl1pPr algn="r">
              <a:defRPr sz="1100"/>
            </a:lvl1pPr>
          </a:lstStyle>
          <a:p>
            <a:fld id="{9F036993-1209-4B80-930C-67014A297F84}" type="datetimeFigureOut">
              <a:rPr lang="it-IT" smtClean="0"/>
              <a:t>27/03/2025</a:t>
            </a:fld>
            <a:endParaRPr lang="it-IT"/>
          </a:p>
        </p:txBody>
      </p:sp>
      <p:sp>
        <p:nvSpPr>
          <p:cNvPr id="4" name="Segnaposto immagine diapositiva 3"/>
          <p:cNvSpPr>
            <a:spLocks noGrp="1" noRot="1" noChangeAspect="1"/>
          </p:cNvSpPr>
          <p:nvPr>
            <p:ph type="sldImg" idx="2"/>
          </p:nvPr>
        </p:nvSpPr>
        <p:spPr>
          <a:xfrm>
            <a:off x="396875" y="1233488"/>
            <a:ext cx="5948363" cy="3332162"/>
          </a:xfrm>
          <a:prstGeom prst="rect">
            <a:avLst/>
          </a:prstGeom>
          <a:noFill/>
          <a:ln w="12700">
            <a:solidFill>
              <a:prstClr val="black"/>
            </a:solidFill>
          </a:ln>
        </p:spPr>
        <p:txBody>
          <a:bodyPr vert="horz" lIns="86858" tIns="43429" rIns="86858" bIns="43429" rtlCol="0" anchor="ctr"/>
          <a:lstStyle/>
          <a:p>
            <a:endParaRPr lang="it-IT"/>
          </a:p>
        </p:txBody>
      </p:sp>
      <p:sp>
        <p:nvSpPr>
          <p:cNvPr id="5" name="Segnaposto note 4"/>
          <p:cNvSpPr>
            <a:spLocks noGrp="1"/>
          </p:cNvSpPr>
          <p:nvPr>
            <p:ph type="body" sz="quarter" idx="3"/>
          </p:nvPr>
        </p:nvSpPr>
        <p:spPr>
          <a:xfrm>
            <a:off x="673912" y="4751806"/>
            <a:ext cx="5394293" cy="3886587"/>
          </a:xfrm>
          <a:prstGeom prst="rect">
            <a:avLst/>
          </a:prstGeom>
        </p:spPr>
        <p:txBody>
          <a:bodyPr vert="horz" lIns="86858" tIns="43429" rIns="86858" bIns="43429"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378039"/>
            <a:ext cx="2921784" cy="494629"/>
          </a:xfrm>
          <a:prstGeom prst="rect">
            <a:avLst/>
          </a:prstGeom>
        </p:spPr>
        <p:txBody>
          <a:bodyPr vert="horz" lIns="86858" tIns="43429" rIns="86858" bIns="43429" rtlCol="0" anchor="b"/>
          <a:lstStyle>
            <a:lvl1pPr algn="l">
              <a:defRPr sz="1100"/>
            </a:lvl1pPr>
          </a:lstStyle>
          <a:p>
            <a:endParaRPr lang="it-IT"/>
          </a:p>
        </p:txBody>
      </p:sp>
      <p:sp>
        <p:nvSpPr>
          <p:cNvPr id="7" name="Segnaposto numero diapositiva 6"/>
          <p:cNvSpPr>
            <a:spLocks noGrp="1"/>
          </p:cNvSpPr>
          <p:nvPr>
            <p:ph type="sldNum" sz="quarter" idx="5"/>
          </p:nvPr>
        </p:nvSpPr>
        <p:spPr>
          <a:xfrm>
            <a:off x="3818824" y="9378039"/>
            <a:ext cx="2921784" cy="494629"/>
          </a:xfrm>
          <a:prstGeom prst="rect">
            <a:avLst/>
          </a:prstGeom>
        </p:spPr>
        <p:txBody>
          <a:bodyPr vert="horz" lIns="86858" tIns="43429" rIns="86858" bIns="43429" rtlCol="0" anchor="b"/>
          <a:lstStyle>
            <a:lvl1pPr algn="r">
              <a:defRPr sz="1100"/>
            </a:lvl1pPr>
          </a:lstStyle>
          <a:p>
            <a:fld id="{9E026C84-6F7E-4917-968C-7363E1A8AAE5}" type="slidenum">
              <a:rPr lang="it-IT" smtClean="0"/>
              <a:t>‹N›</a:t>
            </a:fld>
            <a:endParaRPr lang="it-IT"/>
          </a:p>
        </p:txBody>
      </p:sp>
    </p:spTree>
    <p:extLst>
      <p:ext uri="{BB962C8B-B14F-4D97-AF65-F5344CB8AC3E}">
        <p14:creationId xmlns:p14="http://schemas.microsoft.com/office/powerpoint/2010/main" val="3678771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Dal secondo trimestre incremento notevole dell’offerta petrolio: aumento </a:t>
            </a:r>
            <a:r>
              <a:rPr lang="it-IT" dirty="0" err="1"/>
              <a:t>pdz</a:t>
            </a:r>
            <a:r>
              <a:rPr lang="it-IT" dirty="0"/>
              <a:t> nei paesi </a:t>
            </a:r>
            <a:r>
              <a:rPr lang="it-IT" dirty="0" err="1"/>
              <a:t>Opec</a:t>
            </a:r>
            <a:r>
              <a:rPr lang="it-IT" dirty="0"/>
              <a:t> e </a:t>
            </a:r>
            <a:r>
              <a:rPr lang="it-IT" dirty="0" err="1"/>
              <a:t>Opec</a:t>
            </a:r>
            <a:r>
              <a:rPr lang="it-IT" dirty="0"/>
              <a:t>+ e negli USA. Inoltre trattative per accordo nucleare iraniano dovrebbero progredire con ritorno del greggio iraniano sui </a:t>
            </a:r>
            <a:r>
              <a:rPr lang="it-IT" dirty="0" err="1"/>
              <a:t>mkt</a:t>
            </a:r>
            <a:r>
              <a:rPr lang="it-IT" dirty="0"/>
              <a:t> nella seconda metà dell’anno, portando il mercato in surplus. Quotazioni brent tra 65 e 82 dollari al barile.</a:t>
            </a:r>
          </a:p>
          <a:p>
            <a:r>
              <a:rPr lang="it-IT" dirty="0"/>
              <a:t>Metalli: comparto che beneficia delle prospettive brillanti nel lungo periodo: rame si mantiene nell’attuale range, supportato da necessità di costruire nuove infrastrutture e di interconnettere reti elettriche delle varie nazioni. Altre materie prime più impattate: rialzo potrà rientrare se tensioni rientrano sia per nickel che per alluminio. Nickel metallo del futuro per elettrificazione.</a:t>
            </a:r>
          </a:p>
          <a:p>
            <a:r>
              <a:rPr lang="it-IT" dirty="0"/>
              <a:t>Nonostante attesa prezzi in complessivo calo nei prossimi trimestre. Attese di quotazioni non torneranno più ai livelli </a:t>
            </a:r>
            <a:r>
              <a:rPr lang="it-IT" dirty="0" err="1"/>
              <a:t>pre</a:t>
            </a:r>
            <a:r>
              <a:rPr lang="it-IT" dirty="0"/>
              <a:t> 2020. Scenario caratterizzato da alti prezzi delle materie prime.</a:t>
            </a:r>
          </a:p>
          <a:p>
            <a:r>
              <a:rPr lang="it-IT" dirty="0"/>
              <a:t>Acciai lunghi: domanda elevata (costruzioni), scarsità di materia prima e rincari energia, rottami ferro e billette hanno portato a nuovi aumenti dei listini. La scarsità di billette nell’area CIS e le recenti offerte degli esportatori turchi lasciano prevedere un ulteriore rialzo dei prezzi. In ogni caso il rientro alla piena attività delle acciaierie europee, la maggiore disponibilità di acciai di importazione dovrebbero contenere l’entità dei rialzi rispetto ai livelli correnti. Per rientro significativo prezzi acciai lunghi bisognerà attendere la seconda metà del 2022.</a:t>
            </a:r>
          </a:p>
          <a:p>
            <a:r>
              <a:rPr lang="it-IT" dirty="0"/>
              <a:t>Metalli non ferrosi: l’effetto dei rialzi si è innestato in uno scenario di forte scarsità di materia prima (livello minimo di scorse stoccate al LME).</a:t>
            </a:r>
          </a:p>
          <a:p>
            <a:r>
              <a:rPr lang="it-IT" dirty="0"/>
              <a:t>Alluminio: quotazioni elettricità si mantengono elevatissime impedendo un recupero produttivo dell’industria europea dell’alluminio. Le scorte di alluminio al London Metal Exchange sono su minimi storici; pesa anche il rischio di interruzioni dalla Russia. Situazione tesa anche in Asia: calo produttivo in Cina e conseguente aumento delle importazioni. Alleggerimento prezzi alluminio potrà avvenire solo con rientro dei costi dell’energia. Non ci aspettiamo progressi per quanto riguarda la produzione cinese, penalizzata dalle policy ambientali di Pechino. Ciò, unitamente al rientro parziale dei costi energia, contribuirà a mantenere l’alluminio su medie di prezzo significativamente elevate rispetto al passato. </a:t>
            </a:r>
          </a:p>
        </p:txBody>
      </p:sp>
      <p:sp>
        <p:nvSpPr>
          <p:cNvPr id="4" name="Segnaposto numero diapositiva 3"/>
          <p:cNvSpPr>
            <a:spLocks noGrp="1"/>
          </p:cNvSpPr>
          <p:nvPr>
            <p:ph type="sldNum" sz="quarter" idx="5"/>
          </p:nvPr>
        </p:nvSpPr>
        <p:spPr/>
        <p:txBody>
          <a:bodyPr/>
          <a:lstStyle/>
          <a:p>
            <a:pPr defTabSz="872520">
              <a:defRPr/>
            </a:pPr>
            <a:fld id="{9E026C84-6F7E-4917-968C-7363E1A8AAE5}" type="slidenum">
              <a:rPr lang="it-IT">
                <a:solidFill>
                  <a:prstClr val="black"/>
                </a:solidFill>
                <a:latin typeface="Calibri" panose="020F0502020204030204"/>
              </a:rPr>
              <a:pPr defTabSz="872520">
                <a:defRPr/>
              </a:pPr>
              <a:t>1</a:t>
            </a:fld>
            <a:endParaRPr lang="it-IT">
              <a:solidFill>
                <a:prstClr val="black"/>
              </a:solidFill>
              <a:latin typeface="Calibri" panose="020F0502020204030204"/>
            </a:endParaRPr>
          </a:p>
        </p:txBody>
      </p:sp>
    </p:spTree>
    <p:extLst>
      <p:ext uri="{BB962C8B-B14F-4D97-AF65-F5344CB8AC3E}">
        <p14:creationId xmlns:p14="http://schemas.microsoft.com/office/powerpoint/2010/main" val="268340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Dal secondo trimestre incremento notevole dell’offerta petrolio: aumento </a:t>
            </a:r>
            <a:r>
              <a:rPr lang="it-IT" dirty="0" err="1"/>
              <a:t>pdz</a:t>
            </a:r>
            <a:r>
              <a:rPr lang="it-IT" dirty="0"/>
              <a:t> nei paesi </a:t>
            </a:r>
            <a:r>
              <a:rPr lang="it-IT" dirty="0" err="1"/>
              <a:t>Opec</a:t>
            </a:r>
            <a:r>
              <a:rPr lang="it-IT" dirty="0"/>
              <a:t> e </a:t>
            </a:r>
            <a:r>
              <a:rPr lang="it-IT" dirty="0" err="1"/>
              <a:t>Opec</a:t>
            </a:r>
            <a:r>
              <a:rPr lang="it-IT" dirty="0"/>
              <a:t>+ e negli USA. Inoltre trattative per accordo nucleare iraniano dovrebbero progredire con ritorno del greggio iraniano sui </a:t>
            </a:r>
            <a:r>
              <a:rPr lang="it-IT" dirty="0" err="1"/>
              <a:t>mkt</a:t>
            </a:r>
            <a:r>
              <a:rPr lang="it-IT" dirty="0"/>
              <a:t> nella seconda metà dell’anno, portando il mercato in surplus. Quotazioni brent tra 65 e 82 dollari al barile.</a:t>
            </a:r>
          </a:p>
          <a:p>
            <a:r>
              <a:rPr lang="it-IT" dirty="0"/>
              <a:t>Metalli: comparto che beneficia delle prospettive brillanti nel lungo periodo: rame si mantiene nell’attuale range, supportato da necessità di costruire nuove infrastrutture e di interconnettere reti elettriche delle varie nazioni. Altre materie prime più impattate: rialzo potrà rientrare se tensioni rientrano sia per nickel che per alluminio. Nickel metallo del futuro per elettrificazione.</a:t>
            </a:r>
          </a:p>
          <a:p>
            <a:r>
              <a:rPr lang="it-IT" dirty="0"/>
              <a:t>Nonostante attesa prezzi in complessivo calo nei prossimi trimestre. Attese di quotazioni non torneranno più ai livelli </a:t>
            </a:r>
            <a:r>
              <a:rPr lang="it-IT" dirty="0" err="1"/>
              <a:t>pre</a:t>
            </a:r>
            <a:r>
              <a:rPr lang="it-IT" dirty="0"/>
              <a:t> 2020. Scenario caratterizzato da alti prezzi delle materie prime.</a:t>
            </a:r>
          </a:p>
          <a:p>
            <a:r>
              <a:rPr lang="it-IT" dirty="0"/>
              <a:t>Acciai lunghi: domanda elevata (costruzioni), scarsità di materia prima e rincari energia, rottami ferro e billette hanno portato a nuovi aumenti dei listini. La scarsità di billette nell’area CIS e le recenti offerte degli esportatori turchi lasciano prevedere un ulteriore rialzo dei prezzi. In ogni caso il rientro alla piena attività delle acciaierie europee, la maggiore disponibilità di acciai di importazione dovrebbero contenere l’entità dei rialzi rispetto ai livelli correnti. Per rientro significativo prezzi acciai lunghi bisognerà attendere la seconda metà del 2022.</a:t>
            </a:r>
          </a:p>
          <a:p>
            <a:r>
              <a:rPr lang="it-IT" dirty="0"/>
              <a:t>Metalli non ferrosi: l’effetto dei rialzi si è innestato in uno scenario di forte scarsità di materia prima (livello minimo di scorse stoccate al LME).</a:t>
            </a:r>
          </a:p>
          <a:p>
            <a:r>
              <a:rPr lang="it-IT" dirty="0"/>
              <a:t>Alluminio: quotazioni elettricità si mantengono elevatissime impedendo un recupero produttivo dell’industria europea dell’alluminio. Le scorte di alluminio al London Metal Exchange sono su minimi storici; pesa anche il rischio di interruzioni dalla Russia. Situazione tesa anche in Asia: calo produttivo in Cina e conseguente aumento delle importazioni. Alleggerimento prezzi alluminio potrà avvenire solo con rientro dei costi dell’energia. Non ci aspettiamo progressi per quanto riguarda la produzione cinese, penalizzata dalle policy ambientali di Pechino. Ciò, unitamente al rientro parziale dei costi energia, contribuirà a mantenere l’alluminio su medie di prezzo significativamente elevate rispetto al passato. </a:t>
            </a:r>
          </a:p>
        </p:txBody>
      </p:sp>
      <p:sp>
        <p:nvSpPr>
          <p:cNvPr id="4" name="Segnaposto numero diapositiva 3"/>
          <p:cNvSpPr>
            <a:spLocks noGrp="1"/>
          </p:cNvSpPr>
          <p:nvPr>
            <p:ph type="sldNum" sz="quarter" idx="5"/>
          </p:nvPr>
        </p:nvSpPr>
        <p:spPr/>
        <p:txBody>
          <a:bodyPr/>
          <a:lstStyle/>
          <a:p>
            <a:pPr defTabSz="872520">
              <a:defRPr/>
            </a:pPr>
            <a:fld id="{9E026C84-6F7E-4917-968C-7363E1A8AAE5}" type="slidenum">
              <a:rPr lang="it-IT">
                <a:solidFill>
                  <a:prstClr val="black"/>
                </a:solidFill>
                <a:latin typeface="Calibri" panose="020F0502020204030204"/>
              </a:rPr>
              <a:pPr defTabSz="872520">
                <a:defRPr/>
              </a:pPr>
              <a:t>2</a:t>
            </a:fld>
            <a:endParaRPr lang="it-IT">
              <a:solidFill>
                <a:prstClr val="black"/>
              </a:solidFill>
              <a:latin typeface="Calibri" panose="020F0502020204030204"/>
            </a:endParaRPr>
          </a:p>
        </p:txBody>
      </p:sp>
    </p:spTree>
    <p:extLst>
      <p:ext uri="{BB962C8B-B14F-4D97-AF65-F5344CB8AC3E}">
        <p14:creationId xmlns:p14="http://schemas.microsoft.com/office/powerpoint/2010/main" val="617747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34963" y="1190625"/>
            <a:ext cx="5735637" cy="3213100"/>
          </a:xfrm>
        </p:spPr>
      </p:sp>
      <p:sp>
        <p:nvSpPr>
          <p:cNvPr id="3" name="Segnaposto note 2"/>
          <p:cNvSpPr>
            <a:spLocks noGrp="1"/>
          </p:cNvSpPr>
          <p:nvPr>
            <p:ph type="body" idx="1"/>
          </p:nvPr>
        </p:nvSpPr>
        <p:spPr/>
        <p:txBody>
          <a:bodyPr/>
          <a:lstStyle/>
          <a:p>
            <a:pPr defTabSz="872520">
              <a:defRPr/>
            </a:pPr>
            <a:endParaRPr lang="it-IT" dirty="0"/>
          </a:p>
        </p:txBody>
      </p:sp>
      <p:sp>
        <p:nvSpPr>
          <p:cNvPr id="4" name="Segnaposto numero diapositiva 3"/>
          <p:cNvSpPr>
            <a:spLocks noGrp="1"/>
          </p:cNvSpPr>
          <p:nvPr>
            <p:ph type="sldNum" sz="quarter" idx="5"/>
          </p:nvPr>
        </p:nvSpPr>
        <p:spPr/>
        <p:txBody>
          <a:bodyPr/>
          <a:lstStyle/>
          <a:p>
            <a:pPr defTabSz="872520">
              <a:defRPr/>
            </a:pPr>
            <a:fld id="{9E026C84-6F7E-4917-968C-7363E1A8AAE5}" type="slidenum">
              <a:rPr lang="it-IT">
                <a:solidFill>
                  <a:prstClr val="black"/>
                </a:solidFill>
                <a:latin typeface="Calibri" panose="020F0502020204030204"/>
              </a:rPr>
              <a:pPr defTabSz="872520">
                <a:defRPr/>
              </a:pPr>
              <a:t>3</a:t>
            </a:fld>
            <a:endParaRPr lang="it-IT">
              <a:solidFill>
                <a:prstClr val="black"/>
              </a:solidFill>
              <a:latin typeface="Calibri" panose="020F0502020204030204"/>
            </a:endParaRPr>
          </a:p>
        </p:txBody>
      </p:sp>
    </p:spTree>
    <p:extLst>
      <p:ext uri="{BB962C8B-B14F-4D97-AF65-F5344CB8AC3E}">
        <p14:creationId xmlns:p14="http://schemas.microsoft.com/office/powerpoint/2010/main" val="806436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sv-SE" dirty="0"/>
              <a:t>Q_9_fatt_23_DR </a:t>
            </a:r>
            <a:r>
              <a:rPr lang="de-DE" dirty="0"/>
              <a:t>Q_10_inv_23_DR</a:t>
            </a:r>
            <a:endParaRPr lang="it-IT" dirty="0"/>
          </a:p>
        </p:txBody>
      </p:sp>
      <p:sp>
        <p:nvSpPr>
          <p:cNvPr id="4" name="Segnaposto numero diapositiva 3"/>
          <p:cNvSpPr>
            <a:spLocks noGrp="1"/>
          </p:cNvSpPr>
          <p:nvPr>
            <p:ph type="sldNum" sz="quarter" idx="5"/>
          </p:nvPr>
        </p:nvSpPr>
        <p:spPr/>
        <p:txBody>
          <a:bodyPr/>
          <a:lstStyle/>
          <a:p>
            <a:fld id="{9E026C84-6F7E-4917-968C-7363E1A8AAE5}" type="slidenum">
              <a:rPr lang="it-IT" smtClean="0"/>
              <a:t>5</a:t>
            </a:fld>
            <a:endParaRPr lang="it-IT"/>
          </a:p>
        </p:txBody>
      </p:sp>
    </p:spTree>
    <p:extLst>
      <p:ext uri="{BB962C8B-B14F-4D97-AF65-F5344CB8AC3E}">
        <p14:creationId xmlns:p14="http://schemas.microsoft.com/office/powerpoint/2010/main" val="2773370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sv-SE" dirty="0"/>
              <a:t>Q_9_fatt_23_DR </a:t>
            </a:r>
            <a:r>
              <a:rPr lang="de-DE" dirty="0"/>
              <a:t>Q_10_inv_23_DR</a:t>
            </a:r>
            <a:endParaRPr lang="it-IT" dirty="0"/>
          </a:p>
        </p:txBody>
      </p:sp>
      <p:sp>
        <p:nvSpPr>
          <p:cNvPr id="4" name="Segnaposto numero diapositiva 3"/>
          <p:cNvSpPr>
            <a:spLocks noGrp="1"/>
          </p:cNvSpPr>
          <p:nvPr>
            <p:ph type="sldNum" sz="quarter" idx="5"/>
          </p:nvPr>
        </p:nvSpPr>
        <p:spPr/>
        <p:txBody>
          <a:bodyPr/>
          <a:lstStyle/>
          <a:p>
            <a:fld id="{9E026C84-6F7E-4917-968C-7363E1A8AAE5}" type="slidenum">
              <a:rPr lang="it-IT" smtClean="0"/>
              <a:t>6</a:t>
            </a:fld>
            <a:endParaRPr lang="it-IT"/>
          </a:p>
        </p:txBody>
      </p:sp>
    </p:spTree>
    <p:extLst>
      <p:ext uri="{BB962C8B-B14F-4D97-AF65-F5344CB8AC3E}">
        <p14:creationId xmlns:p14="http://schemas.microsoft.com/office/powerpoint/2010/main" val="3545606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sv-SE" dirty="0"/>
              <a:t>Q_9_fatt_23_DR </a:t>
            </a:r>
            <a:r>
              <a:rPr lang="de-DE" dirty="0"/>
              <a:t>Q_10_inv_23_DR</a:t>
            </a:r>
            <a:endParaRPr lang="it-IT" dirty="0"/>
          </a:p>
        </p:txBody>
      </p:sp>
      <p:sp>
        <p:nvSpPr>
          <p:cNvPr id="4" name="Segnaposto numero diapositiva 3"/>
          <p:cNvSpPr>
            <a:spLocks noGrp="1"/>
          </p:cNvSpPr>
          <p:nvPr>
            <p:ph type="sldNum" sz="quarter" idx="5"/>
          </p:nvPr>
        </p:nvSpPr>
        <p:spPr/>
        <p:txBody>
          <a:bodyPr/>
          <a:lstStyle/>
          <a:p>
            <a:fld id="{9E026C84-6F7E-4917-968C-7363E1A8AAE5}" type="slidenum">
              <a:rPr lang="it-IT" smtClean="0"/>
              <a:t>7</a:t>
            </a:fld>
            <a:endParaRPr lang="it-IT"/>
          </a:p>
        </p:txBody>
      </p:sp>
    </p:spTree>
    <p:extLst>
      <p:ext uri="{BB962C8B-B14F-4D97-AF65-F5344CB8AC3E}">
        <p14:creationId xmlns:p14="http://schemas.microsoft.com/office/powerpoint/2010/main" val="1188771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9E026C84-6F7E-4917-968C-7363E1A8AAE5}" type="slidenum">
              <a:rPr lang="it-IT" smtClean="0"/>
              <a:t>8</a:t>
            </a:fld>
            <a:endParaRPr lang="it-IT"/>
          </a:p>
        </p:txBody>
      </p:sp>
    </p:spTree>
    <p:extLst>
      <p:ext uri="{BB962C8B-B14F-4D97-AF65-F5344CB8AC3E}">
        <p14:creationId xmlns:p14="http://schemas.microsoft.com/office/powerpoint/2010/main" val="1580785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olo e contenuto-PPTLGTEXT">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399231" y="273845"/>
            <a:ext cx="7864880" cy="342900"/>
          </a:xfrm>
        </p:spPr>
        <p:txBody>
          <a:bodyPr>
            <a:noAutofit/>
          </a:bodyPr>
          <a:lstStyle>
            <a:lvl1pPr>
              <a:defRPr sz="2400" b="1" baseline="0">
                <a:solidFill>
                  <a:srgbClr val="003A79"/>
                </a:solidFill>
                <a:latin typeface="Century Gothic" panose="020B0502020202020204" pitchFamily="34" charset="0"/>
                <a:cs typeface="Arial" panose="020B0604020202020204" pitchFamily="34" charset="0"/>
              </a:defRPr>
            </a:lvl1pPr>
          </a:lstStyle>
          <a:p>
            <a:r>
              <a:rPr lang="it-IT" dirty="0"/>
              <a:t>Titolo Century </a:t>
            </a:r>
            <a:r>
              <a:rPr lang="it-IT" dirty="0" err="1"/>
              <a:t>Gothic</a:t>
            </a:r>
            <a:r>
              <a:rPr lang="it-IT" dirty="0"/>
              <a:t> 24</a:t>
            </a:r>
          </a:p>
        </p:txBody>
      </p:sp>
      <p:sp>
        <p:nvSpPr>
          <p:cNvPr id="3" name="Segnaposto contenuto 2"/>
          <p:cNvSpPr>
            <a:spLocks noGrp="1"/>
          </p:cNvSpPr>
          <p:nvPr>
            <p:ph idx="1" hasCustomPrompt="1"/>
          </p:nvPr>
        </p:nvSpPr>
        <p:spPr>
          <a:xfrm>
            <a:off x="939662" y="1788911"/>
            <a:ext cx="7228750" cy="2693445"/>
          </a:xfrm>
        </p:spPr>
        <p:txBody>
          <a:bodyPr>
            <a:noAutofit/>
          </a:bodyPr>
          <a:lstStyle>
            <a:lvl1pPr>
              <a:defRPr sz="1600" baseline="0">
                <a:latin typeface="Century Gothic" panose="020B0502020202020204" pitchFamily="34" charset="0"/>
                <a:cs typeface="Arial" panose="020B0604020202020204" pitchFamily="34" charset="0"/>
              </a:defRPr>
            </a:lvl1pPr>
          </a:lstStyle>
          <a:p>
            <a:pPr lvl="0"/>
            <a:r>
              <a:rPr lang="it-IT" dirty="0"/>
              <a:t>Inserire tabella o grafico misura </a:t>
            </a:r>
            <a:r>
              <a:rPr lang="it-IT" dirty="0" err="1"/>
              <a:t>LargeWithText</a:t>
            </a:r>
            <a:endParaRPr lang="it-IT" dirty="0"/>
          </a:p>
        </p:txBody>
      </p:sp>
      <p:sp>
        <p:nvSpPr>
          <p:cNvPr id="15" name="Segnaposto testo 14"/>
          <p:cNvSpPr>
            <a:spLocks noGrp="1"/>
          </p:cNvSpPr>
          <p:nvPr>
            <p:ph type="body" sz="quarter" idx="11" hasCustomPrompt="1"/>
          </p:nvPr>
        </p:nvSpPr>
        <p:spPr>
          <a:xfrm>
            <a:off x="404796" y="788389"/>
            <a:ext cx="8382767" cy="482147"/>
          </a:xfrm>
        </p:spPr>
        <p:txBody>
          <a:bodyPr>
            <a:noAutofit/>
          </a:bodyPr>
          <a:lstStyle>
            <a:lvl1pPr marL="0" indent="0">
              <a:buClr>
                <a:srgbClr val="003A79"/>
              </a:buClr>
              <a:buSzPct val="190000"/>
              <a:buFontTx/>
              <a:buNone/>
              <a:tabLst/>
              <a:defRPr sz="1600" baseline="0">
                <a:solidFill>
                  <a:schemeClr val="tx1"/>
                </a:solidFill>
                <a:latin typeface="Century Gothic" panose="020B0502020202020204" pitchFamily="34" charset="0"/>
                <a:cs typeface="Arial" panose="020B0604020202020204" pitchFamily="34" charset="0"/>
              </a:defRPr>
            </a:lvl1pPr>
          </a:lstStyle>
          <a:p>
            <a:pPr lvl="0"/>
            <a:r>
              <a:rPr lang="it-IT" dirty="0"/>
              <a:t>Century </a:t>
            </a:r>
            <a:r>
              <a:rPr lang="it-IT" dirty="0" err="1"/>
              <a:t>Gothic</a:t>
            </a:r>
            <a:r>
              <a:rPr lang="it-IT" dirty="0"/>
              <a:t> 16 MIN Century </a:t>
            </a:r>
            <a:r>
              <a:rPr lang="it-IT" dirty="0" err="1"/>
              <a:t>Gothic</a:t>
            </a:r>
            <a:r>
              <a:rPr lang="it-IT" dirty="0"/>
              <a:t> 18 MAX</a:t>
            </a:r>
          </a:p>
          <a:p>
            <a:pPr lvl="0"/>
            <a:endParaRPr lang="it-IT" dirty="0"/>
          </a:p>
          <a:p>
            <a:pPr lvl="0"/>
            <a:endParaRPr lang="it-IT" dirty="0"/>
          </a:p>
          <a:p>
            <a:pPr lvl="0"/>
            <a:endParaRPr lang="it-IT" dirty="0"/>
          </a:p>
          <a:p>
            <a:pPr lvl="0"/>
            <a:endParaRPr lang="it-IT" dirty="0"/>
          </a:p>
          <a:p>
            <a:pPr lvl="0"/>
            <a:endParaRPr lang="it-IT" dirty="0"/>
          </a:p>
          <a:p>
            <a:pPr lvl="0"/>
            <a:endParaRPr lang="it-IT" dirty="0"/>
          </a:p>
        </p:txBody>
      </p:sp>
      <p:sp>
        <p:nvSpPr>
          <p:cNvPr id="17" name="Segnaposto testo 16"/>
          <p:cNvSpPr>
            <a:spLocks noGrp="1"/>
          </p:cNvSpPr>
          <p:nvPr>
            <p:ph type="body" sz="quarter" idx="12" hasCustomPrompt="1"/>
          </p:nvPr>
        </p:nvSpPr>
        <p:spPr>
          <a:xfrm>
            <a:off x="405205" y="4574928"/>
            <a:ext cx="4001341" cy="168522"/>
          </a:xfrm>
        </p:spPr>
        <p:txBody>
          <a:bodyPr>
            <a:noAutofit/>
          </a:bodyPr>
          <a:lstStyle>
            <a:lvl1pPr marL="0" indent="0">
              <a:buFontTx/>
              <a:buNone/>
              <a:defRPr sz="1000" i="1">
                <a:solidFill>
                  <a:schemeClr val="tx1"/>
                </a:solidFill>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5" name="Segnaposto testo 4"/>
          <p:cNvSpPr>
            <a:spLocks noGrp="1"/>
          </p:cNvSpPr>
          <p:nvPr>
            <p:ph type="body" sz="quarter" idx="13" hasCustomPrompt="1"/>
          </p:nvPr>
        </p:nvSpPr>
        <p:spPr>
          <a:xfrm>
            <a:off x="3578119" y="1394555"/>
            <a:ext cx="2384382" cy="270338"/>
          </a:xfrm>
        </p:spPr>
        <p:txBody>
          <a:bodyPr>
            <a:noAutofit/>
          </a:bodyPr>
          <a:lstStyle>
            <a:lvl1pPr marL="0" indent="0" algn="ctr">
              <a:buFontTx/>
              <a:buNone/>
              <a:defRPr sz="1400" b="1">
                <a:solidFill>
                  <a:srgbClr val="003A79"/>
                </a:solidFill>
                <a:latin typeface="Century Gothic" panose="020B0502020202020204" pitchFamily="34" charset="0"/>
                <a:cs typeface="Arial" panose="020B0604020202020204" pitchFamily="34" charset="0"/>
              </a:defRPr>
            </a:lvl1pPr>
            <a:lvl2pPr>
              <a:defRPr sz="1050">
                <a:latin typeface="Arial" panose="020B0604020202020204" pitchFamily="34" charset="0"/>
                <a:cs typeface="Arial" panose="020B0604020202020204" pitchFamily="34" charset="0"/>
              </a:defRPr>
            </a:lvl2pPr>
            <a:lvl3pPr>
              <a:defRPr sz="105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it-IT" dirty="0"/>
              <a:t>Titolo Century </a:t>
            </a:r>
            <a:r>
              <a:rPr lang="it-IT" dirty="0" err="1"/>
              <a:t>Gothic</a:t>
            </a:r>
            <a:r>
              <a:rPr lang="it-IT" dirty="0"/>
              <a:t> 14</a:t>
            </a:r>
          </a:p>
        </p:txBody>
      </p:sp>
      <p:sp>
        <p:nvSpPr>
          <p:cNvPr id="16" name="Segnaposto numero diapositiva 5"/>
          <p:cNvSpPr>
            <a:spLocks noGrp="1"/>
          </p:cNvSpPr>
          <p:nvPr>
            <p:ph type="sldNum" sz="quarter" idx="14"/>
          </p:nvPr>
        </p:nvSpPr>
        <p:spPr>
          <a:xfrm>
            <a:off x="8593980" y="134541"/>
            <a:ext cx="415992"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dirty="0"/>
          </a:p>
        </p:txBody>
      </p:sp>
    </p:spTree>
    <p:extLst>
      <p:ext uri="{BB962C8B-B14F-4D97-AF65-F5344CB8AC3E}">
        <p14:creationId xmlns:p14="http://schemas.microsoft.com/office/powerpoint/2010/main" val="137929347"/>
      </p:ext>
    </p:extLst>
  </p:cSld>
  <p:clrMapOvr>
    <a:masterClrMapping/>
  </p:clrMapOvr>
  <p:extLst>
    <p:ext uri="{DCECCB84-F9BA-43D5-87BE-67443E8EF086}">
      <p15:sldGuideLst xmlns:p15="http://schemas.microsoft.com/office/powerpoint/2012/main">
        <p15:guide id="1" orient="horz" pos="504">
          <p15:clr>
            <a:srgbClr val="FBAE40"/>
          </p15:clr>
        </p15:guide>
        <p15:guide id="2" pos="5545">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08895" y="273845"/>
            <a:ext cx="7864880" cy="342900"/>
          </a:xfrm>
        </p:spPr>
        <p:txBody>
          <a:bodyPr>
            <a:noAutofit/>
          </a:bodyPr>
          <a:lstStyle>
            <a:lvl1pPr>
              <a:defRPr sz="2400" b="1">
                <a:solidFill>
                  <a:srgbClr val="003A79"/>
                </a:solidFill>
                <a:latin typeface="Century Gothic" panose="020B0502020202020204" pitchFamily="34" charset="0"/>
                <a:cs typeface="Arial" panose="020B0604020202020204" pitchFamily="34" charset="0"/>
              </a:defRPr>
            </a:lvl1pPr>
          </a:lstStyle>
          <a:p>
            <a:r>
              <a:rPr lang="it-IT" dirty="0"/>
              <a:t>Titolo – Century </a:t>
            </a:r>
            <a:r>
              <a:rPr lang="it-IT" dirty="0" err="1"/>
              <a:t>Gothic</a:t>
            </a:r>
            <a:r>
              <a:rPr lang="it-IT" dirty="0"/>
              <a:t> 24</a:t>
            </a:r>
          </a:p>
        </p:txBody>
      </p:sp>
      <p:sp>
        <p:nvSpPr>
          <p:cNvPr id="3" name="Segnaposto contenuto 2"/>
          <p:cNvSpPr>
            <a:spLocks noGrp="1"/>
          </p:cNvSpPr>
          <p:nvPr>
            <p:ph idx="1" hasCustomPrompt="1"/>
          </p:nvPr>
        </p:nvSpPr>
        <p:spPr>
          <a:xfrm>
            <a:off x="631161" y="960556"/>
            <a:ext cx="3975813" cy="16200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 o grafico misura 4ChartNoText</a:t>
            </a:r>
          </a:p>
        </p:txBody>
      </p:sp>
      <p:sp>
        <p:nvSpPr>
          <p:cNvPr id="18" name="Segnaposto contenuto 2"/>
          <p:cNvSpPr>
            <a:spLocks noGrp="1"/>
          </p:cNvSpPr>
          <p:nvPr>
            <p:ph idx="15" hasCustomPrompt="1"/>
          </p:nvPr>
        </p:nvSpPr>
        <p:spPr>
          <a:xfrm>
            <a:off x="4813395" y="2936777"/>
            <a:ext cx="3975813" cy="16200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 o grafico misura 4ChartNoText</a:t>
            </a:r>
          </a:p>
        </p:txBody>
      </p:sp>
      <p:sp>
        <p:nvSpPr>
          <p:cNvPr id="14" name="Segnaposto testo 6"/>
          <p:cNvSpPr>
            <a:spLocks noGrp="1"/>
          </p:cNvSpPr>
          <p:nvPr>
            <p:ph type="body" sz="quarter" idx="10" hasCustomPrompt="1"/>
          </p:nvPr>
        </p:nvSpPr>
        <p:spPr>
          <a:xfrm>
            <a:off x="1340007" y="709844"/>
            <a:ext cx="2357187" cy="215677"/>
          </a:xfrm>
        </p:spPr>
        <p:txBody>
          <a:bodyPr>
            <a:noAutofit/>
          </a:bodyPr>
          <a:lstStyle>
            <a:lvl1pPr marL="0" indent="0" algn="ctr">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15" name="Segnaposto testo 6"/>
          <p:cNvSpPr>
            <a:spLocks noGrp="1"/>
          </p:cNvSpPr>
          <p:nvPr>
            <p:ph type="body" sz="quarter" idx="16" hasCustomPrompt="1"/>
          </p:nvPr>
        </p:nvSpPr>
        <p:spPr>
          <a:xfrm>
            <a:off x="5647944" y="2686064"/>
            <a:ext cx="2357187" cy="220937"/>
          </a:xfrm>
        </p:spPr>
        <p:txBody>
          <a:bodyPr>
            <a:noAutofit/>
          </a:bodyPr>
          <a:lstStyle>
            <a:lvl1pPr marL="0" indent="0" algn="ctr">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16" name="Segnaposto contenuto 13"/>
          <p:cNvSpPr>
            <a:spLocks noGrp="1"/>
          </p:cNvSpPr>
          <p:nvPr>
            <p:ph sz="quarter" idx="11" hasCustomPrompt="1"/>
          </p:nvPr>
        </p:nvSpPr>
        <p:spPr>
          <a:xfrm>
            <a:off x="631162" y="2615590"/>
            <a:ext cx="3872727" cy="14400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17" name="Segnaposto contenuto 13"/>
          <p:cNvSpPr>
            <a:spLocks noGrp="1"/>
          </p:cNvSpPr>
          <p:nvPr>
            <p:ph sz="quarter" idx="17" hasCustomPrompt="1"/>
          </p:nvPr>
        </p:nvSpPr>
        <p:spPr>
          <a:xfrm>
            <a:off x="4813395" y="4586552"/>
            <a:ext cx="3872727" cy="14400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26" name="Segnaposto testo 4"/>
          <p:cNvSpPr>
            <a:spLocks noGrp="1"/>
          </p:cNvSpPr>
          <p:nvPr>
            <p:ph type="body" sz="quarter" idx="12" hasCustomPrompt="1"/>
          </p:nvPr>
        </p:nvSpPr>
        <p:spPr>
          <a:xfrm>
            <a:off x="4831852" y="973739"/>
            <a:ext cx="3952453" cy="1598540"/>
          </a:xfrm>
        </p:spPr>
        <p:txBody>
          <a:bodyPr>
            <a:noAutofit/>
          </a:bodyPr>
          <a:lstStyle>
            <a:lvl1pPr marL="96827" indent="-96827">
              <a:buClr>
                <a:srgbClr val="003A79"/>
              </a:buClr>
              <a:buSzPct val="130000"/>
              <a:buFont typeface="Wingdings" panose="05000000000000000000" pitchFamily="2" charset="2"/>
              <a:buChar char="§"/>
              <a:defRPr sz="1600" baseline="0">
                <a:latin typeface="Century Gothic" panose="020B0502020202020204" pitchFamily="34" charset="0"/>
                <a:cs typeface="Arial" panose="020B0604020202020204" pitchFamily="34" charset="0"/>
              </a:defRPr>
            </a:lvl1pPr>
          </a:lstStyle>
          <a:p>
            <a:pPr lvl="0"/>
            <a:r>
              <a:rPr lang="it-IT" dirty="0"/>
              <a:t>Century </a:t>
            </a:r>
            <a:r>
              <a:rPr lang="it-IT" dirty="0" err="1"/>
              <a:t>Gothic</a:t>
            </a:r>
            <a:r>
              <a:rPr lang="it-IT" dirty="0"/>
              <a:t> 16</a:t>
            </a:r>
          </a:p>
        </p:txBody>
      </p:sp>
      <p:sp>
        <p:nvSpPr>
          <p:cNvPr id="27" name="Segnaposto testo 4"/>
          <p:cNvSpPr>
            <a:spLocks noGrp="1"/>
          </p:cNvSpPr>
          <p:nvPr>
            <p:ph type="body" sz="quarter" idx="18" hasCustomPrompt="1"/>
          </p:nvPr>
        </p:nvSpPr>
        <p:spPr>
          <a:xfrm>
            <a:off x="627472" y="2936779"/>
            <a:ext cx="3979502" cy="1598540"/>
          </a:xfrm>
        </p:spPr>
        <p:txBody>
          <a:bodyPr>
            <a:noAutofit/>
          </a:bodyPr>
          <a:lstStyle>
            <a:lvl1pPr marL="96827" indent="-96827">
              <a:buClr>
                <a:srgbClr val="003A79"/>
              </a:buClr>
              <a:buSzPct val="130000"/>
              <a:buFont typeface="Wingdings" panose="05000000000000000000" pitchFamily="2" charset="2"/>
              <a:buChar char="§"/>
              <a:defRPr sz="1600" baseline="0">
                <a:latin typeface="Century Gothic" panose="020B0502020202020204" pitchFamily="34" charset="0"/>
                <a:cs typeface="Arial" panose="020B0604020202020204" pitchFamily="34" charset="0"/>
              </a:defRPr>
            </a:lvl1pPr>
          </a:lstStyle>
          <a:p>
            <a:pPr lvl="0"/>
            <a:r>
              <a:rPr lang="it-IT" dirty="0"/>
              <a:t>Century </a:t>
            </a:r>
            <a:r>
              <a:rPr lang="it-IT" dirty="0" err="1"/>
              <a:t>Gothic</a:t>
            </a:r>
            <a:r>
              <a:rPr lang="it-IT" dirty="0"/>
              <a:t> 16 MIN</a:t>
            </a:r>
          </a:p>
        </p:txBody>
      </p:sp>
      <p:sp>
        <p:nvSpPr>
          <p:cNvPr id="21" name="Segnaposto numero diapositiva 5"/>
          <p:cNvSpPr>
            <a:spLocks noGrp="1"/>
          </p:cNvSpPr>
          <p:nvPr>
            <p:ph type="sldNum" sz="quarter" idx="13"/>
          </p:nvPr>
        </p:nvSpPr>
        <p:spPr>
          <a:xfrm>
            <a:off x="8593982" y="134543"/>
            <a:ext cx="415993"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a:p>
        </p:txBody>
      </p:sp>
    </p:spTree>
    <p:extLst>
      <p:ext uri="{BB962C8B-B14F-4D97-AF65-F5344CB8AC3E}">
        <p14:creationId xmlns:p14="http://schemas.microsoft.com/office/powerpoint/2010/main" val="3754825230"/>
      </p:ext>
    </p:extLst>
  </p:cSld>
  <p:clrMapOvr>
    <a:masterClrMapping/>
  </p:clrMapOvr>
  <p:extLst>
    <p:ext uri="{DCECCB84-F9BA-43D5-87BE-67443E8EF086}">
      <p15:sldGuideLst xmlns:p15="http://schemas.microsoft.com/office/powerpoint/2012/main">
        <p15:guide id="1" orient="horz" pos="1620">
          <p15:clr>
            <a:srgbClr val="FBAE40"/>
          </p15:clr>
        </p15:guide>
        <p15:guide id="2" pos="25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08892" y="273845"/>
            <a:ext cx="7864880" cy="342900"/>
          </a:xfrm>
        </p:spPr>
        <p:txBody>
          <a:bodyPr>
            <a:noAutofit/>
          </a:bodyPr>
          <a:lstStyle>
            <a:lvl1pPr>
              <a:defRPr sz="2400" b="1">
                <a:solidFill>
                  <a:srgbClr val="003A79"/>
                </a:solidFill>
                <a:latin typeface="Century Gothic" panose="020B0502020202020204" pitchFamily="34" charset="0"/>
                <a:cs typeface="Arial" panose="020B0604020202020204" pitchFamily="34" charset="0"/>
              </a:defRPr>
            </a:lvl1pPr>
          </a:lstStyle>
          <a:p>
            <a:r>
              <a:rPr lang="it-IT" dirty="0"/>
              <a:t>Titolo – Century </a:t>
            </a:r>
            <a:r>
              <a:rPr lang="it-IT" dirty="0" err="1"/>
              <a:t>Gothic</a:t>
            </a:r>
            <a:r>
              <a:rPr lang="it-IT" dirty="0"/>
              <a:t> 24</a:t>
            </a:r>
          </a:p>
        </p:txBody>
      </p:sp>
      <p:sp>
        <p:nvSpPr>
          <p:cNvPr id="3" name="Segnaposto contenuto 2"/>
          <p:cNvSpPr>
            <a:spLocks noGrp="1"/>
          </p:cNvSpPr>
          <p:nvPr>
            <p:ph idx="1" hasCustomPrompt="1"/>
          </p:nvPr>
        </p:nvSpPr>
        <p:spPr>
          <a:xfrm>
            <a:off x="572575" y="2810180"/>
            <a:ext cx="3975813" cy="16200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a:t>
            </a:r>
          </a:p>
        </p:txBody>
      </p:sp>
      <p:sp>
        <p:nvSpPr>
          <p:cNvPr id="9" name="Segnaposto contenuto 2"/>
          <p:cNvSpPr>
            <a:spLocks noGrp="1"/>
          </p:cNvSpPr>
          <p:nvPr>
            <p:ph idx="13" hasCustomPrompt="1"/>
          </p:nvPr>
        </p:nvSpPr>
        <p:spPr>
          <a:xfrm>
            <a:off x="4765009" y="2817324"/>
            <a:ext cx="3975813" cy="16200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grafico misura 4ChartNoText</a:t>
            </a:r>
          </a:p>
        </p:txBody>
      </p:sp>
      <p:sp>
        <p:nvSpPr>
          <p:cNvPr id="18" name="Segnaposto testo 14"/>
          <p:cNvSpPr>
            <a:spLocks noGrp="1"/>
          </p:cNvSpPr>
          <p:nvPr>
            <p:ph type="body" sz="quarter" idx="16" hasCustomPrompt="1"/>
          </p:nvPr>
        </p:nvSpPr>
        <p:spPr>
          <a:xfrm>
            <a:off x="404802" y="788389"/>
            <a:ext cx="8389084" cy="482147"/>
          </a:xfrm>
        </p:spPr>
        <p:txBody>
          <a:bodyPr>
            <a:noAutofit/>
          </a:bodyPr>
          <a:lstStyle>
            <a:lvl1pPr marL="0" indent="0">
              <a:buClr>
                <a:srgbClr val="003A79"/>
              </a:buClr>
              <a:buSzPct val="130000"/>
              <a:buFont typeface="Wingdings" panose="05000000000000000000" pitchFamily="2" charset="2"/>
              <a:buNone/>
              <a:defRPr sz="1400" baseline="0">
                <a:latin typeface="Century Gothic" panose="020B0502020202020204" pitchFamily="34" charset="0"/>
                <a:cs typeface="Arial" panose="020B0604020202020204" pitchFamily="34" charset="0"/>
              </a:defRPr>
            </a:lvl1pPr>
          </a:lstStyle>
          <a:p>
            <a:pPr lvl="0"/>
            <a:r>
              <a:rPr lang="it-IT" dirty="0"/>
              <a:t>Century </a:t>
            </a:r>
            <a:r>
              <a:rPr lang="it-IT" dirty="0" err="1"/>
              <a:t>Gothic</a:t>
            </a:r>
            <a:r>
              <a:rPr lang="it-IT" dirty="0"/>
              <a:t> 16 MIN Century </a:t>
            </a:r>
            <a:r>
              <a:rPr lang="it-IT" dirty="0" err="1"/>
              <a:t>Gothic</a:t>
            </a:r>
            <a:r>
              <a:rPr lang="it-IT" dirty="0"/>
              <a:t> 18 MAX</a:t>
            </a:r>
          </a:p>
          <a:p>
            <a:pPr lvl="0"/>
            <a:endParaRPr lang="it-IT" dirty="0"/>
          </a:p>
        </p:txBody>
      </p:sp>
      <p:sp>
        <p:nvSpPr>
          <p:cNvPr id="19" name="Segnaposto testo 6"/>
          <p:cNvSpPr>
            <a:spLocks noGrp="1"/>
          </p:cNvSpPr>
          <p:nvPr>
            <p:ph type="body" sz="quarter" idx="10" hasCustomPrompt="1"/>
          </p:nvPr>
        </p:nvSpPr>
        <p:spPr>
          <a:xfrm>
            <a:off x="1311017" y="2484917"/>
            <a:ext cx="2357187" cy="269879"/>
          </a:xfrm>
        </p:spPr>
        <p:txBody>
          <a:bodyPr>
            <a:noAutofit/>
          </a:bodyPr>
          <a:lstStyle>
            <a:lvl1pPr marL="0" indent="0" algn="ctr">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20" name="Segnaposto testo 6"/>
          <p:cNvSpPr>
            <a:spLocks noGrp="1"/>
          </p:cNvSpPr>
          <p:nvPr>
            <p:ph type="body" sz="quarter" idx="17" hasCustomPrompt="1"/>
          </p:nvPr>
        </p:nvSpPr>
        <p:spPr>
          <a:xfrm>
            <a:off x="5574322" y="2484916"/>
            <a:ext cx="2357187" cy="269879"/>
          </a:xfrm>
        </p:spPr>
        <p:txBody>
          <a:bodyPr>
            <a:noAutofit/>
          </a:bodyPr>
          <a:lstStyle>
            <a:lvl1pPr marL="0" indent="0" algn="ctr">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21" name="Segnaposto contenuto 13"/>
          <p:cNvSpPr>
            <a:spLocks noGrp="1"/>
          </p:cNvSpPr>
          <p:nvPr>
            <p:ph sz="quarter" idx="20" hasCustomPrompt="1"/>
          </p:nvPr>
        </p:nvSpPr>
        <p:spPr>
          <a:xfrm>
            <a:off x="631162" y="4553427"/>
            <a:ext cx="3872727" cy="17356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22" name="Segnaposto contenuto 13"/>
          <p:cNvSpPr>
            <a:spLocks noGrp="1"/>
          </p:cNvSpPr>
          <p:nvPr>
            <p:ph sz="quarter" idx="21" hasCustomPrompt="1"/>
          </p:nvPr>
        </p:nvSpPr>
        <p:spPr>
          <a:xfrm>
            <a:off x="4765010" y="4551720"/>
            <a:ext cx="3872727" cy="17356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23" name="Segnaposto numero diapositiva 5"/>
          <p:cNvSpPr>
            <a:spLocks noGrp="1"/>
          </p:cNvSpPr>
          <p:nvPr>
            <p:ph type="sldNum" sz="quarter" idx="22"/>
          </p:nvPr>
        </p:nvSpPr>
        <p:spPr>
          <a:xfrm>
            <a:off x="8593982" y="134543"/>
            <a:ext cx="415993"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a:p>
        </p:txBody>
      </p:sp>
    </p:spTree>
    <p:extLst>
      <p:ext uri="{BB962C8B-B14F-4D97-AF65-F5344CB8AC3E}">
        <p14:creationId xmlns:p14="http://schemas.microsoft.com/office/powerpoint/2010/main" val="4236655729"/>
      </p:ext>
    </p:extLst>
  </p:cSld>
  <p:clrMapOvr>
    <a:masterClrMapping/>
  </p:clrMapOvr>
  <p:extLst>
    <p:ext uri="{DCECCB84-F9BA-43D5-87BE-67443E8EF086}">
      <p15:sldGuideLst xmlns:p15="http://schemas.microsoft.com/office/powerpoint/2012/main">
        <p15:guide id="1" orient="horz" pos="1620">
          <p15:clr>
            <a:srgbClr val="FBAE40"/>
          </p15:clr>
        </p15:guide>
        <p15:guide id="2" pos="25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9_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08895" y="273845"/>
            <a:ext cx="7864880" cy="342900"/>
          </a:xfrm>
        </p:spPr>
        <p:txBody>
          <a:bodyPr>
            <a:noAutofit/>
          </a:bodyPr>
          <a:lstStyle>
            <a:lvl1pPr>
              <a:defRPr sz="2400" b="1">
                <a:solidFill>
                  <a:srgbClr val="003A79"/>
                </a:solidFill>
                <a:latin typeface="Century Gothic" panose="020B0502020202020204" pitchFamily="34" charset="0"/>
                <a:cs typeface="Arial" panose="020B0604020202020204" pitchFamily="34" charset="0"/>
              </a:defRPr>
            </a:lvl1pPr>
          </a:lstStyle>
          <a:p>
            <a:r>
              <a:rPr lang="it-IT" dirty="0"/>
              <a:t>Titolo – Century </a:t>
            </a:r>
            <a:r>
              <a:rPr lang="it-IT" dirty="0" err="1"/>
              <a:t>Gothic</a:t>
            </a:r>
            <a:r>
              <a:rPr lang="it-IT" dirty="0"/>
              <a:t> 24</a:t>
            </a:r>
          </a:p>
        </p:txBody>
      </p:sp>
      <p:sp>
        <p:nvSpPr>
          <p:cNvPr id="3" name="Segnaposto contenuto 2"/>
          <p:cNvSpPr>
            <a:spLocks noGrp="1"/>
          </p:cNvSpPr>
          <p:nvPr>
            <p:ph idx="1" hasCustomPrompt="1"/>
          </p:nvPr>
        </p:nvSpPr>
        <p:spPr>
          <a:xfrm>
            <a:off x="504931" y="1050403"/>
            <a:ext cx="8081743" cy="32832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a:t>
            </a:r>
          </a:p>
        </p:txBody>
      </p:sp>
      <p:sp>
        <p:nvSpPr>
          <p:cNvPr id="13" name="Segnaposto testo 6"/>
          <p:cNvSpPr>
            <a:spLocks noGrp="1"/>
          </p:cNvSpPr>
          <p:nvPr>
            <p:ph type="body" sz="quarter" idx="10" hasCustomPrompt="1"/>
          </p:nvPr>
        </p:nvSpPr>
        <p:spPr>
          <a:xfrm>
            <a:off x="3385008" y="780526"/>
            <a:ext cx="2357187" cy="269879"/>
          </a:xfrm>
        </p:spPr>
        <p:txBody>
          <a:bodyPr>
            <a:noAutofit/>
          </a:bodyPr>
          <a:lstStyle>
            <a:lvl1pPr marL="0" indent="0" algn="ctr">
              <a:buNone/>
              <a:defRPr sz="14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14</a:t>
            </a:r>
          </a:p>
          <a:p>
            <a:pPr lvl="0"/>
            <a:r>
              <a:rPr lang="it-IT" dirty="0"/>
              <a:t> </a:t>
            </a:r>
          </a:p>
        </p:txBody>
      </p:sp>
      <p:sp>
        <p:nvSpPr>
          <p:cNvPr id="14" name="Segnaposto contenuto 13"/>
          <p:cNvSpPr>
            <a:spLocks noGrp="1"/>
          </p:cNvSpPr>
          <p:nvPr>
            <p:ph sz="quarter" idx="20" hasCustomPrompt="1"/>
          </p:nvPr>
        </p:nvSpPr>
        <p:spPr>
          <a:xfrm>
            <a:off x="572576" y="4477155"/>
            <a:ext cx="3872727" cy="17356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16" name="Segnaposto numero diapositiva 5"/>
          <p:cNvSpPr>
            <a:spLocks noGrp="1"/>
          </p:cNvSpPr>
          <p:nvPr>
            <p:ph type="sldNum" sz="quarter" idx="13"/>
          </p:nvPr>
        </p:nvSpPr>
        <p:spPr>
          <a:xfrm>
            <a:off x="8593982" y="134543"/>
            <a:ext cx="415993"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a:p>
        </p:txBody>
      </p:sp>
    </p:spTree>
    <p:extLst>
      <p:ext uri="{BB962C8B-B14F-4D97-AF65-F5344CB8AC3E}">
        <p14:creationId xmlns:p14="http://schemas.microsoft.com/office/powerpoint/2010/main" val="404273439"/>
      </p:ext>
    </p:extLst>
  </p:cSld>
  <p:clrMapOvr>
    <a:masterClrMapping/>
  </p:clrMapOvr>
  <p:extLst>
    <p:ext uri="{DCECCB84-F9BA-43D5-87BE-67443E8EF086}">
      <p15:sldGuideLst xmlns:p15="http://schemas.microsoft.com/office/powerpoint/2012/main">
        <p15:guide id="1" orient="horz" pos="1620">
          <p15:clr>
            <a:srgbClr val="FBAE40"/>
          </p15:clr>
        </p15:guide>
        <p15:guide id="2" pos="25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08892" y="273845"/>
            <a:ext cx="7864880" cy="342900"/>
          </a:xfrm>
        </p:spPr>
        <p:txBody>
          <a:bodyPr>
            <a:noAutofit/>
          </a:bodyPr>
          <a:lstStyle>
            <a:lvl1pPr>
              <a:defRPr sz="2400" b="1">
                <a:solidFill>
                  <a:srgbClr val="003A79"/>
                </a:solidFill>
                <a:latin typeface="Century Gothic" panose="020B0502020202020204" pitchFamily="34" charset="0"/>
                <a:cs typeface="Arial" panose="020B0604020202020204" pitchFamily="34" charset="0"/>
              </a:defRPr>
            </a:lvl1pPr>
          </a:lstStyle>
          <a:p>
            <a:r>
              <a:rPr lang="it-IT" dirty="0"/>
              <a:t>Titolo – Century </a:t>
            </a:r>
            <a:r>
              <a:rPr lang="it-IT" dirty="0" err="1"/>
              <a:t>Gothic</a:t>
            </a:r>
            <a:r>
              <a:rPr lang="it-IT" dirty="0"/>
              <a:t> 24</a:t>
            </a:r>
          </a:p>
        </p:txBody>
      </p:sp>
      <p:sp>
        <p:nvSpPr>
          <p:cNvPr id="3" name="Segnaposto contenuto 2"/>
          <p:cNvSpPr>
            <a:spLocks noGrp="1"/>
          </p:cNvSpPr>
          <p:nvPr>
            <p:ph idx="1" hasCustomPrompt="1"/>
          </p:nvPr>
        </p:nvSpPr>
        <p:spPr>
          <a:xfrm>
            <a:off x="614445" y="1994363"/>
            <a:ext cx="7951625" cy="24300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a:t>
            </a:r>
          </a:p>
        </p:txBody>
      </p:sp>
      <p:sp>
        <p:nvSpPr>
          <p:cNvPr id="14" name="Segnaposto testo 6"/>
          <p:cNvSpPr>
            <a:spLocks noGrp="1"/>
          </p:cNvSpPr>
          <p:nvPr>
            <p:ph type="body" sz="quarter" idx="10" hasCustomPrompt="1"/>
          </p:nvPr>
        </p:nvSpPr>
        <p:spPr>
          <a:xfrm>
            <a:off x="3385008" y="1685985"/>
            <a:ext cx="2357187" cy="269879"/>
          </a:xfrm>
        </p:spPr>
        <p:txBody>
          <a:bodyPr>
            <a:noAutofit/>
          </a:bodyPr>
          <a:lstStyle>
            <a:lvl1pPr marL="0" indent="0" algn="ctr">
              <a:buNone/>
              <a:defRPr sz="14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14</a:t>
            </a:r>
          </a:p>
        </p:txBody>
      </p:sp>
      <p:sp>
        <p:nvSpPr>
          <p:cNvPr id="15" name="Segnaposto contenuto 13"/>
          <p:cNvSpPr>
            <a:spLocks noGrp="1"/>
          </p:cNvSpPr>
          <p:nvPr>
            <p:ph sz="quarter" idx="20" hasCustomPrompt="1"/>
          </p:nvPr>
        </p:nvSpPr>
        <p:spPr>
          <a:xfrm>
            <a:off x="614445" y="4510116"/>
            <a:ext cx="3872727" cy="17356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16" name="Segnaposto testo 14"/>
          <p:cNvSpPr>
            <a:spLocks noGrp="1"/>
          </p:cNvSpPr>
          <p:nvPr>
            <p:ph type="body" sz="quarter" idx="16" hasCustomPrompt="1"/>
          </p:nvPr>
        </p:nvSpPr>
        <p:spPr>
          <a:xfrm>
            <a:off x="404802" y="788389"/>
            <a:ext cx="8382761" cy="482147"/>
          </a:xfrm>
        </p:spPr>
        <p:txBody>
          <a:bodyPr>
            <a:noAutofit/>
          </a:bodyPr>
          <a:lstStyle>
            <a:lvl1pPr marL="0" indent="0">
              <a:buClr>
                <a:srgbClr val="003A79"/>
              </a:buClr>
              <a:buSzPct val="130000"/>
              <a:buFont typeface="Wingdings" panose="05000000000000000000" pitchFamily="2" charset="2"/>
              <a:buNone/>
              <a:defRPr sz="1600" baseline="0">
                <a:latin typeface="Century Gothic" panose="020B0502020202020204" pitchFamily="34" charset="0"/>
                <a:cs typeface="Arial" panose="020B0604020202020204" pitchFamily="34" charset="0"/>
              </a:defRPr>
            </a:lvl1pPr>
          </a:lstStyle>
          <a:p>
            <a:pPr lvl="0"/>
            <a:r>
              <a:rPr lang="it-IT" dirty="0"/>
              <a:t>Century </a:t>
            </a:r>
            <a:r>
              <a:rPr lang="it-IT" dirty="0" err="1"/>
              <a:t>Gothic</a:t>
            </a:r>
            <a:r>
              <a:rPr lang="it-IT" dirty="0"/>
              <a:t> 16 MIN Century </a:t>
            </a:r>
            <a:r>
              <a:rPr lang="it-IT" dirty="0" err="1"/>
              <a:t>Gothic</a:t>
            </a:r>
            <a:r>
              <a:rPr lang="it-IT" dirty="0"/>
              <a:t> 18 MAX</a:t>
            </a:r>
          </a:p>
          <a:p>
            <a:pPr lvl="0"/>
            <a:endParaRPr lang="it-IT" dirty="0"/>
          </a:p>
        </p:txBody>
      </p:sp>
      <p:sp>
        <p:nvSpPr>
          <p:cNvPr id="18" name="Segnaposto numero diapositiva 5"/>
          <p:cNvSpPr>
            <a:spLocks noGrp="1"/>
          </p:cNvSpPr>
          <p:nvPr>
            <p:ph type="sldNum" sz="quarter" idx="13"/>
          </p:nvPr>
        </p:nvSpPr>
        <p:spPr>
          <a:xfrm>
            <a:off x="8593982" y="134543"/>
            <a:ext cx="415993"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a:p>
        </p:txBody>
      </p:sp>
    </p:spTree>
    <p:extLst>
      <p:ext uri="{BB962C8B-B14F-4D97-AF65-F5344CB8AC3E}">
        <p14:creationId xmlns:p14="http://schemas.microsoft.com/office/powerpoint/2010/main" val="3217950397"/>
      </p:ext>
    </p:extLst>
  </p:cSld>
  <p:clrMapOvr>
    <a:masterClrMapping/>
  </p:clrMapOvr>
  <p:extLst>
    <p:ext uri="{DCECCB84-F9BA-43D5-87BE-67443E8EF086}">
      <p15:sldGuideLst xmlns:p15="http://schemas.microsoft.com/office/powerpoint/2012/main">
        <p15:guide id="1" orient="horz" pos="1620">
          <p15:clr>
            <a:srgbClr val="FBAE40"/>
          </p15:clr>
        </p15:guide>
        <p15:guide id="2" pos="25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5" name="Segnaposto numero diapositiva 5"/>
          <p:cNvSpPr>
            <a:spLocks noGrp="1"/>
          </p:cNvSpPr>
          <p:nvPr>
            <p:ph type="sldNum" sz="quarter" idx="14"/>
          </p:nvPr>
        </p:nvSpPr>
        <p:spPr>
          <a:xfrm>
            <a:off x="8593982" y="134543"/>
            <a:ext cx="415993"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a:p>
        </p:txBody>
      </p:sp>
      <p:sp>
        <p:nvSpPr>
          <p:cNvPr id="6" name="Titolo 1"/>
          <p:cNvSpPr>
            <a:spLocks noGrp="1"/>
          </p:cNvSpPr>
          <p:nvPr>
            <p:ph type="title" hasCustomPrompt="1"/>
          </p:nvPr>
        </p:nvSpPr>
        <p:spPr>
          <a:xfrm>
            <a:off x="408895" y="273845"/>
            <a:ext cx="7864880" cy="342900"/>
          </a:xfrm>
        </p:spPr>
        <p:txBody>
          <a:bodyPr>
            <a:noAutofit/>
          </a:bodyPr>
          <a:lstStyle>
            <a:lvl1pPr>
              <a:defRPr sz="2400" b="1" baseline="0">
                <a:solidFill>
                  <a:srgbClr val="003A79"/>
                </a:solidFill>
                <a:latin typeface="Century Gothic" panose="020B0502020202020204" pitchFamily="34" charset="0"/>
                <a:cs typeface="Arial" panose="020B0604020202020204" pitchFamily="34" charset="0"/>
              </a:defRPr>
            </a:lvl1pPr>
          </a:lstStyle>
          <a:p>
            <a:r>
              <a:rPr lang="it-IT" dirty="0"/>
              <a:t>Agenda</a:t>
            </a:r>
          </a:p>
        </p:txBody>
      </p:sp>
      <p:sp>
        <p:nvSpPr>
          <p:cNvPr id="7" name="Rectangle 9"/>
          <p:cNvSpPr>
            <a:spLocks noChangeArrowheads="1"/>
          </p:cNvSpPr>
          <p:nvPr userDrawn="1"/>
        </p:nvSpPr>
        <p:spPr bwMode="auto">
          <a:xfrm>
            <a:off x="416871" y="1954525"/>
            <a:ext cx="421330" cy="420291"/>
          </a:xfrm>
          <a:prstGeom prst="rect">
            <a:avLst/>
          </a:prstGeom>
          <a:solidFill>
            <a:srgbClr val="003A79">
              <a:alpha val="50196"/>
            </a:srgbClr>
          </a:solidFill>
          <a:ln w="9525" algn="ctr">
            <a:solidFill>
              <a:srgbClr val="C0C0C0"/>
            </a:solidFill>
            <a:miter lim="800000"/>
            <a:headEnd/>
            <a:tailEnd/>
          </a:ln>
          <a:effectLst/>
        </p:spPr>
        <p:txBody>
          <a:bodyPr wrap="none" anchor="ctr"/>
          <a:lstStyle/>
          <a:p>
            <a:pPr marL="0" marR="0" lvl="0" indent="0" algn="ctr" defTabSz="516407" eaLnBrk="1" fontAlgn="auto" latinLnBrk="0" hangingPunct="1">
              <a:lnSpc>
                <a:spcPct val="100000"/>
              </a:lnSpc>
              <a:spcBef>
                <a:spcPts val="0"/>
              </a:spcBef>
              <a:spcAft>
                <a:spcPts val="0"/>
              </a:spcAft>
              <a:buClrTx/>
              <a:buSzTx/>
              <a:buFontTx/>
              <a:buNone/>
              <a:tabLst/>
              <a:defRPr/>
            </a:pPr>
            <a:r>
              <a:rPr kumimoji="0" lang="it-IT" sz="2000" b="1" i="0" u="none" strike="noStrike" kern="0" cap="none" spc="0" normalizeH="0" baseline="0" noProof="0" dirty="0">
                <a:ln>
                  <a:noFill/>
                </a:ln>
                <a:solidFill>
                  <a:srgbClr val="FFFFFF"/>
                </a:solidFill>
                <a:effectLst/>
                <a:uLnTx/>
                <a:uFillTx/>
                <a:latin typeface="Century Gothic" panose="020B0502020202020204" pitchFamily="34" charset="0"/>
                <a:cs typeface="Arial" panose="020B0604020202020204" pitchFamily="34" charset="0"/>
              </a:rPr>
              <a:t>2</a:t>
            </a:r>
          </a:p>
        </p:txBody>
      </p:sp>
      <p:sp>
        <p:nvSpPr>
          <p:cNvPr id="9" name="Rectangle 11"/>
          <p:cNvSpPr>
            <a:spLocks noChangeArrowheads="1"/>
          </p:cNvSpPr>
          <p:nvPr userDrawn="1"/>
        </p:nvSpPr>
        <p:spPr bwMode="auto">
          <a:xfrm>
            <a:off x="418465" y="2637945"/>
            <a:ext cx="419736" cy="414338"/>
          </a:xfrm>
          <a:prstGeom prst="rect">
            <a:avLst/>
          </a:prstGeom>
          <a:solidFill>
            <a:srgbClr val="003A79">
              <a:alpha val="50196"/>
            </a:srgbClr>
          </a:solidFill>
          <a:ln w="9525" algn="ctr">
            <a:solidFill>
              <a:srgbClr val="C0C0C0"/>
            </a:solidFill>
            <a:miter lim="800000"/>
            <a:headEnd/>
            <a:tailEnd/>
          </a:ln>
          <a:effectLst/>
        </p:spPr>
        <p:txBody>
          <a:bodyPr wrap="none" anchor="ctr"/>
          <a:lstStyle/>
          <a:p>
            <a:pPr marL="0" marR="0" lvl="0" indent="0" algn="ctr" defTabSz="516407" eaLnBrk="1" fontAlgn="auto" latinLnBrk="0" hangingPunct="1">
              <a:lnSpc>
                <a:spcPct val="100000"/>
              </a:lnSpc>
              <a:spcBef>
                <a:spcPts val="0"/>
              </a:spcBef>
              <a:spcAft>
                <a:spcPts val="0"/>
              </a:spcAft>
              <a:buClrTx/>
              <a:buSzTx/>
              <a:buFontTx/>
              <a:buNone/>
              <a:tabLst/>
              <a:defRPr/>
            </a:pPr>
            <a:r>
              <a:rPr kumimoji="0" lang="it-IT" sz="2000" b="1" i="0" u="none" strike="noStrike" kern="0" cap="none" spc="0" normalizeH="0" baseline="0" noProof="0" dirty="0">
                <a:ln>
                  <a:noFill/>
                </a:ln>
                <a:solidFill>
                  <a:srgbClr val="FFFFFF"/>
                </a:solidFill>
                <a:effectLst/>
                <a:uLnTx/>
                <a:uFillTx/>
                <a:latin typeface="Century Gothic" panose="020B0502020202020204" pitchFamily="34" charset="0"/>
                <a:cs typeface="Arial" panose="020B0604020202020204" pitchFamily="34" charset="0"/>
              </a:rPr>
              <a:t>3</a:t>
            </a:r>
          </a:p>
        </p:txBody>
      </p:sp>
      <p:sp>
        <p:nvSpPr>
          <p:cNvPr id="11" name="Rectangle 15"/>
          <p:cNvSpPr>
            <a:spLocks noChangeArrowheads="1"/>
          </p:cNvSpPr>
          <p:nvPr userDrawn="1"/>
        </p:nvSpPr>
        <p:spPr bwMode="auto">
          <a:xfrm>
            <a:off x="416871" y="3297553"/>
            <a:ext cx="421330" cy="419101"/>
          </a:xfrm>
          <a:prstGeom prst="rect">
            <a:avLst/>
          </a:prstGeom>
          <a:solidFill>
            <a:srgbClr val="003A79">
              <a:alpha val="50196"/>
            </a:srgbClr>
          </a:solidFill>
          <a:ln w="9525" algn="ctr">
            <a:solidFill>
              <a:srgbClr val="C0C0C0"/>
            </a:solidFill>
            <a:miter lim="800000"/>
            <a:headEnd/>
            <a:tailEnd/>
          </a:ln>
          <a:effectLst/>
        </p:spPr>
        <p:txBody>
          <a:bodyPr wrap="none" anchor="ctr"/>
          <a:lstStyle/>
          <a:p>
            <a:pPr marL="0" marR="0" lvl="0" indent="0" algn="ctr" defTabSz="516407" eaLnBrk="1" fontAlgn="auto" latinLnBrk="0" hangingPunct="1">
              <a:lnSpc>
                <a:spcPct val="100000"/>
              </a:lnSpc>
              <a:spcBef>
                <a:spcPts val="0"/>
              </a:spcBef>
              <a:spcAft>
                <a:spcPts val="0"/>
              </a:spcAft>
              <a:buClrTx/>
              <a:buSzTx/>
              <a:buFontTx/>
              <a:buNone/>
              <a:tabLst/>
              <a:defRPr/>
            </a:pPr>
            <a:r>
              <a:rPr kumimoji="0" lang="it-IT" sz="2000" b="1"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rPr>
              <a:t>4</a:t>
            </a:r>
          </a:p>
        </p:txBody>
      </p:sp>
      <p:sp>
        <p:nvSpPr>
          <p:cNvPr id="13" name="Rectangle 11"/>
          <p:cNvSpPr>
            <a:spLocks noChangeArrowheads="1"/>
          </p:cNvSpPr>
          <p:nvPr userDrawn="1"/>
        </p:nvSpPr>
        <p:spPr bwMode="auto">
          <a:xfrm>
            <a:off x="429621" y="1306877"/>
            <a:ext cx="408579" cy="419100"/>
          </a:xfrm>
          <a:prstGeom prst="rect">
            <a:avLst/>
          </a:prstGeom>
          <a:solidFill>
            <a:srgbClr val="003A79">
              <a:alpha val="74902"/>
            </a:srgbClr>
          </a:solidFill>
          <a:ln w="9525" algn="ctr">
            <a:solidFill>
              <a:srgbClr val="C0C0C0"/>
            </a:solidFill>
            <a:miter lim="800000"/>
            <a:headEnd/>
            <a:tailEnd/>
          </a:ln>
          <a:effectLst/>
        </p:spPr>
        <p:txBody>
          <a:bodyPr wrap="none" anchor="ctr"/>
          <a:lstStyle/>
          <a:p>
            <a:pPr marL="0" marR="0" lvl="0" indent="0" algn="ctr" defTabSz="516407" eaLnBrk="1" fontAlgn="auto" latinLnBrk="0" hangingPunct="1">
              <a:lnSpc>
                <a:spcPct val="100000"/>
              </a:lnSpc>
              <a:spcBef>
                <a:spcPts val="0"/>
              </a:spcBef>
              <a:spcAft>
                <a:spcPts val="0"/>
              </a:spcAft>
              <a:buClrTx/>
              <a:buSzTx/>
              <a:buFontTx/>
              <a:buNone/>
              <a:tabLst/>
              <a:defRPr/>
            </a:pPr>
            <a:r>
              <a:rPr kumimoji="0" lang="it-IT" sz="2000" b="1" i="0" u="none" strike="noStrike" kern="0" cap="none" spc="0" normalizeH="0" baseline="0" noProof="0" dirty="0">
                <a:ln>
                  <a:noFill/>
                </a:ln>
                <a:solidFill>
                  <a:srgbClr val="FFFFFF"/>
                </a:solidFill>
                <a:effectLst/>
                <a:uLnTx/>
                <a:uFillTx/>
                <a:latin typeface="Century Gothic" panose="020B0502020202020204" pitchFamily="34" charset="0"/>
                <a:cs typeface="Arial" panose="020B0604020202020204" pitchFamily="34" charset="0"/>
              </a:rPr>
              <a:t>1</a:t>
            </a:r>
          </a:p>
        </p:txBody>
      </p:sp>
      <p:sp>
        <p:nvSpPr>
          <p:cNvPr id="15" name="Rectangle 15"/>
          <p:cNvSpPr>
            <a:spLocks noChangeArrowheads="1"/>
          </p:cNvSpPr>
          <p:nvPr userDrawn="1"/>
        </p:nvSpPr>
        <p:spPr bwMode="auto">
          <a:xfrm>
            <a:off x="416871" y="3954778"/>
            <a:ext cx="421330" cy="419101"/>
          </a:xfrm>
          <a:prstGeom prst="rect">
            <a:avLst/>
          </a:prstGeom>
          <a:solidFill>
            <a:srgbClr val="003A79">
              <a:alpha val="50196"/>
            </a:srgbClr>
          </a:solidFill>
          <a:ln w="9525" algn="ctr">
            <a:solidFill>
              <a:srgbClr val="C0C0C0"/>
            </a:solidFill>
            <a:miter lim="800000"/>
            <a:headEnd/>
            <a:tailEnd/>
          </a:ln>
          <a:effectLst/>
        </p:spPr>
        <p:txBody>
          <a:bodyPr wrap="none" anchor="ctr"/>
          <a:lstStyle/>
          <a:p>
            <a:pPr marL="0" marR="0" lvl="0" indent="0" algn="ctr" defTabSz="516407" eaLnBrk="1" fontAlgn="auto" latinLnBrk="0" hangingPunct="1">
              <a:lnSpc>
                <a:spcPct val="100000"/>
              </a:lnSpc>
              <a:spcBef>
                <a:spcPts val="0"/>
              </a:spcBef>
              <a:spcAft>
                <a:spcPts val="0"/>
              </a:spcAft>
              <a:buClrTx/>
              <a:buSzTx/>
              <a:buFontTx/>
              <a:buNone/>
              <a:tabLst/>
              <a:defRPr/>
            </a:pPr>
            <a:endParaRPr kumimoji="0" lang="it-IT" sz="2000" b="1"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endParaRPr>
          </a:p>
        </p:txBody>
      </p:sp>
      <p:sp>
        <p:nvSpPr>
          <p:cNvPr id="18" name="Segnaposto testo 6"/>
          <p:cNvSpPr>
            <a:spLocks noGrp="1"/>
          </p:cNvSpPr>
          <p:nvPr>
            <p:ph type="body" sz="quarter" idx="10" hasCustomPrompt="1"/>
          </p:nvPr>
        </p:nvSpPr>
        <p:spPr>
          <a:xfrm>
            <a:off x="907987" y="1306879"/>
            <a:ext cx="7879576" cy="409523"/>
          </a:xfrm>
          <a:solidFill>
            <a:srgbClr val="003A79">
              <a:alpha val="74902"/>
            </a:srgbClr>
          </a:solidFill>
        </p:spPr>
        <p:txBody>
          <a:bodyPr anchor="ctr">
            <a:noAutofit/>
          </a:bodyPr>
          <a:lstStyle>
            <a:lvl1pPr marL="0" indent="0" algn="l">
              <a:spcBef>
                <a:spcPts val="1016"/>
              </a:spcBef>
              <a:buNone/>
              <a:defRPr sz="2000" b="1">
                <a:solidFill>
                  <a:schemeClr val="bg1"/>
                </a:solidFill>
                <a:latin typeface="Century Gothic" panose="020B0502020202020204" pitchFamily="34" charset="0"/>
                <a:cs typeface="Arial" panose="020B0604020202020204" pitchFamily="34" charset="0"/>
              </a:defRPr>
            </a:lvl1pPr>
          </a:lstStyle>
          <a:p>
            <a:pPr lvl="0"/>
            <a:r>
              <a:rPr lang="it-IT" dirty="0"/>
              <a:t>Century </a:t>
            </a:r>
            <a:r>
              <a:rPr lang="it-IT" dirty="0" err="1"/>
              <a:t>Gothic</a:t>
            </a:r>
            <a:r>
              <a:rPr lang="it-IT" dirty="0"/>
              <a:t> 20</a:t>
            </a:r>
          </a:p>
        </p:txBody>
      </p:sp>
      <p:sp>
        <p:nvSpPr>
          <p:cNvPr id="19" name="Segnaposto testo 6"/>
          <p:cNvSpPr>
            <a:spLocks noGrp="1"/>
          </p:cNvSpPr>
          <p:nvPr>
            <p:ph type="body" sz="quarter" idx="15" hasCustomPrompt="1"/>
          </p:nvPr>
        </p:nvSpPr>
        <p:spPr>
          <a:xfrm>
            <a:off x="914074" y="1959910"/>
            <a:ext cx="7879576" cy="409523"/>
          </a:xfrm>
        </p:spPr>
        <p:txBody>
          <a:bodyPr anchor="ctr">
            <a:noAutofit/>
          </a:bodyPr>
          <a:lstStyle>
            <a:lvl1pPr marL="0" indent="0" algn="l">
              <a:buNone/>
              <a:defRPr sz="2000" b="1">
                <a:solidFill>
                  <a:srgbClr val="003A79"/>
                </a:solidFill>
                <a:latin typeface="Century Gothic" panose="020B0502020202020204" pitchFamily="34" charset="0"/>
                <a:cs typeface="Arial" panose="020B0604020202020204" pitchFamily="34" charset="0"/>
              </a:defRPr>
            </a:lvl1pPr>
          </a:lstStyle>
          <a:p>
            <a:pPr lvl="0"/>
            <a:r>
              <a:rPr lang="it-IT" dirty="0"/>
              <a:t>Century </a:t>
            </a:r>
            <a:r>
              <a:rPr lang="it-IT" dirty="0" err="1"/>
              <a:t>Gothic</a:t>
            </a:r>
            <a:r>
              <a:rPr lang="it-IT" dirty="0"/>
              <a:t> 20</a:t>
            </a:r>
          </a:p>
        </p:txBody>
      </p:sp>
      <p:sp>
        <p:nvSpPr>
          <p:cNvPr id="20" name="Segnaposto testo 6"/>
          <p:cNvSpPr>
            <a:spLocks noGrp="1"/>
          </p:cNvSpPr>
          <p:nvPr>
            <p:ph type="body" sz="quarter" idx="16" hasCustomPrompt="1"/>
          </p:nvPr>
        </p:nvSpPr>
        <p:spPr>
          <a:xfrm>
            <a:off x="914074" y="2639423"/>
            <a:ext cx="7879576" cy="409523"/>
          </a:xfrm>
        </p:spPr>
        <p:txBody>
          <a:bodyPr anchor="ctr">
            <a:noAutofit/>
          </a:bodyPr>
          <a:lstStyle>
            <a:lvl1pPr marL="0" indent="0" algn="l">
              <a:buNone/>
              <a:defRPr sz="2000" b="1">
                <a:solidFill>
                  <a:srgbClr val="003A79"/>
                </a:solidFill>
                <a:latin typeface="Century Gothic" panose="020B0502020202020204" pitchFamily="34" charset="0"/>
                <a:cs typeface="Arial" panose="020B0604020202020204" pitchFamily="34" charset="0"/>
              </a:defRPr>
            </a:lvl1pPr>
          </a:lstStyle>
          <a:p>
            <a:pPr lvl="0"/>
            <a:r>
              <a:rPr lang="it-IT" dirty="0"/>
              <a:t>Century </a:t>
            </a:r>
            <a:r>
              <a:rPr lang="it-IT" dirty="0" err="1"/>
              <a:t>Gothic</a:t>
            </a:r>
            <a:r>
              <a:rPr lang="it-IT" dirty="0"/>
              <a:t> 20</a:t>
            </a:r>
          </a:p>
        </p:txBody>
      </p:sp>
      <p:sp>
        <p:nvSpPr>
          <p:cNvPr id="21" name="Segnaposto testo 6"/>
          <p:cNvSpPr>
            <a:spLocks noGrp="1"/>
          </p:cNvSpPr>
          <p:nvPr>
            <p:ph type="body" sz="quarter" idx="17" hasCustomPrompt="1"/>
          </p:nvPr>
        </p:nvSpPr>
        <p:spPr>
          <a:xfrm>
            <a:off x="907987" y="3311302"/>
            <a:ext cx="7879576" cy="409523"/>
          </a:xfrm>
        </p:spPr>
        <p:txBody>
          <a:bodyPr anchor="ctr">
            <a:noAutofit/>
          </a:bodyPr>
          <a:lstStyle>
            <a:lvl1pPr marL="0" indent="0" algn="l">
              <a:buNone/>
              <a:defRPr sz="2000" b="1">
                <a:solidFill>
                  <a:srgbClr val="003A79"/>
                </a:solidFill>
                <a:latin typeface="Century Gothic" panose="020B0502020202020204" pitchFamily="34" charset="0"/>
                <a:cs typeface="Arial" panose="020B0604020202020204" pitchFamily="34" charset="0"/>
              </a:defRPr>
            </a:lvl1pPr>
          </a:lstStyle>
          <a:p>
            <a:pPr lvl="0"/>
            <a:r>
              <a:rPr lang="it-IT" dirty="0"/>
              <a:t>Century </a:t>
            </a:r>
            <a:r>
              <a:rPr lang="it-IT" dirty="0" err="1"/>
              <a:t>Gothic</a:t>
            </a:r>
            <a:r>
              <a:rPr lang="it-IT" dirty="0"/>
              <a:t> 20</a:t>
            </a:r>
          </a:p>
        </p:txBody>
      </p:sp>
      <p:sp>
        <p:nvSpPr>
          <p:cNvPr id="22" name="Segnaposto testo 6"/>
          <p:cNvSpPr>
            <a:spLocks noGrp="1"/>
          </p:cNvSpPr>
          <p:nvPr>
            <p:ph type="body" sz="quarter" idx="18" hasCustomPrompt="1"/>
          </p:nvPr>
        </p:nvSpPr>
        <p:spPr>
          <a:xfrm>
            <a:off x="907987" y="3976379"/>
            <a:ext cx="7879576" cy="409523"/>
          </a:xfrm>
        </p:spPr>
        <p:txBody>
          <a:bodyPr anchor="ctr">
            <a:noAutofit/>
          </a:bodyPr>
          <a:lstStyle>
            <a:lvl1pPr marL="0" indent="0" algn="l">
              <a:buNone/>
              <a:defRPr sz="2000" b="1">
                <a:solidFill>
                  <a:srgbClr val="003A79"/>
                </a:solidFill>
                <a:latin typeface="Century Gothic" panose="020B0502020202020204" pitchFamily="34" charset="0"/>
                <a:cs typeface="Arial" panose="020B0604020202020204" pitchFamily="34" charset="0"/>
              </a:defRPr>
            </a:lvl1pPr>
          </a:lstStyle>
          <a:p>
            <a:pPr lvl="0"/>
            <a:r>
              <a:rPr lang="it-IT" dirty="0"/>
              <a:t>Appendice</a:t>
            </a:r>
          </a:p>
        </p:txBody>
      </p:sp>
    </p:spTree>
    <p:extLst>
      <p:ext uri="{BB962C8B-B14F-4D97-AF65-F5344CB8AC3E}">
        <p14:creationId xmlns:p14="http://schemas.microsoft.com/office/powerpoint/2010/main" val="3657629932"/>
      </p:ext>
    </p:extLst>
  </p:cSld>
  <p:clrMapOvr>
    <a:masterClrMapping/>
  </p:clrMapOvr>
  <p:extLst>
    <p:ext uri="{DCECCB84-F9BA-43D5-87BE-67443E8EF086}">
      <p15:sldGuideLst xmlns:p15="http://schemas.microsoft.com/office/powerpoint/2012/main">
        <p15:guide id="1" orient="horz" pos="395">
          <p15:clr>
            <a:srgbClr val="FBAE40"/>
          </p15:clr>
        </p15:guide>
        <p15:guide id="2" pos="25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Vuota">
    <p:spTree>
      <p:nvGrpSpPr>
        <p:cNvPr id="1" name=""/>
        <p:cNvGrpSpPr/>
        <p:nvPr/>
      </p:nvGrpSpPr>
      <p:grpSpPr>
        <a:xfrm>
          <a:off x="0" y="0"/>
          <a:ext cx="0" cy="0"/>
          <a:chOff x="0" y="0"/>
          <a:chExt cx="0" cy="0"/>
        </a:xfrm>
      </p:grpSpPr>
      <p:sp>
        <p:nvSpPr>
          <p:cNvPr id="10" name="Segnaposto numero diapositiva 5"/>
          <p:cNvSpPr>
            <a:spLocks noGrp="1"/>
          </p:cNvSpPr>
          <p:nvPr>
            <p:ph type="sldNum" sz="quarter" idx="13"/>
          </p:nvPr>
        </p:nvSpPr>
        <p:spPr>
          <a:xfrm>
            <a:off x="8593982" y="134543"/>
            <a:ext cx="415993"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dirty="0"/>
          </a:p>
        </p:txBody>
      </p:sp>
      <p:sp>
        <p:nvSpPr>
          <p:cNvPr id="21" name="Titolo 1"/>
          <p:cNvSpPr>
            <a:spLocks noGrp="1"/>
          </p:cNvSpPr>
          <p:nvPr>
            <p:ph type="title" hasCustomPrompt="1"/>
          </p:nvPr>
        </p:nvSpPr>
        <p:spPr>
          <a:xfrm>
            <a:off x="408892" y="273845"/>
            <a:ext cx="7864880" cy="342900"/>
          </a:xfrm>
        </p:spPr>
        <p:txBody>
          <a:bodyPr>
            <a:noAutofit/>
          </a:bodyPr>
          <a:lstStyle>
            <a:lvl1pPr>
              <a:defRPr sz="2400" b="1">
                <a:solidFill>
                  <a:srgbClr val="003A79"/>
                </a:solidFill>
                <a:latin typeface="Century Gothic" panose="020B0502020202020204" pitchFamily="34" charset="0"/>
                <a:cs typeface="Arial" panose="020B0604020202020204" pitchFamily="34" charset="0"/>
              </a:defRPr>
            </a:lvl1pPr>
          </a:lstStyle>
          <a:p>
            <a:r>
              <a:rPr lang="it-IT" dirty="0"/>
              <a:t>Titolo – Century </a:t>
            </a:r>
            <a:r>
              <a:rPr lang="it-IT" dirty="0" err="1"/>
              <a:t>Gothic</a:t>
            </a:r>
            <a:r>
              <a:rPr lang="it-IT" dirty="0"/>
              <a:t> 24</a:t>
            </a:r>
          </a:p>
        </p:txBody>
      </p:sp>
      <p:sp>
        <p:nvSpPr>
          <p:cNvPr id="70" name="Segnaposto testo 5">
            <a:extLst>
              <a:ext uri="{FF2B5EF4-FFF2-40B4-BE49-F238E27FC236}">
                <a16:creationId xmlns:a16="http://schemas.microsoft.com/office/drawing/2014/main" id="{5FF71990-7049-4971-88BD-CA8BAF5B92BB}"/>
              </a:ext>
            </a:extLst>
          </p:cNvPr>
          <p:cNvSpPr>
            <a:spLocks noGrp="1"/>
          </p:cNvSpPr>
          <p:nvPr>
            <p:ph type="body" sz="quarter" idx="10" hasCustomPrompt="1"/>
          </p:nvPr>
        </p:nvSpPr>
        <p:spPr>
          <a:xfrm>
            <a:off x="408891" y="720797"/>
            <a:ext cx="8378671" cy="685800"/>
          </a:xfrm>
        </p:spPr>
        <p:txBody>
          <a:bodyPr>
            <a:noAutofit/>
          </a:bodyPr>
          <a:lstStyle>
            <a:lvl1pPr marL="0" indent="0" eaLnBrk="1" fontAlgn="auto" hangingPunct="1">
              <a:spcAft>
                <a:spcPts val="0"/>
              </a:spcAft>
              <a:buFontTx/>
              <a:buNone/>
              <a:defRPr lang="it-IT" sz="1800" b="1">
                <a:solidFill>
                  <a:schemeClr val="tx1">
                    <a:lumMod val="65000"/>
                    <a:lumOff val="35000"/>
                  </a:schemeClr>
                </a:solidFill>
                <a:latin typeface="Century Gothic" panose="020B0502020202020204" pitchFamily="34" charset="0"/>
                <a:cs typeface="Arial"/>
              </a:defRPr>
            </a:lvl1pPr>
          </a:lstStyle>
          <a:p>
            <a:pPr eaLnBrk="1" fontAlgn="auto" hangingPunct="1">
              <a:spcAft>
                <a:spcPts val="0"/>
              </a:spcAft>
              <a:defRPr/>
            </a:pPr>
            <a:r>
              <a:rPr lang="it-IT" sz="1800" b="1" dirty="0">
                <a:solidFill>
                  <a:schemeClr val="tx1">
                    <a:lumMod val="65000"/>
                    <a:lumOff val="35000"/>
                  </a:schemeClr>
                </a:solidFill>
                <a:latin typeface="Century Gothic" panose="020B0502020202020204" pitchFamily="34" charset="0"/>
                <a:ea typeface="+mj-ea"/>
                <a:cs typeface="Arial"/>
              </a:rPr>
              <a:t>Sottotitolo / luogo e data: 18pt Century </a:t>
            </a:r>
            <a:r>
              <a:rPr lang="it-IT" sz="1800" b="1" dirty="0" err="1">
                <a:solidFill>
                  <a:schemeClr val="tx1">
                    <a:lumMod val="65000"/>
                    <a:lumOff val="35000"/>
                  </a:schemeClr>
                </a:solidFill>
                <a:latin typeface="Century Gothic" panose="020B0502020202020204" pitchFamily="34" charset="0"/>
                <a:ea typeface="+mj-ea"/>
                <a:cs typeface="Arial"/>
              </a:rPr>
              <a:t>Gothic</a:t>
            </a:r>
            <a:r>
              <a:rPr lang="it-IT" sz="1800" b="1" dirty="0">
                <a:solidFill>
                  <a:schemeClr val="tx1">
                    <a:lumMod val="65000"/>
                    <a:lumOff val="35000"/>
                  </a:schemeClr>
                </a:solidFill>
                <a:latin typeface="Century Gothic" panose="020B0502020202020204" pitchFamily="34" charset="0"/>
                <a:ea typeface="+mj-ea"/>
                <a:cs typeface="Arial"/>
              </a:rPr>
              <a:t>, colore nero 70%</a:t>
            </a:r>
            <a:endParaRPr lang="it-IT" sz="1130" b="1" dirty="0">
              <a:solidFill>
                <a:schemeClr val="tx1">
                  <a:lumMod val="65000"/>
                  <a:lumOff val="35000"/>
                </a:schemeClr>
              </a:solidFill>
              <a:latin typeface="Arial"/>
              <a:ea typeface="+mj-ea"/>
              <a:cs typeface="Arial"/>
            </a:endParaRPr>
          </a:p>
        </p:txBody>
      </p:sp>
    </p:spTree>
    <p:extLst>
      <p:ext uri="{BB962C8B-B14F-4D97-AF65-F5344CB8AC3E}">
        <p14:creationId xmlns:p14="http://schemas.microsoft.com/office/powerpoint/2010/main" val="2271636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per analisi tecnica">
    <p:spTree>
      <p:nvGrpSpPr>
        <p:cNvPr id="1" name=""/>
        <p:cNvGrpSpPr/>
        <p:nvPr/>
      </p:nvGrpSpPr>
      <p:grpSpPr>
        <a:xfrm>
          <a:off x="0" y="0"/>
          <a:ext cx="0" cy="0"/>
          <a:chOff x="0" y="0"/>
          <a:chExt cx="0" cy="0"/>
        </a:xfrm>
      </p:grpSpPr>
      <p:sp>
        <p:nvSpPr>
          <p:cNvPr id="37" name="Segnaposto numero diapositiva 14"/>
          <p:cNvSpPr>
            <a:spLocks noGrp="1"/>
          </p:cNvSpPr>
          <p:nvPr>
            <p:ph type="sldNum" sz="quarter" idx="10"/>
          </p:nvPr>
        </p:nvSpPr>
        <p:spPr bwMode="auto">
          <a:xfrm>
            <a:off x="8593982" y="134543"/>
            <a:ext cx="415993"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419581" indent="-161378">
              <a:defRPr>
                <a:solidFill>
                  <a:schemeClr val="tx1"/>
                </a:solidFill>
                <a:latin typeface="Arial" panose="020B0604020202020204" pitchFamily="34" charset="0"/>
                <a:ea typeface="MS PGothic" panose="020B0600070205080204" pitchFamily="34" charset="-128"/>
              </a:defRPr>
            </a:lvl2pPr>
            <a:lvl3pPr marL="645509" indent="-129102">
              <a:defRPr>
                <a:solidFill>
                  <a:schemeClr val="tx1"/>
                </a:solidFill>
                <a:latin typeface="Arial" panose="020B0604020202020204" pitchFamily="34" charset="0"/>
                <a:ea typeface="MS PGothic" panose="020B0600070205080204" pitchFamily="34" charset="-128"/>
              </a:defRPr>
            </a:lvl3pPr>
            <a:lvl4pPr marL="903713" indent="-129102">
              <a:defRPr>
                <a:solidFill>
                  <a:schemeClr val="tx1"/>
                </a:solidFill>
                <a:latin typeface="Arial" panose="020B0604020202020204" pitchFamily="34" charset="0"/>
                <a:ea typeface="MS PGothic" panose="020B0600070205080204" pitchFamily="34" charset="-128"/>
              </a:defRPr>
            </a:lvl4pPr>
            <a:lvl5pPr marL="1161917" indent="-129102">
              <a:defRPr>
                <a:solidFill>
                  <a:schemeClr val="tx1"/>
                </a:solidFill>
                <a:latin typeface="Arial" panose="020B0604020202020204" pitchFamily="34" charset="0"/>
                <a:ea typeface="MS PGothic" panose="020B0600070205080204" pitchFamily="34" charset="-128"/>
              </a:defRPr>
            </a:lvl5pPr>
            <a:lvl6pPr marL="1420121" indent="-129102" defTabSz="258204"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1678324" indent="-129102" defTabSz="258204"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1936528" indent="-129102" defTabSz="258204"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2194732" indent="-129102" defTabSz="258204"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1753FE2-952E-4EE3-8FF4-F1DEDEBA9BF8}" type="slidenum">
              <a:rPr lang="it-IT" altLang="it-IT" smtClean="0">
                <a:solidFill>
                  <a:srgbClr val="003A79"/>
                </a:solidFill>
              </a:rPr>
              <a:pPr/>
              <a:t>‹N›</a:t>
            </a:fld>
            <a:endParaRPr lang="it-IT" altLang="it-IT" dirty="0">
              <a:solidFill>
                <a:srgbClr val="003A79"/>
              </a:solidFill>
            </a:endParaRPr>
          </a:p>
        </p:txBody>
      </p:sp>
      <p:sp>
        <p:nvSpPr>
          <p:cNvPr id="7" name="Titolo 1"/>
          <p:cNvSpPr>
            <a:spLocks noGrp="1"/>
          </p:cNvSpPr>
          <p:nvPr>
            <p:ph type="title" hasCustomPrompt="1"/>
          </p:nvPr>
        </p:nvSpPr>
        <p:spPr>
          <a:xfrm>
            <a:off x="408892" y="273845"/>
            <a:ext cx="7864880" cy="342900"/>
          </a:xfrm>
        </p:spPr>
        <p:txBody>
          <a:bodyPr>
            <a:noAutofit/>
          </a:bodyPr>
          <a:lstStyle>
            <a:lvl1pPr>
              <a:defRPr sz="2400" b="1">
                <a:solidFill>
                  <a:srgbClr val="003A79"/>
                </a:solidFill>
                <a:latin typeface="Century Gothic" panose="020B0502020202020204" pitchFamily="34" charset="0"/>
                <a:cs typeface="Arial" panose="020B0604020202020204" pitchFamily="34" charset="0"/>
              </a:defRPr>
            </a:lvl1pPr>
          </a:lstStyle>
          <a:p>
            <a:r>
              <a:rPr lang="it-IT" dirty="0"/>
              <a:t>Titolo – Century </a:t>
            </a:r>
            <a:r>
              <a:rPr lang="it-IT" dirty="0" err="1"/>
              <a:t>Gothic</a:t>
            </a:r>
            <a:r>
              <a:rPr lang="it-IT" dirty="0"/>
              <a:t> 24</a:t>
            </a:r>
          </a:p>
        </p:txBody>
      </p:sp>
      <p:sp>
        <p:nvSpPr>
          <p:cNvPr id="9" name="Segnaposto testo 4"/>
          <p:cNvSpPr>
            <a:spLocks noGrp="1"/>
          </p:cNvSpPr>
          <p:nvPr>
            <p:ph type="body" sz="quarter" idx="12" hasCustomPrompt="1"/>
          </p:nvPr>
        </p:nvSpPr>
        <p:spPr>
          <a:xfrm>
            <a:off x="6012061" y="798968"/>
            <a:ext cx="2921843" cy="3484959"/>
          </a:xfrm>
        </p:spPr>
        <p:txBody>
          <a:bodyPr>
            <a:noAutofit/>
          </a:bodyPr>
          <a:lstStyle>
            <a:lvl1pPr marL="0" indent="0">
              <a:buClr>
                <a:srgbClr val="003A79"/>
              </a:buClr>
              <a:buSzPct val="130000"/>
              <a:buFont typeface="Wingdings" panose="05000000000000000000" pitchFamily="2" charset="2"/>
              <a:buNone/>
              <a:defRPr sz="1400" baseline="0">
                <a:solidFill>
                  <a:schemeClr val="tx1"/>
                </a:solidFill>
                <a:latin typeface="Century Gothic" panose="020B0502020202020204" pitchFamily="34" charset="0"/>
                <a:cs typeface="Arial" panose="020B0604020202020204" pitchFamily="34" charset="0"/>
              </a:defRPr>
            </a:lvl1pPr>
          </a:lstStyle>
          <a:p>
            <a:pPr lvl="0"/>
            <a:r>
              <a:rPr lang="it-IT" dirty="0"/>
              <a:t>Testo Century </a:t>
            </a:r>
            <a:r>
              <a:rPr lang="it-IT" dirty="0" err="1"/>
              <a:t>Gothic</a:t>
            </a:r>
            <a:r>
              <a:rPr lang="it-IT" dirty="0"/>
              <a:t> 16</a:t>
            </a:r>
          </a:p>
        </p:txBody>
      </p:sp>
      <p:sp>
        <p:nvSpPr>
          <p:cNvPr id="11" name="NewSlide"/>
          <p:cNvSpPr>
            <a:spLocks noGrp="1"/>
          </p:cNvSpPr>
          <p:nvPr>
            <p:ph idx="1" hasCustomPrompt="1"/>
          </p:nvPr>
        </p:nvSpPr>
        <p:spPr>
          <a:xfrm>
            <a:off x="408893" y="798968"/>
            <a:ext cx="5205716" cy="3857253"/>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immagine</a:t>
            </a:r>
          </a:p>
        </p:txBody>
      </p:sp>
      <p:sp>
        <p:nvSpPr>
          <p:cNvPr id="63" name="Segnaposto contenuto 13">
            <a:extLst>
              <a:ext uri="{FF2B5EF4-FFF2-40B4-BE49-F238E27FC236}">
                <a16:creationId xmlns:a16="http://schemas.microsoft.com/office/drawing/2014/main" id="{905DED45-CA94-4467-BCC3-E8D8289F919F}"/>
              </a:ext>
            </a:extLst>
          </p:cNvPr>
          <p:cNvSpPr>
            <a:spLocks noGrp="1"/>
          </p:cNvSpPr>
          <p:nvPr>
            <p:ph sz="quarter" idx="20" hasCustomPrompt="1"/>
          </p:nvPr>
        </p:nvSpPr>
        <p:spPr>
          <a:xfrm>
            <a:off x="408892" y="4726680"/>
            <a:ext cx="3872727" cy="17356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Tree>
    <p:extLst>
      <p:ext uri="{BB962C8B-B14F-4D97-AF65-F5344CB8AC3E}">
        <p14:creationId xmlns:p14="http://schemas.microsoft.com/office/powerpoint/2010/main" val="10183326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rima pagina">
    <p:spTree>
      <p:nvGrpSpPr>
        <p:cNvPr id="1" name=""/>
        <p:cNvGrpSpPr/>
        <p:nvPr/>
      </p:nvGrpSpPr>
      <p:grpSpPr>
        <a:xfrm>
          <a:off x="0" y="0"/>
          <a:ext cx="0" cy="0"/>
          <a:chOff x="0" y="0"/>
          <a:chExt cx="0" cy="0"/>
        </a:xfrm>
      </p:grpSpPr>
      <p:sp>
        <p:nvSpPr>
          <p:cNvPr id="3" name="Sottotitolo 2"/>
          <p:cNvSpPr>
            <a:spLocks noGrp="1"/>
          </p:cNvSpPr>
          <p:nvPr>
            <p:ph type="subTitle" idx="1" hasCustomPrompt="1"/>
          </p:nvPr>
        </p:nvSpPr>
        <p:spPr>
          <a:xfrm>
            <a:off x="1539448" y="2521059"/>
            <a:ext cx="6885385" cy="640845"/>
          </a:xfrm>
        </p:spPr>
        <p:txBody>
          <a:bodyPr>
            <a:noAutofit/>
          </a:bodyPr>
          <a:lstStyle>
            <a:lvl1pPr marL="0" indent="0" algn="l">
              <a:buNone/>
              <a:defRPr sz="2600" b="1" baseline="0">
                <a:solidFill>
                  <a:schemeClr val="accent1"/>
                </a:solidFill>
                <a:latin typeface="Century Gothic" panose="020B0502020202020204" pitchFamily="34" charset="0"/>
                <a:cs typeface="Arial" panose="020B0604020202020204" pitchFamily="34" charset="0"/>
              </a:defRPr>
            </a:lvl1pPr>
            <a:lvl2pPr marL="193653" indent="0" algn="ctr">
              <a:buNone/>
              <a:defRPr sz="848"/>
            </a:lvl2pPr>
            <a:lvl3pPr marL="387305" indent="0" algn="ctr">
              <a:buNone/>
              <a:defRPr sz="763"/>
            </a:lvl3pPr>
            <a:lvl4pPr marL="580958" indent="0" algn="ctr">
              <a:buNone/>
              <a:defRPr sz="678"/>
            </a:lvl4pPr>
            <a:lvl5pPr marL="774611" indent="0" algn="ctr">
              <a:buNone/>
              <a:defRPr sz="678"/>
            </a:lvl5pPr>
            <a:lvl6pPr marL="968264" indent="0" algn="ctr">
              <a:buNone/>
              <a:defRPr sz="678"/>
            </a:lvl6pPr>
            <a:lvl7pPr marL="1161917" indent="0" algn="ctr">
              <a:buNone/>
              <a:defRPr sz="678"/>
            </a:lvl7pPr>
            <a:lvl8pPr marL="1355570" indent="0" algn="ctr">
              <a:buNone/>
              <a:defRPr sz="678"/>
            </a:lvl8pPr>
            <a:lvl9pPr marL="1549223" indent="0" algn="ctr">
              <a:buNone/>
              <a:defRPr sz="678"/>
            </a:lvl9pPr>
          </a:lstStyle>
          <a:p>
            <a:r>
              <a:rPr lang="it-IT" dirty="0"/>
              <a:t>Titolo – Century </a:t>
            </a:r>
            <a:r>
              <a:rPr lang="it-IT" dirty="0" err="1"/>
              <a:t>Gothic</a:t>
            </a:r>
            <a:r>
              <a:rPr lang="it-IT" dirty="0"/>
              <a:t> 26</a:t>
            </a:r>
          </a:p>
        </p:txBody>
      </p:sp>
      <p:sp>
        <p:nvSpPr>
          <p:cNvPr id="6" name="Segnaposto testo 5"/>
          <p:cNvSpPr>
            <a:spLocks noGrp="1"/>
          </p:cNvSpPr>
          <p:nvPr>
            <p:ph type="body" sz="quarter" idx="10" hasCustomPrompt="1"/>
          </p:nvPr>
        </p:nvSpPr>
        <p:spPr>
          <a:xfrm>
            <a:off x="1539448" y="3216347"/>
            <a:ext cx="6885385" cy="685800"/>
          </a:xfrm>
        </p:spPr>
        <p:txBody>
          <a:bodyPr>
            <a:noAutofit/>
          </a:bodyPr>
          <a:lstStyle>
            <a:lvl1pPr marL="0" indent="0" eaLnBrk="1" fontAlgn="auto" hangingPunct="1">
              <a:spcAft>
                <a:spcPts val="0"/>
              </a:spcAft>
              <a:buFontTx/>
              <a:buNone/>
              <a:defRPr lang="it-IT" sz="1800" b="1">
                <a:solidFill>
                  <a:schemeClr val="tx1">
                    <a:lumMod val="65000"/>
                    <a:lumOff val="35000"/>
                  </a:schemeClr>
                </a:solidFill>
                <a:latin typeface="Century Gothic" panose="020B0502020202020204" pitchFamily="34" charset="0"/>
                <a:cs typeface="Arial"/>
              </a:defRPr>
            </a:lvl1pPr>
          </a:lstStyle>
          <a:p>
            <a:pPr eaLnBrk="1" fontAlgn="auto" hangingPunct="1">
              <a:spcAft>
                <a:spcPts val="0"/>
              </a:spcAft>
              <a:defRPr/>
            </a:pPr>
            <a:r>
              <a:rPr lang="it-IT" sz="1800" b="1" dirty="0">
                <a:solidFill>
                  <a:schemeClr val="tx1">
                    <a:lumMod val="65000"/>
                    <a:lumOff val="35000"/>
                  </a:schemeClr>
                </a:solidFill>
                <a:latin typeface="Century Gothic" panose="020B0502020202020204" pitchFamily="34" charset="0"/>
                <a:ea typeface="+mj-ea"/>
                <a:cs typeface="Arial"/>
              </a:rPr>
              <a:t>Sottotitolo / luogo e data: 18pt Century </a:t>
            </a:r>
            <a:r>
              <a:rPr lang="it-IT" sz="1800" b="1" dirty="0" err="1">
                <a:solidFill>
                  <a:schemeClr val="tx1">
                    <a:lumMod val="65000"/>
                    <a:lumOff val="35000"/>
                  </a:schemeClr>
                </a:solidFill>
                <a:latin typeface="Century Gothic" panose="020B0502020202020204" pitchFamily="34" charset="0"/>
                <a:ea typeface="+mj-ea"/>
                <a:cs typeface="Arial"/>
              </a:rPr>
              <a:t>Gothic</a:t>
            </a:r>
            <a:r>
              <a:rPr lang="it-IT" sz="1800" b="1" dirty="0">
                <a:solidFill>
                  <a:schemeClr val="tx1">
                    <a:lumMod val="65000"/>
                    <a:lumOff val="35000"/>
                  </a:schemeClr>
                </a:solidFill>
                <a:latin typeface="Century Gothic" panose="020B0502020202020204" pitchFamily="34" charset="0"/>
                <a:ea typeface="+mj-ea"/>
                <a:cs typeface="Arial"/>
              </a:rPr>
              <a:t>, colore nero 70%</a:t>
            </a:r>
            <a:endParaRPr lang="it-IT" sz="1130" b="1" dirty="0">
              <a:solidFill>
                <a:schemeClr val="tx1">
                  <a:lumMod val="65000"/>
                  <a:lumOff val="35000"/>
                </a:schemeClr>
              </a:solidFill>
              <a:latin typeface="Arial"/>
              <a:ea typeface="+mj-ea"/>
              <a:cs typeface="Arial"/>
            </a:endParaRPr>
          </a:p>
        </p:txBody>
      </p:sp>
      <p:pic>
        <p:nvPicPr>
          <p:cNvPr id="40" name="Immagine 4" descr="INTESA_SANPAOLO white.png">
            <a:extLst>
              <a:ext uri="{FF2B5EF4-FFF2-40B4-BE49-F238E27FC236}">
                <a16:creationId xmlns:a16="http://schemas.microsoft.com/office/drawing/2014/main" id="{014BCC8B-6233-4A25-9CA7-299988B96D6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06730" y="2015473"/>
            <a:ext cx="3452400" cy="385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Figura a mano libera 5">
            <a:extLst>
              <a:ext uri="{FF2B5EF4-FFF2-40B4-BE49-F238E27FC236}">
                <a16:creationId xmlns:a16="http://schemas.microsoft.com/office/drawing/2014/main" id="{C2F6E1CF-A2FC-4E03-9EC3-C5D41F07A56A}"/>
              </a:ext>
            </a:extLst>
          </p:cNvPr>
          <p:cNvSpPr/>
          <p:nvPr userDrawn="1"/>
        </p:nvSpPr>
        <p:spPr>
          <a:xfrm rot="20686196">
            <a:off x="-3175" y="-608013"/>
            <a:ext cx="4611688" cy="1231901"/>
          </a:xfrm>
          <a:custGeom>
            <a:avLst/>
            <a:gdLst>
              <a:gd name="connsiteX0" fmla="*/ 0 w 9746788"/>
              <a:gd name="connsiteY0" fmla="*/ 0 h 2448000"/>
              <a:gd name="connsiteX1" fmla="*/ 9746788 w 9746788"/>
              <a:gd name="connsiteY1" fmla="*/ 0 h 2448000"/>
              <a:gd name="connsiteX2" fmla="*/ 9746788 w 9746788"/>
              <a:gd name="connsiteY2" fmla="*/ 2448000 h 2448000"/>
              <a:gd name="connsiteX3" fmla="*/ 0 w 9746788"/>
              <a:gd name="connsiteY3" fmla="*/ 2448000 h 2448000"/>
              <a:gd name="connsiteX4" fmla="*/ 0 w 9746788"/>
              <a:gd name="connsiteY4" fmla="*/ 0 h 2448000"/>
              <a:gd name="connsiteX0" fmla="*/ 0 w 9746788"/>
              <a:gd name="connsiteY0" fmla="*/ 0 h 2449464"/>
              <a:gd name="connsiteX1" fmla="*/ 9746788 w 9746788"/>
              <a:gd name="connsiteY1" fmla="*/ 0 h 2449464"/>
              <a:gd name="connsiteX2" fmla="*/ 8974352 w 9746788"/>
              <a:gd name="connsiteY2" fmla="*/ 2449464 h 2449464"/>
              <a:gd name="connsiteX3" fmla="*/ 0 w 9746788"/>
              <a:gd name="connsiteY3" fmla="*/ 2448000 h 2449464"/>
              <a:gd name="connsiteX4" fmla="*/ 0 w 9746788"/>
              <a:gd name="connsiteY4" fmla="*/ 0 h 2449464"/>
              <a:gd name="connsiteX0" fmla="*/ 0 w 9220400"/>
              <a:gd name="connsiteY0" fmla="*/ 0 h 2449464"/>
              <a:gd name="connsiteX1" fmla="*/ 9220400 w 9220400"/>
              <a:gd name="connsiteY1" fmla="*/ 1016281 h 2449464"/>
              <a:gd name="connsiteX2" fmla="*/ 8974352 w 9220400"/>
              <a:gd name="connsiteY2" fmla="*/ 2449464 h 2449464"/>
              <a:gd name="connsiteX3" fmla="*/ 0 w 9220400"/>
              <a:gd name="connsiteY3" fmla="*/ 2448000 h 2449464"/>
              <a:gd name="connsiteX4" fmla="*/ 0 w 9220400"/>
              <a:gd name="connsiteY4" fmla="*/ 0 h 2449464"/>
              <a:gd name="connsiteX0" fmla="*/ 0 w 9136593"/>
              <a:gd name="connsiteY0" fmla="*/ 0 h 2449464"/>
              <a:gd name="connsiteX1" fmla="*/ 9136593 w 9136593"/>
              <a:gd name="connsiteY1" fmla="*/ 1504439 h 2449464"/>
              <a:gd name="connsiteX2" fmla="*/ 8974352 w 9136593"/>
              <a:gd name="connsiteY2" fmla="*/ 2449464 h 2449464"/>
              <a:gd name="connsiteX3" fmla="*/ 0 w 9136593"/>
              <a:gd name="connsiteY3" fmla="*/ 2448000 h 2449464"/>
              <a:gd name="connsiteX4" fmla="*/ 0 w 9136593"/>
              <a:gd name="connsiteY4" fmla="*/ 0 h 2449464"/>
              <a:gd name="connsiteX0" fmla="*/ 24516 w 9136593"/>
              <a:gd name="connsiteY0" fmla="*/ 0 h 1910186"/>
              <a:gd name="connsiteX1" fmla="*/ 9136593 w 9136593"/>
              <a:gd name="connsiteY1" fmla="*/ 965161 h 1910186"/>
              <a:gd name="connsiteX2" fmla="*/ 8974352 w 9136593"/>
              <a:gd name="connsiteY2" fmla="*/ 1910186 h 1910186"/>
              <a:gd name="connsiteX3" fmla="*/ 0 w 9136593"/>
              <a:gd name="connsiteY3" fmla="*/ 1908722 h 1910186"/>
              <a:gd name="connsiteX4" fmla="*/ 24516 w 9136593"/>
              <a:gd name="connsiteY4" fmla="*/ 0 h 1910186"/>
              <a:gd name="connsiteX0" fmla="*/ 117546 w 9136593"/>
              <a:gd name="connsiteY0" fmla="*/ 0 h 1720257"/>
              <a:gd name="connsiteX1" fmla="*/ 9136593 w 9136593"/>
              <a:gd name="connsiteY1" fmla="*/ 775232 h 1720257"/>
              <a:gd name="connsiteX2" fmla="*/ 8974352 w 9136593"/>
              <a:gd name="connsiteY2" fmla="*/ 1720257 h 1720257"/>
              <a:gd name="connsiteX3" fmla="*/ 0 w 9136593"/>
              <a:gd name="connsiteY3" fmla="*/ 1718793 h 1720257"/>
              <a:gd name="connsiteX4" fmla="*/ 117546 w 9136593"/>
              <a:gd name="connsiteY4" fmla="*/ 0 h 1720257"/>
              <a:gd name="connsiteX0" fmla="*/ 24516 w 9136593"/>
              <a:gd name="connsiteY0" fmla="*/ 0 h 1910186"/>
              <a:gd name="connsiteX1" fmla="*/ 9136593 w 9136593"/>
              <a:gd name="connsiteY1" fmla="*/ 965161 h 1910186"/>
              <a:gd name="connsiteX2" fmla="*/ 8974352 w 9136593"/>
              <a:gd name="connsiteY2" fmla="*/ 1910186 h 1910186"/>
              <a:gd name="connsiteX3" fmla="*/ 0 w 9136593"/>
              <a:gd name="connsiteY3" fmla="*/ 1908722 h 1910186"/>
              <a:gd name="connsiteX4" fmla="*/ 24516 w 9136593"/>
              <a:gd name="connsiteY4" fmla="*/ 0 h 1910186"/>
              <a:gd name="connsiteX0" fmla="*/ 24516 w 8974352"/>
              <a:gd name="connsiteY0" fmla="*/ 0 h 1910186"/>
              <a:gd name="connsiteX1" fmla="*/ 8812931 w 8974352"/>
              <a:gd name="connsiteY1" fmla="*/ 1508786 h 1910186"/>
              <a:gd name="connsiteX2" fmla="*/ 8974352 w 8974352"/>
              <a:gd name="connsiteY2" fmla="*/ 1910186 h 1910186"/>
              <a:gd name="connsiteX3" fmla="*/ 0 w 8974352"/>
              <a:gd name="connsiteY3" fmla="*/ 1908722 h 1910186"/>
              <a:gd name="connsiteX4" fmla="*/ 24516 w 8974352"/>
              <a:gd name="connsiteY4" fmla="*/ 0 h 1910186"/>
              <a:gd name="connsiteX0" fmla="*/ 24516 w 9036669"/>
              <a:gd name="connsiteY0" fmla="*/ 0 h 1910186"/>
              <a:gd name="connsiteX1" fmla="*/ 9036669 w 9036669"/>
              <a:gd name="connsiteY1" fmla="*/ 1547197 h 1910186"/>
              <a:gd name="connsiteX2" fmla="*/ 8974352 w 9036669"/>
              <a:gd name="connsiteY2" fmla="*/ 1910186 h 1910186"/>
              <a:gd name="connsiteX3" fmla="*/ 0 w 9036669"/>
              <a:gd name="connsiteY3" fmla="*/ 1908722 h 1910186"/>
              <a:gd name="connsiteX4" fmla="*/ 24516 w 9036669"/>
              <a:gd name="connsiteY4" fmla="*/ 0 h 1910186"/>
              <a:gd name="connsiteX0" fmla="*/ 24516 w 9037769"/>
              <a:gd name="connsiteY0" fmla="*/ 0 h 1910186"/>
              <a:gd name="connsiteX1" fmla="*/ 9037769 w 9037769"/>
              <a:gd name="connsiteY1" fmla="*/ 1902949 h 1910186"/>
              <a:gd name="connsiteX2" fmla="*/ 8974352 w 9037769"/>
              <a:gd name="connsiteY2" fmla="*/ 1910186 h 1910186"/>
              <a:gd name="connsiteX3" fmla="*/ 0 w 9037769"/>
              <a:gd name="connsiteY3" fmla="*/ 1908722 h 1910186"/>
              <a:gd name="connsiteX4" fmla="*/ 24516 w 9037769"/>
              <a:gd name="connsiteY4" fmla="*/ 0 h 1910186"/>
              <a:gd name="connsiteX0" fmla="*/ 17758 w 9037769"/>
              <a:gd name="connsiteY0" fmla="*/ 0 h 1758889"/>
              <a:gd name="connsiteX1" fmla="*/ 9037769 w 9037769"/>
              <a:gd name="connsiteY1" fmla="*/ 1751652 h 1758889"/>
              <a:gd name="connsiteX2" fmla="*/ 8974352 w 9037769"/>
              <a:gd name="connsiteY2" fmla="*/ 1758889 h 1758889"/>
              <a:gd name="connsiteX3" fmla="*/ 0 w 9037769"/>
              <a:gd name="connsiteY3" fmla="*/ 1757425 h 1758889"/>
              <a:gd name="connsiteX4" fmla="*/ 17758 w 9037769"/>
              <a:gd name="connsiteY4" fmla="*/ 0 h 1758889"/>
              <a:gd name="connsiteX0" fmla="*/ 213007 w 9233018"/>
              <a:gd name="connsiteY0" fmla="*/ 0 h 1758889"/>
              <a:gd name="connsiteX1" fmla="*/ 9233018 w 9233018"/>
              <a:gd name="connsiteY1" fmla="*/ 1751652 h 1758889"/>
              <a:gd name="connsiteX2" fmla="*/ 9169601 w 9233018"/>
              <a:gd name="connsiteY2" fmla="*/ 1758889 h 1758889"/>
              <a:gd name="connsiteX3" fmla="*/ -1 w 9233018"/>
              <a:gd name="connsiteY3" fmla="*/ 1720658 h 1758889"/>
              <a:gd name="connsiteX4" fmla="*/ 213007 w 9233018"/>
              <a:gd name="connsiteY4" fmla="*/ 0 h 1758889"/>
              <a:gd name="connsiteX0" fmla="*/ 213007 w 9233018"/>
              <a:gd name="connsiteY0" fmla="*/ 0 h 1798514"/>
              <a:gd name="connsiteX1" fmla="*/ 9233018 w 9233018"/>
              <a:gd name="connsiteY1" fmla="*/ 1751652 h 1798514"/>
              <a:gd name="connsiteX2" fmla="*/ 9218312 w 9233018"/>
              <a:gd name="connsiteY2" fmla="*/ 1798514 h 1798514"/>
              <a:gd name="connsiteX3" fmla="*/ -1 w 9233018"/>
              <a:gd name="connsiteY3" fmla="*/ 1720658 h 1798514"/>
              <a:gd name="connsiteX4" fmla="*/ 213007 w 9233018"/>
              <a:gd name="connsiteY4" fmla="*/ 0 h 1798514"/>
              <a:gd name="connsiteX0" fmla="*/ 213007 w 9232004"/>
              <a:gd name="connsiteY0" fmla="*/ 0 h 1801249"/>
              <a:gd name="connsiteX1" fmla="*/ 9232005 w 9232004"/>
              <a:gd name="connsiteY1" fmla="*/ 1801249 h 1801249"/>
              <a:gd name="connsiteX2" fmla="*/ 9218312 w 9232004"/>
              <a:gd name="connsiteY2" fmla="*/ 1798514 h 1801249"/>
              <a:gd name="connsiteX3" fmla="*/ -1 w 9232004"/>
              <a:gd name="connsiteY3" fmla="*/ 1720658 h 1801249"/>
              <a:gd name="connsiteX4" fmla="*/ 213007 w 9232004"/>
              <a:gd name="connsiteY4" fmla="*/ 0 h 1801249"/>
              <a:gd name="connsiteX0" fmla="*/ 213009 w 9805231"/>
              <a:gd name="connsiteY0" fmla="*/ 0 h 1920782"/>
              <a:gd name="connsiteX1" fmla="*/ 9232007 w 9805231"/>
              <a:gd name="connsiteY1" fmla="*/ 1801249 h 1920782"/>
              <a:gd name="connsiteX2" fmla="*/ 9805231 w 9805231"/>
              <a:gd name="connsiteY2" fmla="*/ 1920782 h 1920782"/>
              <a:gd name="connsiteX3" fmla="*/ 1 w 9805231"/>
              <a:gd name="connsiteY3" fmla="*/ 1720658 h 1920782"/>
              <a:gd name="connsiteX4" fmla="*/ 213009 w 9805231"/>
              <a:gd name="connsiteY4" fmla="*/ 0 h 1920782"/>
              <a:gd name="connsiteX0" fmla="*/ 183037 w 9775259"/>
              <a:gd name="connsiteY0" fmla="*/ 0 h 1920782"/>
              <a:gd name="connsiteX1" fmla="*/ 9202035 w 9775259"/>
              <a:gd name="connsiteY1" fmla="*/ 1801249 h 1920782"/>
              <a:gd name="connsiteX2" fmla="*/ 9775259 w 9775259"/>
              <a:gd name="connsiteY2" fmla="*/ 1920782 h 1920782"/>
              <a:gd name="connsiteX3" fmla="*/ 0 w 9775259"/>
              <a:gd name="connsiteY3" fmla="*/ 1500030 h 1920782"/>
              <a:gd name="connsiteX4" fmla="*/ 183037 w 9775259"/>
              <a:gd name="connsiteY4" fmla="*/ 0 h 1920782"/>
              <a:gd name="connsiteX0" fmla="*/ 126790 w 9719012"/>
              <a:gd name="connsiteY0" fmla="*/ 0 h 1920782"/>
              <a:gd name="connsiteX1" fmla="*/ 9145788 w 9719012"/>
              <a:gd name="connsiteY1" fmla="*/ 1801249 h 1920782"/>
              <a:gd name="connsiteX2" fmla="*/ 9719012 w 9719012"/>
              <a:gd name="connsiteY2" fmla="*/ 1920782 h 1920782"/>
              <a:gd name="connsiteX3" fmla="*/ 0 w 9719012"/>
              <a:gd name="connsiteY3" fmla="*/ 1384324 h 1920782"/>
              <a:gd name="connsiteX4" fmla="*/ 126790 w 9719012"/>
              <a:gd name="connsiteY4" fmla="*/ 0 h 1920782"/>
              <a:gd name="connsiteX0" fmla="*/ 114801 w 9719012"/>
              <a:gd name="connsiteY0" fmla="*/ 0 h 1918151"/>
              <a:gd name="connsiteX1" fmla="*/ 9145788 w 9719012"/>
              <a:gd name="connsiteY1" fmla="*/ 1798618 h 1918151"/>
              <a:gd name="connsiteX2" fmla="*/ 9719012 w 9719012"/>
              <a:gd name="connsiteY2" fmla="*/ 1918151 h 1918151"/>
              <a:gd name="connsiteX3" fmla="*/ 0 w 9719012"/>
              <a:gd name="connsiteY3" fmla="*/ 1381693 h 1918151"/>
              <a:gd name="connsiteX4" fmla="*/ 114801 w 9719012"/>
              <a:gd name="connsiteY4" fmla="*/ 0 h 1918151"/>
              <a:gd name="connsiteX0" fmla="*/ 114800 w 9719012"/>
              <a:gd name="connsiteY0" fmla="*/ 0 h 1918151"/>
              <a:gd name="connsiteX1" fmla="*/ 9145788 w 9719012"/>
              <a:gd name="connsiteY1" fmla="*/ 1798618 h 1918151"/>
              <a:gd name="connsiteX2" fmla="*/ 9719012 w 9719012"/>
              <a:gd name="connsiteY2" fmla="*/ 1918151 h 1918151"/>
              <a:gd name="connsiteX3" fmla="*/ 0 w 9719012"/>
              <a:gd name="connsiteY3" fmla="*/ 1381693 h 1918151"/>
              <a:gd name="connsiteX4" fmla="*/ 114800 w 9719012"/>
              <a:gd name="connsiteY4" fmla="*/ 0 h 1918151"/>
              <a:gd name="connsiteX0" fmla="*/ 193030 w 9719012"/>
              <a:gd name="connsiteY0" fmla="*/ 0 h 1902527"/>
              <a:gd name="connsiteX1" fmla="*/ 9145788 w 9719012"/>
              <a:gd name="connsiteY1" fmla="*/ 1782994 h 1902527"/>
              <a:gd name="connsiteX2" fmla="*/ 9719012 w 9719012"/>
              <a:gd name="connsiteY2" fmla="*/ 1902527 h 1902527"/>
              <a:gd name="connsiteX3" fmla="*/ 0 w 9719012"/>
              <a:gd name="connsiteY3" fmla="*/ 1366069 h 1902527"/>
              <a:gd name="connsiteX4" fmla="*/ 193030 w 9719012"/>
              <a:gd name="connsiteY4" fmla="*/ 0 h 1902527"/>
              <a:gd name="connsiteX0" fmla="*/ 193030 w 10621430"/>
              <a:gd name="connsiteY0" fmla="*/ 0 h 2082758"/>
              <a:gd name="connsiteX1" fmla="*/ 9145788 w 10621430"/>
              <a:gd name="connsiteY1" fmla="*/ 1782994 h 2082758"/>
              <a:gd name="connsiteX2" fmla="*/ 10621430 w 10621430"/>
              <a:gd name="connsiteY2" fmla="*/ 2082759 h 2082758"/>
              <a:gd name="connsiteX3" fmla="*/ 0 w 10621430"/>
              <a:gd name="connsiteY3" fmla="*/ 1366069 h 2082758"/>
              <a:gd name="connsiteX4" fmla="*/ 193030 w 10621430"/>
              <a:gd name="connsiteY4" fmla="*/ 0 h 2082758"/>
              <a:gd name="connsiteX0" fmla="*/ 193030 w 10621432"/>
              <a:gd name="connsiteY0" fmla="*/ 0 h 2082759"/>
              <a:gd name="connsiteX1" fmla="*/ 10621431 w 10621432"/>
              <a:gd name="connsiteY1" fmla="*/ 2082758 h 2082759"/>
              <a:gd name="connsiteX2" fmla="*/ 10621430 w 10621432"/>
              <a:gd name="connsiteY2" fmla="*/ 2082759 h 2082759"/>
              <a:gd name="connsiteX3" fmla="*/ 0 w 10621432"/>
              <a:gd name="connsiteY3" fmla="*/ 1366069 h 2082759"/>
              <a:gd name="connsiteX4" fmla="*/ 193030 w 10621432"/>
              <a:gd name="connsiteY4" fmla="*/ 0 h 2082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621432" h="2082759">
                <a:moveTo>
                  <a:pt x="193030" y="0"/>
                </a:moveTo>
                <a:lnTo>
                  <a:pt x="10621431" y="2082758"/>
                </a:lnTo>
                <a:lnTo>
                  <a:pt x="10621430" y="2082759"/>
                </a:lnTo>
                <a:lnTo>
                  <a:pt x="0" y="1366069"/>
                </a:lnTo>
                <a:lnTo>
                  <a:pt x="193030" y="0"/>
                </a:lnTo>
                <a:close/>
              </a:path>
            </a:pathLst>
          </a:custGeom>
          <a:solidFill>
            <a:srgbClr val="003A79">
              <a:alpha val="74902"/>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it-IT" sz="1600"/>
          </a:p>
        </p:txBody>
      </p:sp>
    </p:spTree>
    <p:extLst>
      <p:ext uri="{BB962C8B-B14F-4D97-AF65-F5344CB8AC3E}">
        <p14:creationId xmlns:p14="http://schemas.microsoft.com/office/powerpoint/2010/main" val="3032964805"/>
      </p:ext>
    </p:extLst>
  </p:cSld>
  <p:clrMapOvr>
    <a:masterClrMapping/>
  </p:clrMapOvr>
  <p:extLst>
    <p:ext uri="{DCECCB84-F9BA-43D5-87BE-67443E8EF086}">
      <p15:sldGuideLst xmlns:p15="http://schemas.microsoft.com/office/powerpoint/2012/main">
        <p15:guide id="1" orient="horz" pos="1620">
          <p15:clr>
            <a:srgbClr val="FBAE40"/>
          </p15:clr>
        </p15:guide>
        <p15:guide id="2" pos="103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Layout personalizzato">
    <p:spTree>
      <p:nvGrpSpPr>
        <p:cNvPr id="1" name=""/>
        <p:cNvGrpSpPr/>
        <p:nvPr/>
      </p:nvGrpSpPr>
      <p:grpSpPr>
        <a:xfrm>
          <a:off x="0" y="0"/>
          <a:ext cx="0" cy="0"/>
          <a:chOff x="0" y="0"/>
          <a:chExt cx="0" cy="0"/>
        </a:xfrm>
      </p:grpSpPr>
      <p:sp>
        <p:nvSpPr>
          <p:cNvPr id="2" name="Segnaposto numero diapositiva 5"/>
          <p:cNvSpPr>
            <a:spLocks noGrp="1"/>
          </p:cNvSpPr>
          <p:nvPr>
            <p:ph type="sldNum" sz="quarter" idx="10"/>
          </p:nvPr>
        </p:nvSpPr>
        <p:spPr>
          <a:xfrm>
            <a:off x="8575603" y="143508"/>
            <a:ext cx="415993"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smtClean="0">
                <a:solidFill>
                  <a:srgbClr val="003A79"/>
                </a:solidFill>
                <a:latin typeface="Century Gothic" panose="020B0502020202020204" pitchFamily="34" charset="0"/>
                <a:cs typeface="Arial" panose="020B0604020202020204" pitchFamily="34" charset="0"/>
              </a:defRPr>
            </a:lvl1pPr>
          </a:lstStyle>
          <a:p>
            <a:pPr>
              <a:defRPr/>
            </a:pPr>
            <a:fld id="{9BE906B0-8BF5-4831-95CF-598DDFDDDAC5}" type="slidenum">
              <a:rPr lang="it-IT" altLang="it-IT" smtClean="0"/>
              <a:pPr>
                <a:defRPr/>
              </a:pPr>
              <a:t>‹N›</a:t>
            </a:fld>
            <a:endParaRPr lang="it-IT" altLang="it-IT"/>
          </a:p>
        </p:txBody>
      </p:sp>
      <p:pic>
        <p:nvPicPr>
          <p:cNvPr id="55" name="Immagine 19" descr="INTESA_SANPAOLO white.png">
            <a:extLst>
              <a:ext uri="{FF2B5EF4-FFF2-40B4-BE49-F238E27FC236}">
                <a16:creationId xmlns:a16="http://schemas.microsoft.com/office/drawing/2014/main" id="{2EC73D69-6810-463D-8E43-9333EF4ED55C}"/>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208838" y="4737100"/>
            <a:ext cx="1557337"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515280"/>
      </p:ext>
    </p:extLst>
  </p:cSld>
  <p:clrMapOvr>
    <a:masterClrMapping/>
  </p:clrMapOvr>
  <p:extLst>
    <p:ext uri="{DCECCB84-F9BA-43D5-87BE-67443E8EF086}">
      <p15:sldGuideLst xmlns:p15="http://schemas.microsoft.com/office/powerpoint/2012/main">
        <p15:guide id="1" orient="horz" pos="3094">
          <p15:clr>
            <a:srgbClr val="FBAE40"/>
          </p15:clr>
        </p15:guide>
        <p15:guide id="2" pos="5522">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7_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08892" y="273845"/>
            <a:ext cx="7864880" cy="342900"/>
          </a:xfrm>
          <a:prstGeom prst="rect">
            <a:avLst/>
          </a:prstGeom>
        </p:spPr>
        <p:txBody>
          <a:bodyPr>
            <a:noAutofit/>
          </a:bodyPr>
          <a:lstStyle>
            <a:lvl1pPr>
              <a:defRPr sz="1800" b="1">
                <a:solidFill>
                  <a:srgbClr val="003A79"/>
                </a:solidFill>
                <a:latin typeface="Century Gothic" panose="020B0502020202020204" pitchFamily="34" charset="0"/>
                <a:cs typeface="Arial" panose="020B0604020202020204" pitchFamily="34" charset="0"/>
              </a:defRPr>
            </a:lvl1pPr>
          </a:lstStyle>
          <a:p>
            <a:r>
              <a:rPr lang="it-IT" dirty="0"/>
              <a:t>Titolo – Century </a:t>
            </a:r>
            <a:r>
              <a:rPr lang="it-IT" dirty="0" err="1"/>
              <a:t>Gothic</a:t>
            </a:r>
            <a:r>
              <a:rPr lang="it-IT" dirty="0"/>
              <a:t> 24</a:t>
            </a:r>
          </a:p>
        </p:txBody>
      </p:sp>
      <p:sp>
        <p:nvSpPr>
          <p:cNvPr id="3" name="Segnaposto contenuto 2"/>
          <p:cNvSpPr>
            <a:spLocks noGrp="1"/>
          </p:cNvSpPr>
          <p:nvPr>
            <p:ph idx="1" hasCustomPrompt="1"/>
          </p:nvPr>
        </p:nvSpPr>
        <p:spPr>
          <a:xfrm>
            <a:off x="572574" y="2810180"/>
            <a:ext cx="3975813" cy="1620000"/>
          </a:xfrm>
          <a:prstGeom prst="rect">
            <a:avLst/>
          </a:prstGeom>
        </p:spPr>
        <p:txBody>
          <a:bodyPr>
            <a:normAutofit/>
          </a:bodyPr>
          <a:lstStyle>
            <a:lvl1pPr>
              <a:defRPr sz="1050">
                <a:latin typeface="Century Gothic" panose="020B0502020202020204" pitchFamily="34" charset="0"/>
                <a:cs typeface="Arial" panose="020B0604020202020204" pitchFamily="34" charset="0"/>
              </a:defRPr>
            </a:lvl1pPr>
          </a:lstStyle>
          <a:p>
            <a:pPr lvl="0"/>
            <a:r>
              <a:rPr lang="it-IT" dirty="0"/>
              <a:t>Inserisci tabella</a:t>
            </a:r>
          </a:p>
        </p:txBody>
      </p:sp>
      <p:sp>
        <p:nvSpPr>
          <p:cNvPr id="9" name="Segnaposto contenuto 2"/>
          <p:cNvSpPr>
            <a:spLocks noGrp="1"/>
          </p:cNvSpPr>
          <p:nvPr>
            <p:ph idx="13" hasCustomPrompt="1"/>
          </p:nvPr>
        </p:nvSpPr>
        <p:spPr>
          <a:xfrm>
            <a:off x="4765008" y="2817324"/>
            <a:ext cx="3975813" cy="1620000"/>
          </a:xfrm>
          <a:prstGeom prst="rect">
            <a:avLst/>
          </a:prstGeom>
        </p:spPr>
        <p:txBody>
          <a:bodyPr>
            <a:normAutofit/>
          </a:bodyPr>
          <a:lstStyle>
            <a:lvl1pPr>
              <a:defRPr sz="1050">
                <a:latin typeface="Century Gothic" panose="020B0502020202020204" pitchFamily="34" charset="0"/>
                <a:cs typeface="Arial" panose="020B0604020202020204" pitchFamily="34" charset="0"/>
              </a:defRPr>
            </a:lvl1pPr>
          </a:lstStyle>
          <a:p>
            <a:pPr lvl="0"/>
            <a:r>
              <a:rPr lang="it-IT" dirty="0"/>
              <a:t>Inserisci grafico misura 4ChartNoText</a:t>
            </a:r>
          </a:p>
        </p:txBody>
      </p:sp>
      <p:sp>
        <p:nvSpPr>
          <p:cNvPr id="18" name="Segnaposto testo 14"/>
          <p:cNvSpPr>
            <a:spLocks noGrp="1"/>
          </p:cNvSpPr>
          <p:nvPr>
            <p:ph type="body" sz="quarter" idx="16" hasCustomPrompt="1"/>
          </p:nvPr>
        </p:nvSpPr>
        <p:spPr>
          <a:xfrm>
            <a:off x="404801" y="788389"/>
            <a:ext cx="7830321" cy="482147"/>
          </a:xfrm>
          <a:prstGeom prst="rect">
            <a:avLst/>
          </a:prstGeom>
        </p:spPr>
        <p:txBody>
          <a:bodyPr>
            <a:noAutofit/>
          </a:bodyPr>
          <a:lstStyle>
            <a:lvl1pPr marL="0" indent="0">
              <a:buClr>
                <a:srgbClr val="003A79"/>
              </a:buClr>
              <a:buSzPct val="130000"/>
              <a:buFont typeface="Wingdings" panose="05000000000000000000" pitchFamily="2" charset="2"/>
              <a:buNone/>
              <a:defRPr sz="1200" baseline="0">
                <a:latin typeface="Century Gothic" panose="020B0502020202020204" pitchFamily="34" charset="0"/>
                <a:cs typeface="Arial" panose="020B0604020202020204" pitchFamily="34" charset="0"/>
              </a:defRPr>
            </a:lvl1pPr>
          </a:lstStyle>
          <a:p>
            <a:pPr lvl="0"/>
            <a:r>
              <a:rPr lang="it-IT" dirty="0"/>
              <a:t>Century </a:t>
            </a:r>
            <a:r>
              <a:rPr lang="it-IT" dirty="0" err="1"/>
              <a:t>Gothic</a:t>
            </a:r>
            <a:r>
              <a:rPr lang="it-IT" dirty="0"/>
              <a:t> 16 MIN Century </a:t>
            </a:r>
            <a:r>
              <a:rPr lang="it-IT" dirty="0" err="1"/>
              <a:t>Gothic</a:t>
            </a:r>
            <a:r>
              <a:rPr lang="it-IT" dirty="0"/>
              <a:t> 18 MAX</a:t>
            </a:r>
          </a:p>
          <a:p>
            <a:pPr lvl="0"/>
            <a:endParaRPr lang="it-IT" dirty="0"/>
          </a:p>
        </p:txBody>
      </p:sp>
      <p:sp>
        <p:nvSpPr>
          <p:cNvPr id="19" name="Segnaposto testo 6"/>
          <p:cNvSpPr>
            <a:spLocks noGrp="1"/>
          </p:cNvSpPr>
          <p:nvPr>
            <p:ph type="body" sz="quarter" idx="10" hasCustomPrompt="1"/>
          </p:nvPr>
        </p:nvSpPr>
        <p:spPr>
          <a:xfrm>
            <a:off x="1311016" y="2484916"/>
            <a:ext cx="2357187" cy="269879"/>
          </a:xfrm>
          <a:prstGeom prst="rect">
            <a:avLst/>
          </a:prstGeom>
        </p:spPr>
        <p:txBody>
          <a:bodyPr>
            <a:noAutofit/>
          </a:bodyPr>
          <a:lstStyle>
            <a:lvl1pPr marL="0" indent="0" algn="ctr">
              <a:buNone/>
              <a:defRPr sz="975" b="1">
                <a:solidFill>
                  <a:schemeClr val="accent1"/>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20" name="Segnaposto testo 6"/>
          <p:cNvSpPr>
            <a:spLocks noGrp="1"/>
          </p:cNvSpPr>
          <p:nvPr>
            <p:ph type="body" sz="quarter" idx="17" hasCustomPrompt="1"/>
          </p:nvPr>
        </p:nvSpPr>
        <p:spPr>
          <a:xfrm>
            <a:off x="5574321" y="2484915"/>
            <a:ext cx="2357187" cy="269879"/>
          </a:xfrm>
          <a:prstGeom prst="rect">
            <a:avLst/>
          </a:prstGeom>
        </p:spPr>
        <p:txBody>
          <a:bodyPr>
            <a:noAutofit/>
          </a:bodyPr>
          <a:lstStyle>
            <a:lvl1pPr marL="0" indent="0" algn="ctr">
              <a:buNone/>
              <a:defRPr sz="975" b="1">
                <a:solidFill>
                  <a:schemeClr val="accent1"/>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21" name="Segnaposto contenuto 13"/>
          <p:cNvSpPr>
            <a:spLocks noGrp="1"/>
          </p:cNvSpPr>
          <p:nvPr>
            <p:ph sz="quarter" idx="20" hasCustomPrompt="1"/>
          </p:nvPr>
        </p:nvSpPr>
        <p:spPr>
          <a:xfrm>
            <a:off x="631160" y="4553426"/>
            <a:ext cx="3872727" cy="173560"/>
          </a:xfrm>
          <a:prstGeom prst="rect">
            <a:avLst/>
          </a:prstGeom>
        </p:spPr>
        <p:txBody>
          <a:bodyPr>
            <a:noAutofit/>
          </a:bodyPr>
          <a:lstStyle>
            <a:lvl1pPr marL="0" indent="0">
              <a:buNone/>
              <a:defRPr sz="75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22" name="Segnaposto contenuto 13"/>
          <p:cNvSpPr>
            <a:spLocks noGrp="1"/>
          </p:cNvSpPr>
          <p:nvPr>
            <p:ph sz="quarter" idx="21" hasCustomPrompt="1"/>
          </p:nvPr>
        </p:nvSpPr>
        <p:spPr>
          <a:xfrm>
            <a:off x="4765008" y="4551718"/>
            <a:ext cx="3872727" cy="173560"/>
          </a:xfrm>
          <a:prstGeom prst="rect">
            <a:avLst/>
          </a:prstGeom>
        </p:spPr>
        <p:txBody>
          <a:bodyPr>
            <a:noAutofit/>
          </a:bodyPr>
          <a:lstStyle>
            <a:lvl1pPr marL="0" indent="0">
              <a:buNone/>
              <a:defRPr sz="75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23" name="Segnaposto numero diapositiva 5"/>
          <p:cNvSpPr>
            <a:spLocks noGrp="1"/>
          </p:cNvSpPr>
          <p:nvPr>
            <p:ph type="sldNum" sz="quarter" idx="22"/>
          </p:nvPr>
        </p:nvSpPr>
        <p:spPr>
          <a:xfrm>
            <a:off x="8593980" y="134541"/>
            <a:ext cx="415992"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75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a:p>
        </p:txBody>
      </p:sp>
      <p:grpSp>
        <p:nvGrpSpPr>
          <p:cNvPr id="35" name="Group 6">
            <a:extLst>
              <a:ext uri="{FF2B5EF4-FFF2-40B4-BE49-F238E27FC236}">
                <a16:creationId xmlns:a16="http://schemas.microsoft.com/office/drawing/2014/main" id="{CF68AB3A-836E-4916-B121-BB51C1F136AB}"/>
              </a:ext>
            </a:extLst>
          </p:cNvPr>
          <p:cNvGrpSpPr>
            <a:grpSpLocks noChangeAspect="1"/>
          </p:cNvGrpSpPr>
          <p:nvPr userDrawn="1"/>
        </p:nvGrpSpPr>
        <p:grpSpPr bwMode="auto">
          <a:xfrm>
            <a:off x="7350786" y="4851798"/>
            <a:ext cx="1530086" cy="130969"/>
            <a:chOff x="4164" y="4023"/>
            <a:chExt cx="1297" cy="146"/>
          </a:xfrm>
        </p:grpSpPr>
        <p:sp>
          <p:nvSpPr>
            <p:cNvPr id="36" name="Freeform 7">
              <a:extLst>
                <a:ext uri="{FF2B5EF4-FFF2-40B4-BE49-F238E27FC236}">
                  <a16:creationId xmlns:a16="http://schemas.microsoft.com/office/drawing/2014/main" id="{8D8D21B8-DEFC-4ABD-80C6-7C8CF005813C}"/>
                </a:ext>
              </a:extLst>
            </p:cNvPr>
            <p:cNvSpPr>
              <a:spLocks noEditPoints="1"/>
            </p:cNvSpPr>
            <p:nvPr userDrawn="1"/>
          </p:nvSpPr>
          <p:spPr bwMode="auto">
            <a:xfrm>
              <a:off x="5199" y="4043"/>
              <a:ext cx="103" cy="108"/>
            </a:xfrm>
            <a:custGeom>
              <a:avLst/>
              <a:gdLst>
                <a:gd name="T0" fmla="*/ 7 w 204"/>
                <a:gd name="T1" fmla="*/ 0 h 216"/>
                <a:gd name="T2" fmla="*/ 5 w 204"/>
                <a:gd name="T3" fmla="*/ 1 h 216"/>
                <a:gd name="T4" fmla="*/ 4 w 204"/>
                <a:gd name="T5" fmla="*/ 1 h 216"/>
                <a:gd name="T6" fmla="*/ 3 w 204"/>
                <a:gd name="T7" fmla="*/ 2 h 216"/>
                <a:gd name="T8" fmla="*/ 2 w 204"/>
                <a:gd name="T9" fmla="*/ 3 h 216"/>
                <a:gd name="T10" fmla="*/ 1 w 204"/>
                <a:gd name="T11" fmla="*/ 4 h 216"/>
                <a:gd name="T12" fmla="*/ 0 w 204"/>
                <a:gd name="T13" fmla="*/ 6 h 216"/>
                <a:gd name="T14" fmla="*/ 0 w 204"/>
                <a:gd name="T15" fmla="*/ 7 h 216"/>
                <a:gd name="T16" fmla="*/ 1 w 204"/>
                <a:gd name="T17" fmla="*/ 10 h 216"/>
                <a:gd name="T18" fmla="*/ 2 w 204"/>
                <a:gd name="T19" fmla="*/ 11 h 216"/>
                <a:gd name="T20" fmla="*/ 2 w 204"/>
                <a:gd name="T21" fmla="*/ 12 h 216"/>
                <a:gd name="T22" fmla="*/ 3 w 204"/>
                <a:gd name="T23" fmla="*/ 13 h 216"/>
                <a:gd name="T24" fmla="*/ 4 w 204"/>
                <a:gd name="T25" fmla="*/ 14 h 216"/>
                <a:gd name="T26" fmla="*/ 6 w 204"/>
                <a:gd name="T27" fmla="*/ 14 h 216"/>
                <a:gd name="T28" fmla="*/ 7 w 204"/>
                <a:gd name="T29" fmla="*/ 14 h 216"/>
                <a:gd name="T30" fmla="*/ 8 w 204"/>
                <a:gd name="T31" fmla="*/ 14 h 216"/>
                <a:gd name="T32" fmla="*/ 9 w 204"/>
                <a:gd name="T33" fmla="*/ 13 h 216"/>
                <a:gd name="T34" fmla="*/ 11 w 204"/>
                <a:gd name="T35" fmla="*/ 13 h 216"/>
                <a:gd name="T36" fmla="*/ 11 w 204"/>
                <a:gd name="T37" fmla="*/ 12 h 216"/>
                <a:gd name="T38" fmla="*/ 12 w 204"/>
                <a:gd name="T39" fmla="*/ 11 h 216"/>
                <a:gd name="T40" fmla="*/ 13 w 204"/>
                <a:gd name="T41" fmla="*/ 10 h 216"/>
                <a:gd name="T42" fmla="*/ 13 w 204"/>
                <a:gd name="T43" fmla="*/ 8 h 216"/>
                <a:gd name="T44" fmla="*/ 13 w 204"/>
                <a:gd name="T45" fmla="*/ 7 h 216"/>
                <a:gd name="T46" fmla="*/ 13 w 204"/>
                <a:gd name="T47" fmla="*/ 6 h 216"/>
                <a:gd name="T48" fmla="*/ 13 w 204"/>
                <a:gd name="T49" fmla="*/ 5 h 216"/>
                <a:gd name="T50" fmla="*/ 13 w 204"/>
                <a:gd name="T51" fmla="*/ 4 h 216"/>
                <a:gd name="T52" fmla="*/ 12 w 204"/>
                <a:gd name="T53" fmla="*/ 3 h 216"/>
                <a:gd name="T54" fmla="*/ 11 w 204"/>
                <a:gd name="T55" fmla="*/ 2 h 216"/>
                <a:gd name="T56" fmla="*/ 10 w 204"/>
                <a:gd name="T57" fmla="*/ 1 h 216"/>
                <a:gd name="T58" fmla="*/ 9 w 204"/>
                <a:gd name="T59" fmla="*/ 1 h 216"/>
                <a:gd name="T60" fmla="*/ 8 w 204"/>
                <a:gd name="T61" fmla="*/ 0 h 216"/>
                <a:gd name="T62" fmla="*/ 7 w 204"/>
                <a:gd name="T63" fmla="*/ 0 h 216"/>
                <a:gd name="T64" fmla="*/ 7 w 204"/>
                <a:gd name="T65" fmla="*/ 13 h 216"/>
                <a:gd name="T66" fmla="*/ 6 w 204"/>
                <a:gd name="T67" fmla="*/ 13 h 216"/>
                <a:gd name="T68" fmla="*/ 5 w 204"/>
                <a:gd name="T69" fmla="*/ 13 h 216"/>
                <a:gd name="T70" fmla="*/ 5 w 204"/>
                <a:gd name="T71" fmla="*/ 12 h 216"/>
                <a:gd name="T72" fmla="*/ 4 w 204"/>
                <a:gd name="T73" fmla="*/ 10 h 216"/>
                <a:gd name="T74" fmla="*/ 3 w 204"/>
                <a:gd name="T75" fmla="*/ 8 h 216"/>
                <a:gd name="T76" fmla="*/ 3 w 204"/>
                <a:gd name="T77" fmla="*/ 7 h 216"/>
                <a:gd name="T78" fmla="*/ 3 w 204"/>
                <a:gd name="T79" fmla="*/ 4 h 216"/>
                <a:gd name="T80" fmla="*/ 4 w 204"/>
                <a:gd name="T81" fmla="*/ 2 h 216"/>
                <a:gd name="T82" fmla="*/ 5 w 204"/>
                <a:gd name="T83" fmla="*/ 2 h 216"/>
                <a:gd name="T84" fmla="*/ 6 w 204"/>
                <a:gd name="T85" fmla="*/ 1 h 216"/>
                <a:gd name="T86" fmla="*/ 7 w 204"/>
                <a:gd name="T87" fmla="*/ 1 h 216"/>
                <a:gd name="T88" fmla="*/ 9 w 204"/>
                <a:gd name="T89" fmla="*/ 2 h 216"/>
                <a:gd name="T90" fmla="*/ 10 w 204"/>
                <a:gd name="T91" fmla="*/ 4 h 216"/>
                <a:gd name="T92" fmla="*/ 11 w 204"/>
                <a:gd name="T93" fmla="*/ 6 h 216"/>
                <a:gd name="T94" fmla="*/ 11 w 204"/>
                <a:gd name="T95" fmla="*/ 8 h 216"/>
                <a:gd name="T96" fmla="*/ 11 w 204"/>
                <a:gd name="T97" fmla="*/ 9 h 216"/>
                <a:gd name="T98" fmla="*/ 10 w 204"/>
                <a:gd name="T99" fmla="*/ 11 h 216"/>
                <a:gd name="T100" fmla="*/ 10 w 204"/>
                <a:gd name="T101" fmla="*/ 11 h 216"/>
                <a:gd name="T102" fmla="*/ 9 w 204"/>
                <a:gd name="T103" fmla="*/ 13 h 216"/>
                <a:gd name="T104" fmla="*/ 8 w 204"/>
                <a:gd name="T105" fmla="*/ 13 h 216"/>
                <a:gd name="T106" fmla="*/ 7 w 204"/>
                <a:gd name="T107" fmla="*/ 13 h 21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04" h="216">
                  <a:moveTo>
                    <a:pt x="102" y="0"/>
                  </a:moveTo>
                  <a:lnTo>
                    <a:pt x="102" y="0"/>
                  </a:lnTo>
                  <a:lnTo>
                    <a:pt x="88" y="2"/>
                  </a:lnTo>
                  <a:lnTo>
                    <a:pt x="76" y="3"/>
                  </a:lnTo>
                  <a:lnTo>
                    <a:pt x="66" y="6"/>
                  </a:lnTo>
                  <a:lnTo>
                    <a:pt x="55" y="11"/>
                  </a:lnTo>
                  <a:lnTo>
                    <a:pt x="46" y="16"/>
                  </a:lnTo>
                  <a:lnTo>
                    <a:pt x="37" y="22"/>
                  </a:lnTo>
                  <a:lnTo>
                    <a:pt x="29" y="29"/>
                  </a:lnTo>
                  <a:lnTo>
                    <a:pt x="23" y="37"/>
                  </a:lnTo>
                  <a:lnTo>
                    <a:pt x="17" y="45"/>
                  </a:lnTo>
                  <a:lnTo>
                    <a:pt x="12" y="54"/>
                  </a:lnTo>
                  <a:lnTo>
                    <a:pt x="5" y="72"/>
                  </a:lnTo>
                  <a:lnTo>
                    <a:pt x="0" y="90"/>
                  </a:lnTo>
                  <a:lnTo>
                    <a:pt x="0" y="109"/>
                  </a:lnTo>
                  <a:lnTo>
                    <a:pt x="0" y="127"/>
                  </a:lnTo>
                  <a:lnTo>
                    <a:pt x="5" y="145"/>
                  </a:lnTo>
                  <a:lnTo>
                    <a:pt x="12" y="164"/>
                  </a:lnTo>
                  <a:lnTo>
                    <a:pt x="17" y="173"/>
                  </a:lnTo>
                  <a:lnTo>
                    <a:pt x="23" y="181"/>
                  </a:lnTo>
                  <a:lnTo>
                    <a:pt x="29" y="188"/>
                  </a:lnTo>
                  <a:lnTo>
                    <a:pt x="37" y="194"/>
                  </a:lnTo>
                  <a:lnTo>
                    <a:pt x="44" y="200"/>
                  </a:lnTo>
                  <a:lnTo>
                    <a:pt x="53" y="207"/>
                  </a:lnTo>
                  <a:lnTo>
                    <a:pt x="64" y="210"/>
                  </a:lnTo>
                  <a:lnTo>
                    <a:pt x="75" y="213"/>
                  </a:lnTo>
                  <a:lnTo>
                    <a:pt x="87" y="216"/>
                  </a:lnTo>
                  <a:lnTo>
                    <a:pt x="101" y="216"/>
                  </a:lnTo>
                  <a:lnTo>
                    <a:pt x="111" y="216"/>
                  </a:lnTo>
                  <a:lnTo>
                    <a:pt x="123" y="214"/>
                  </a:lnTo>
                  <a:lnTo>
                    <a:pt x="133" y="211"/>
                  </a:lnTo>
                  <a:lnTo>
                    <a:pt x="143" y="207"/>
                  </a:lnTo>
                  <a:lnTo>
                    <a:pt x="152" y="202"/>
                  </a:lnTo>
                  <a:lnTo>
                    <a:pt x="160" y="197"/>
                  </a:lnTo>
                  <a:lnTo>
                    <a:pt x="169" y="190"/>
                  </a:lnTo>
                  <a:lnTo>
                    <a:pt x="175" y="184"/>
                  </a:lnTo>
                  <a:lnTo>
                    <a:pt x="181" y="176"/>
                  </a:lnTo>
                  <a:lnTo>
                    <a:pt x="188" y="167"/>
                  </a:lnTo>
                  <a:lnTo>
                    <a:pt x="192" y="158"/>
                  </a:lnTo>
                  <a:lnTo>
                    <a:pt x="197" y="147"/>
                  </a:lnTo>
                  <a:lnTo>
                    <a:pt x="200" y="138"/>
                  </a:lnTo>
                  <a:lnTo>
                    <a:pt x="201" y="126"/>
                  </a:lnTo>
                  <a:lnTo>
                    <a:pt x="203" y="115"/>
                  </a:lnTo>
                  <a:lnTo>
                    <a:pt x="204" y="103"/>
                  </a:lnTo>
                  <a:lnTo>
                    <a:pt x="203" y="92"/>
                  </a:lnTo>
                  <a:lnTo>
                    <a:pt x="201" y="81"/>
                  </a:lnTo>
                  <a:lnTo>
                    <a:pt x="200" y="71"/>
                  </a:lnTo>
                  <a:lnTo>
                    <a:pt x="197" y="61"/>
                  </a:lnTo>
                  <a:lnTo>
                    <a:pt x="192" y="52"/>
                  </a:lnTo>
                  <a:lnTo>
                    <a:pt x="188" y="43"/>
                  </a:lnTo>
                  <a:lnTo>
                    <a:pt x="183" y="35"/>
                  </a:lnTo>
                  <a:lnTo>
                    <a:pt x="177" y="28"/>
                  </a:lnTo>
                  <a:lnTo>
                    <a:pt x="169" y="22"/>
                  </a:lnTo>
                  <a:lnTo>
                    <a:pt x="162" y="17"/>
                  </a:lnTo>
                  <a:lnTo>
                    <a:pt x="154" y="11"/>
                  </a:lnTo>
                  <a:lnTo>
                    <a:pt x="145" y="8"/>
                  </a:lnTo>
                  <a:lnTo>
                    <a:pt x="136" y="5"/>
                  </a:lnTo>
                  <a:lnTo>
                    <a:pt x="125" y="2"/>
                  </a:lnTo>
                  <a:lnTo>
                    <a:pt x="114" y="0"/>
                  </a:lnTo>
                  <a:lnTo>
                    <a:pt x="102" y="0"/>
                  </a:lnTo>
                  <a:close/>
                  <a:moveTo>
                    <a:pt x="110" y="202"/>
                  </a:moveTo>
                  <a:lnTo>
                    <a:pt x="110" y="202"/>
                  </a:lnTo>
                  <a:lnTo>
                    <a:pt x="102" y="200"/>
                  </a:lnTo>
                  <a:lnTo>
                    <a:pt x="93" y="199"/>
                  </a:lnTo>
                  <a:lnTo>
                    <a:pt x="87" y="197"/>
                  </a:lnTo>
                  <a:lnTo>
                    <a:pt x="79" y="193"/>
                  </a:lnTo>
                  <a:lnTo>
                    <a:pt x="73" y="190"/>
                  </a:lnTo>
                  <a:lnTo>
                    <a:pt x="67" y="184"/>
                  </a:lnTo>
                  <a:lnTo>
                    <a:pt x="56" y="171"/>
                  </a:lnTo>
                  <a:lnTo>
                    <a:pt x="49" y="156"/>
                  </a:lnTo>
                  <a:lnTo>
                    <a:pt x="43" y="139"/>
                  </a:lnTo>
                  <a:lnTo>
                    <a:pt x="38" y="121"/>
                  </a:lnTo>
                  <a:lnTo>
                    <a:pt x="37" y="100"/>
                  </a:lnTo>
                  <a:lnTo>
                    <a:pt x="38" y="77"/>
                  </a:lnTo>
                  <a:lnTo>
                    <a:pt x="43" y="58"/>
                  </a:lnTo>
                  <a:lnTo>
                    <a:pt x="49" y="43"/>
                  </a:lnTo>
                  <a:lnTo>
                    <a:pt x="56" y="32"/>
                  </a:lnTo>
                  <a:lnTo>
                    <a:pt x="66" y="23"/>
                  </a:lnTo>
                  <a:lnTo>
                    <a:pt x="75" y="19"/>
                  </a:lnTo>
                  <a:lnTo>
                    <a:pt x="85" y="16"/>
                  </a:lnTo>
                  <a:lnTo>
                    <a:pt x="96" y="14"/>
                  </a:lnTo>
                  <a:lnTo>
                    <a:pt x="110" y="16"/>
                  </a:lnTo>
                  <a:lnTo>
                    <a:pt x="123" y="22"/>
                  </a:lnTo>
                  <a:lnTo>
                    <a:pt x="134" y="29"/>
                  </a:lnTo>
                  <a:lnTo>
                    <a:pt x="145" y="41"/>
                  </a:lnTo>
                  <a:lnTo>
                    <a:pt x="154" y="55"/>
                  </a:lnTo>
                  <a:lnTo>
                    <a:pt x="160" y="72"/>
                  </a:lnTo>
                  <a:lnTo>
                    <a:pt x="163" y="92"/>
                  </a:lnTo>
                  <a:lnTo>
                    <a:pt x="165" y="113"/>
                  </a:lnTo>
                  <a:lnTo>
                    <a:pt x="165" y="127"/>
                  </a:lnTo>
                  <a:lnTo>
                    <a:pt x="163" y="139"/>
                  </a:lnTo>
                  <a:lnTo>
                    <a:pt x="162" y="150"/>
                  </a:lnTo>
                  <a:lnTo>
                    <a:pt x="159" y="161"/>
                  </a:lnTo>
                  <a:lnTo>
                    <a:pt x="155" y="168"/>
                  </a:lnTo>
                  <a:lnTo>
                    <a:pt x="152" y="176"/>
                  </a:lnTo>
                  <a:lnTo>
                    <a:pt x="143" y="187"/>
                  </a:lnTo>
                  <a:lnTo>
                    <a:pt x="134" y="194"/>
                  </a:lnTo>
                  <a:lnTo>
                    <a:pt x="125" y="199"/>
                  </a:lnTo>
                  <a:lnTo>
                    <a:pt x="117" y="200"/>
                  </a:lnTo>
                  <a:lnTo>
                    <a:pt x="110"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latin typeface="Century Gothic" panose="020B0502020202020204" pitchFamily="34" charset="0"/>
              </a:endParaRPr>
            </a:p>
          </p:txBody>
        </p:sp>
        <p:sp>
          <p:nvSpPr>
            <p:cNvPr id="37" name="Freeform 8">
              <a:extLst>
                <a:ext uri="{FF2B5EF4-FFF2-40B4-BE49-F238E27FC236}">
                  <a16:creationId xmlns:a16="http://schemas.microsoft.com/office/drawing/2014/main" id="{241007CA-2EB0-446C-B788-BC392E14D5D0}"/>
                </a:ext>
              </a:extLst>
            </p:cNvPr>
            <p:cNvSpPr>
              <a:spLocks/>
            </p:cNvSpPr>
            <p:nvPr userDrawn="1"/>
          </p:nvSpPr>
          <p:spPr bwMode="auto">
            <a:xfrm>
              <a:off x="4833" y="4043"/>
              <a:ext cx="66" cy="108"/>
            </a:xfrm>
            <a:custGeom>
              <a:avLst/>
              <a:gdLst>
                <a:gd name="T0" fmla="*/ 5 w 131"/>
                <a:gd name="T1" fmla="*/ 14 h 216"/>
                <a:gd name="T2" fmla="*/ 7 w 131"/>
                <a:gd name="T3" fmla="*/ 13 h 216"/>
                <a:gd name="T4" fmla="*/ 8 w 131"/>
                <a:gd name="T5" fmla="*/ 13 h 216"/>
                <a:gd name="T6" fmla="*/ 8 w 131"/>
                <a:gd name="T7" fmla="*/ 11 h 216"/>
                <a:gd name="T8" fmla="*/ 9 w 131"/>
                <a:gd name="T9" fmla="*/ 10 h 216"/>
                <a:gd name="T10" fmla="*/ 8 w 131"/>
                <a:gd name="T11" fmla="*/ 9 h 216"/>
                <a:gd name="T12" fmla="*/ 7 w 131"/>
                <a:gd name="T13" fmla="*/ 7 h 216"/>
                <a:gd name="T14" fmla="*/ 5 w 131"/>
                <a:gd name="T15" fmla="*/ 6 h 216"/>
                <a:gd name="T16" fmla="*/ 3 w 131"/>
                <a:gd name="T17" fmla="*/ 4 h 216"/>
                <a:gd name="T18" fmla="*/ 3 w 131"/>
                <a:gd name="T19" fmla="*/ 3 h 216"/>
                <a:gd name="T20" fmla="*/ 3 w 131"/>
                <a:gd name="T21" fmla="*/ 2 h 216"/>
                <a:gd name="T22" fmla="*/ 4 w 131"/>
                <a:gd name="T23" fmla="*/ 1 h 216"/>
                <a:gd name="T24" fmla="*/ 6 w 131"/>
                <a:gd name="T25" fmla="*/ 1 h 216"/>
                <a:gd name="T26" fmla="*/ 7 w 131"/>
                <a:gd name="T27" fmla="*/ 2 h 216"/>
                <a:gd name="T28" fmla="*/ 7 w 131"/>
                <a:gd name="T29" fmla="*/ 3 h 216"/>
                <a:gd name="T30" fmla="*/ 8 w 131"/>
                <a:gd name="T31" fmla="*/ 4 h 216"/>
                <a:gd name="T32" fmla="*/ 8 w 131"/>
                <a:gd name="T33" fmla="*/ 4 h 216"/>
                <a:gd name="T34" fmla="*/ 8 w 131"/>
                <a:gd name="T35" fmla="*/ 3 h 216"/>
                <a:gd name="T36" fmla="*/ 8 w 131"/>
                <a:gd name="T37" fmla="*/ 1 h 216"/>
                <a:gd name="T38" fmla="*/ 8 w 131"/>
                <a:gd name="T39" fmla="*/ 1 h 216"/>
                <a:gd name="T40" fmla="*/ 5 w 131"/>
                <a:gd name="T41" fmla="*/ 0 h 216"/>
                <a:gd name="T42" fmla="*/ 3 w 131"/>
                <a:gd name="T43" fmla="*/ 1 h 216"/>
                <a:gd name="T44" fmla="*/ 1 w 131"/>
                <a:gd name="T45" fmla="*/ 2 h 216"/>
                <a:gd name="T46" fmla="*/ 1 w 131"/>
                <a:gd name="T47" fmla="*/ 4 h 216"/>
                <a:gd name="T48" fmla="*/ 1 w 131"/>
                <a:gd name="T49" fmla="*/ 5 h 216"/>
                <a:gd name="T50" fmla="*/ 2 w 131"/>
                <a:gd name="T51" fmla="*/ 6 h 216"/>
                <a:gd name="T52" fmla="*/ 4 w 131"/>
                <a:gd name="T53" fmla="*/ 8 h 216"/>
                <a:gd name="T54" fmla="*/ 6 w 131"/>
                <a:gd name="T55" fmla="*/ 9 h 216"/>
                <a:gd name="T56" fmla="*/ 6 w 131"/>
                <a:gd name="T57" fmla="*/ 10 h 216"/>
                <a:gd name="T58" fmla="*/ 7 w 131"/>
                <a:gd name="T59" fmla="*/ 11 h 216"/>
                <a:gd name="T60" fmla="*/ 6 w 131"/>
                <a:gd name="T61" fmla="*/ 12 h 216"/>
                <a:gd name="T62" fmla="*/ 5 w 131"/>
                <a:gd name="T63" fmla="*/ 13 h 216"/>
                <a:gd name="T64" fmla="*/ 4 w 131"/>
                <a:gd name="T65" fmla="*/ 13 h 216"/>
                <a:gd name="T66" fmla="*/ 2 w 131"/>
                <a:gd name="T67" fmla="*/ 13 h 216"/>
                <a:gd name="T68" fmla="*/ 1 w 131"/>
                <a:gd name="T69" fmla="*/ 12 h 216"/>
                <a:gd name="T70" fmla="*/ 1 w 131"/>
                <a:gd name="T71" fmla="*/ 11 h 216"/>
                <a:gd name="T72" fmla="*/ 1 w 131"/>
                <a:gd name="T73" fmla="*/ 10 h 216"/>
                <a:gd name="T74" fmla="*/ 1 w 131"/>
                <a:gd name="T75" fmla="*/ 10 h 216"/>
                <a:gd name="T76" fmla="*/ 1 w 131"/>
                <a:gd name="T77" fmla="*/ 11 h 216"/>
                <a:gd name="T78" fmla="*/ 0 w 131"/>
                <a:gd name="T79" fmla="*/ 13 h 216"/>
                <a:gd name="T80" fmla="*/ 1 w 131"/>
                <a:gd name="T81" fmla="*/ 13 h 216"/>
                <a:gd name="T82" fmla="*/ 1 w 131"/>
                <a:gd name="T83" fmla="*/ 14 h 216"/>
                <a:gd name="T84" fmla="*/ 3 w 131"/>
                <a:gd name="T85" fmla="*/ 14 h 21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31" h="216">
                  <a:moveTo>
                    <a:pt x="53" y="216"/>
                  </a:moveTo>
                  <a:lnTo>
                    <a:pt x="53" y="216"/>
                  </a:lnTo>
                  <a:lnTo>
                    <a:pt x="66" y="216"/>
                  </a:lnTo>
                  <a:lnTo>
                    <a:pt x="78" y="214"/>
                  </a:lnTo>
                  <a:lnTo>
                    <a:pt x="90" y="211"/>
                  </a:lnTo>
                  <a:lnTo>
                    <a:pt x="102" y="205"/>
                  </a:lnTo>
                  <a:lnTo>
                    <a:pt x="110" y="200"/>
                  </a:lnTo>
                  <a:lnTo>
                    <a:pt x="116" y="194"/>
                  </a:lnTo>
                  <a:lnTo>
                    <a:pt x="122" y="188"/>
                  </a:lnTo>
                  <a:lnTo>
                    <a:pt x="125" y="182"/>
                  </a:lnTo>
                  <a:lnTo>
                    <a:pt x="128" y="176"/>
                  </a:lnTo>
                  <a:lnTo>
                    <a:pt x="130" y="170"/>
                  </a:lnTo>
                  <a:lnTo>
                    <a:pt x="131" y="158"/>
                  </a:lnTo>
                  <a:lnTo>
                    <a:pt x="130" y="149"/>
                  </a:lnTo>
                  <a:lnTo>
                    <a:pt x="127" y="139"/>
                  </a:lnTo>
                  <a:lnTo>
                    <a:pt x="123" y="130"/>
                  </a:lnTo>
                  <a:lnTo>
                    <a:pt x="117" y="123"/>
                  </a:lnTo>
                  <a:lnTo>
                    <a:pt x="111" y="113"/>
                  </a:lnTo>
                  <a:lnTo>
                    <a:pt x="102" y="106"/>
                  </a:lnTo>
                  <a:lnTo>
                    <a:pt x="76" y="87"/>
                  </a:lnTo>
                  <a:lnTo>
                    <a:pt x="69" y="81"/>
                  </a:lnTo>
                  <a:lnTo>
                    <a:pt x="52" y="69"/>
                  </a:lnTo>
                  <a:lnTo>
                    <a:pt x="41" y="60"/>
                  </a:lnTo>
                  <a:lnTo>
                    <a:pt x="35" y="51"/>
                  </a:lnTo>
                  <a:lnTo>
                    <a:pt x="33" y="41"/>
                  </a:lnTo>
                  <a:lnTo>
                    <a:pt x="33" y="35"/>
                  </a:lnTo>
                  <a:lnTo>
                    <a:pt x="35" y="31"/>
                  </a:lnTo>
                  <a:lnTo>
                    <a:pt x="38" y="25"/>
                  </a:lnTo>
                  <a:lnTo>
                    <a:pt x="43" y="22"/>
                  </a:lnTo>
                  <a:lnTo>
                    <a:pt x="47" y="19"/>
                  </a:lnTo>
                  <a:lnTo>
                    <a:pt x="55" y="16"/>
                  </a:lnTo>
                  <a:lnTo>
                    <a:pt x="61" y="14"/>
                  </a:lnTo>
                  <a:lnTo>
                    <a:pt x="70" y="14"/>
                  </a:lnTo>
                  <a:lnTo>
                    <a:pt x="84" y="14"/>
                  </a:lnTo>
                  <a:lnTo>
                    <a:pt x="93" y="19"/>
                  </a:lnTo>
                  <a:lnTo>
                    <a:pt x="101" y="23"/>
                  </a:lnTo>
                  <a:lnTo>
                    <a:pt x="105" y="26"/>
                  </a:lnTo>
                  <a:lnTo>
                    <a:pt x="108" y="32"/>
                  </a:lnTo>
                  <a:lnTo>
                    <a:pt x="111" y="37"/>
                  </a:lnTo>
                  <a:lnTo>
                    <a:pt x="113" y="45"/>
                  </a:lnTo>
                  <a:lnTo>
                    <a:pt x="114" y="49"/>
                  </a:lnTo>
                  <a:lnTo>
                    <a:pt x="117" y="49"/>
                  </a:lnTo>
                  <a:lnTo>
                    <a:pt x="119" y="49"/>
                  </a:lnTo>
                  <a:lnTo>
                    <a:pt x="119" y="48"/>
                  </a:lnTo>
                  <a:lnTo>
                    <a:pt x="120" y="41"/>
                  </a:lnTo>
                  <a:lnTo>
                    <a:pt x="120" y="19"/>
                  </a:lnTo>
                  <a:lnTo>
                    <a:pt x="120" y="8"/>
                  </a:lnTo>
                  <a:lnTo>
                    <a:pt x="119" y="6"/>
                  </a:lnTo>
                  <a:lnTo>
                    <a:pt x="116" y="5"/>
                  </a:lnTo>
                  <a:lnTo>
                    <a:pt x="99" y="2"/>
                  </a:lnTo>
                  <a:lnTo>
                    <a:pt x="88" y="2"/>
                  </a:lnTo>
                  <a:lnTo>
                    <a:pt x="73" y="0"/>
                  </a:lnTo>
                  <a:lnTo>
                    <a:pt x="58" y="2"/>
                  </a:lnTo>
                  <a:lnTo>
                    <a:pt x="44" y="5"/>
                  </a:lnTo>
                  <a:lnTo>
                    <a:pt x="32" y="9"/>
                  </a:lnTo>
                  <a:lnTo>
                    <a:pt x="21" y="16"/>
                  </a:lnTo>
                  <a:lnTo>
                    <a:pt x="14" y="23"/>
                  </a:lnTo>
                  <a:lnTo>
                    <a:pt x="8" y="32"/>
                  </a:lnTo>
                  <a:lnTo>
                    <a:pt x="3" y="41"/>
                  </a:lnTo>
                  <a:lnTo>
                    <a:pt x="3" y="52"/>
                  </a:lnTo>
                  <a:lnTo>
                    <a:pt x="3" y="61"/>
                  </a:lnTo>
                  <a:lnTo>
                    <a:pt x="6" y="69"/>
                  </a:lnTo>
                  <a:lnTo>
                    <a:pt x="9" y="77"/>
                  </a:lnTo>
                  <a:lnTo>
                    <a:pt x="14" y="84"/>
                  </a:lnTo>
                  <a:lnTo>
                    <a:pt x="20" y="93"/>
                  </a:lnTo>
                  <a:lnTo>
                    <a:pt x="29" y="101"/>
                  </a:lnTo>
                  <a:lnTo>
                    <a:pt x="38" y="109"/>
                  </a:lnTo>
                  <a:lnTo>
                    <a:pt x="50" y="118"/>
                  </a:lnTo>
                  <a:lnTo>
                    <a:pt x="66" y="127"/>
                  </a:lnTo>
                  <a:lnTo>
                    <a:pt x="82" y="141"/>
                  </a:lnTo>
                  <a:lnTo>
                    <a:pt x="87" y="145"/>
                  </a:lnTo>
                  <a:lnTo>
                    <a:pt x="91" y="152"/>
                  </a:lnTo>
                  <a:lnTo>
                    <a:pt x="94" y="156"/>
                  </a:lnTo>
                  <a:lnTo>
                    <a:pt x="96" y="162"/>
                  </a:lnTo>
                  <a:lnTo>
                    <a:pt x="98" y="171"/>
                  </a:lnTo>
                  <a:lnTo>
                    <a:pt x="98" y="178"/>
                  </a:lnTo>
                  <a:lnTo>
                    <a:pt x="96" y="184"/>
                  </a:lnTo>
                  <a:lnTo>
                    <a:pt x="93" y="188"/>
                  </a:lnTo>
                  <a:lnTo>
                    <a:pt x="88" y="193"/>
                  </a:lnTo>
                  <a:lnTo>
                    <a:pt x="82" y="197"/>
                  </a:lnTo>
                  <a:lnTo>
                    <a:pt x="75" y="200"/>
                  </a:lnTo>
                  <a:lnTo>
                    <a:pt x="67" y="202"/>
                  </a:lnTo>
                  <a:lnTo>
                    <a:pt x="56" y="204"/>
                  </a:lnTo>
                  <a:lnTo>
                    <a:pt x="43" y="202"/>
                  </a:lnTo>
                  <a:lnTo>
                    <a:pt x="35" y="200"/>
                  </a:lnTo>
                  <a:lnTo>
                    <a:pt x="29" y="197"/>
                  </a:lnTo>
                  <a:lnTo>
                    <a:pt x="23" y="193"/>
                  </a:lnTo>
                  <a:lnTo>
                    <a:pt x="18" y="188"/>
                  </a:lnTo>
                  <a:lnTo>
                    <a:pt x="14" y="182"/>
                  </a:lnTo>
                  <a:lnTo>
                    <a:pt x="11" y="176"/>
                  </a:lnTo>
                  <a:lnTo>
                    <a:pt x="9" y="168"/>
                  </a:lnTo>
                  <a:lnTo>
                    <a:pt x="8" y="161"/>
                  </a:lnTo>
                  <a:lnTo>
                    <a:pt x="8" y="158"/>
                  </a:lnTo>
                  <a:lnTo>
                    <a:pt x="6" y="158"/>
                  </a:lnTo>
                  <a:lnTo>
                    <a:pt x="5" y="156"/>
                  </a:lnTo>
                  <a:lnTo>
                    <a:pt x="3" y="158"/>
                  </a:lnTo>
                  <a:lnTo>
                    <a:pt x="1" y="159"/>
                  </a:lnTo>
                  <a:lnTo>
                    <a:pt x="1" y="164"/>
                  </a:lnTo>
                  <a:lnTo>
                    <a:pt x="0" y="178"/>
                  </a:lnTo>
                  <a:lnTo>
                    <a:pt x="0" y="200"/>
                  </a:lnTo>
                  <a:lnTo>
                    <a:pt x="0" y="204"/>
                  </a:lnTo>
                  <a:lnTo>
                    <a:pt x="1" y="207"/>
                  </a:lnTo>
                  <a:lnTo>
                    <a:pt x="3" y="208"/>
                  </a:lnTo>
                  <a:lnTo>
                    <a:pt x="6" y="210"/>
                  </a:lnTo>
                  <a:lnTo>
                    <a:pt x="17" y="213"/>
                  </a:lnTo>
                  <a:lnTo>
                    <a:pt x="27" y="214"/>
                  </a:lnTo>
                  <a:lnTo>
                    <a:pt x="40" y="216"/>
                  </a:lnTo>
                  <a:lnTo>
                    <a:pt x="53" y="2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latin typeface="Century Gothic" panose="020B0502020202020204" pitchFamily="34" charset="0"/>
              </a:endParaRPr>
            </a:p>
          </p:txBody>
        </p:sp>
        <p:sp>
          <p:nvSpPr>
            <p:cNvPr id="38" name="Freeform 9">
              <a:extLst>
                <a:ext uri="{FF2B5EF4-FFF2-40B4-BE49-F238E27FC236}">
                  <a16:creationId xmlns:a16="http://schemas.microsoft.com/office/drawing/2014/main" id="{6D13188A-B068-489D-9A38-835BA673BAE9}"/>
                </a:ext>
              </a:extLst>
            </p:cNvPr>
            <p:cNvSpPr>
              <a:spLocks noEditPoints="1"/>
            </p:cNvSpPr>
            <p:nvPr userDrawn="1"/>
          </p:nvSpPr>
          <p:spPr bwMode="auto">
            <a:xfrm>
              <a:off x="4894" y="4043"/>
              <a:ext cx="312" cy="108"/>
            </a:xfrm>
            <a:custGeom>
              <a:avLst/>
              <a:gdLst>
                <a:gd name="T0" fmla="*/ 38 w 621"/>
                <a:gd name="T1" fmla="*/ 13 h 214"/>
                <a:gd name="T2" fmla="*/ 37 w 621"/>
                <a:gd name="T3" fmla="*/ 1 h 214"/>
                <a:gd name="T4" fmla="*/ 36 w 621"/>
                <a:gd name="T5" fmla="*/ 1 h 214"/>
                <a:gd name="T6" fmla="*/ 27 w 621"/>
                <a:gd name="T7" fmla="*/ 13 h 214"/>
                <a:gd name="T8" fmla="*/ 26 w 621"/>
                <a:gd name="T9" fmla="*/ 13 h 214"/>
                <a:gd name="T10" fmla="*/ 25 w 621"/>
                <a:gd name="T11" fmla="*/ 9 h 214"/>
                <a:gd name="T12" fmla="*/ 26 w 621"/>
                <a:gd name="T13" fmla="*/ 2 h 214"/>
                <a:gd name="T14" fmla="*/ 28 w 621"/>
                <a:gd name="T15" fmla="*/ 2 h 214"/>
                <a:gd name="T16" fmla="*/ 29 w 621"/>
                <a:gd name="T17" fmla="*/ 5 h 214"/>
                <a:gd name="T18" fmla="*/ 28 w 621"/>
                <a:gd name="T19" fmla="*/ 8 h 214"/>
                <a:gd name="T20" fmla="*/ 26 w 621"/>
                <a:gd name="T21" fmla="*/ 8 h 214"/>
                <a:gd name="T22" fmla="*/ 27 w 621"/>
                <a:gd name="T23" fmla="*/ 8 h 214"/>
                <a:gd name="T24" fmla="*/ 31 w 621"/>
                <a:gd name="T25" fmla="*/ 6 h 214"/>
                <a:gd name="T26" fmla="*/ 31 w 621"/>
                <a:gd name="T27" fmla="*/ 2 h 214"/>
                <a:gd name="T28" fmla="*/ 27 w 621"/>
                <a:gd name="T29" fmla="*/ 1 h 214"/>
                <a:gd name="T30" fmla="*/ 20 w 621"/>
                <a:gd name="T31" fmla="*/ 1 h 214"/>
                <a:gd name="T32" fmla="*/ 18 w 621"/>
                <a:gd name="T33" fmla="*/ 1 h 214"/>
                <a:gd name="T34" fmla="*/ 19 w 621"/>
                <a:gd name="T35" fmla="*/ 1 h 214"/>
                <a:gd name="T36" fmla="*/ 19 w 621"/>
                <a:gd name="T37" fmla="*/ 9 h 214"/>
                <a:gd name="T38" fmla="*/ 11 w 621"/>
                <a:gd name="T39" fmla="*/ 1 h 214"/>
                <a:gd name="T40" fmla="*/ 3 w 621"/>
                <a:gd name="T41" fmla="*/ 1 h 214"/>
                <a:gd name="T42" fmla="*/ 2 w 621"/>
                <a:gd name="T43" fmla="*/ 12 h 214"/>
                <a:gd name="T44" fmla="*/ 1 w 621"/>
                <a:gd name="T45" fmla="*/ 13 h 214"/>
                <a:gd name="T46" fmla="*/ 0 w 621"/>
                <a:gd name="T47" fmla="*/ 14 h 214"/>
                <a:gd name="T48" fmla="*/ 5 w 621"/>
                <a:gd name="T49" fmla="*/ 14 h 214"/>
                <a:gd name="T50" fmla="*/ 5 w 621"/>
                <a:gd name="T51" fmla="*/ 13 h 214"/>
                <a:gd name="T52" fmla="*/ 3 w 621"/>
                <a:gd name="T53" fmla="*/ 13 h 214"/>
                <a:gd name="T54" fmla="*/ 3 w 621"/>
                <a:gd name="T55" fmla="*/ 9 h 214"/>
                <a:gd name="T56" fmla="*/ 10 w 621"/>
                <a:gd name="T57" fmla="*/ 13 h 214"/>
                <a:gd name="T58" fmla="*/ 10 w 621"/>
                <a:gd name="T59" fmla="*/ 13 h 214"/>
                <a:gd name="T60" fmla="*/ 9 w 621"/>
                <a:gd name="T61" fmla="*/ 14 h 214"/>
                <a:gd name="T62" fmla="*/ 12 w 621"/>
                <a:gd name="T63" fmla="*/ 14 h 214"/>
                <a:gd name="T64" fmla="*/ 15 w 621"/>
                <a:gd name="T65" fmla="*/ 14 h 214"/>
                <a:gd name="T66" fmla="*/ 14 w 621"/>
                <a:gd name="T67" fmla="*/ 13 h 214"/>
                <a:gd name="T68" fmla="*/ 12 w 621"/>
                <a:gd name="T69" fmla="*/ 5 h 214"/>
                <a:gd name="T70" fmla="*/ 20 w 621"/>
                <a:gd name="T71" fmla="*/ 14 h 214"/>
                <a:gd name="T72" fmla="*/ 21 w 621"/>
                <a:gd name="T73" fmla="*/ 2 h 214"/>
                <a:gd name="T74" fmla="*/ 22 w 621"/>
                <a:gd name="T75" fmla="*/ 1 h 214"/>
                <a:gd name="T76" fmla="*/ 23 w 621"/>
                <a:gd name="T77" fmla="*/ 6 h 214"/>
                <a:gd name="T78" fmla="*/ 22 w 621"/>
                <a:gd name="T79" fmla="*/ 13 h 214"/>
                <a:gd name="T80" fmla="*/ 21 w 621"/>
                <a:gd name="T81" fmla="*/ 13 h 214"/>
                <a:gd name="T82" fmla="*/ 24 w 621"/>
                <a:gd name="T83" fmla="*/ 14 h 214"/>
                <a:gd name="T84" fmla="*/ 29 w 621"/>
                <a:gd name="T85" fmla="*/ 14 h 214"/>
                <a:gd name="T86" fmla="*/ 30 w 621"/>
                <a:gd name="T87" fmla="*/ 14 h 214"/>
                <a:gd name="T88" fmla="*/ 29 w 621"/>
                <a:gd name="T89" fmla="*/ 13 h 214"/>
                <a:gd name="T90" fmla="*/ 35 w 621"/>
                <a:gd name="T91" fmla="*/ 9 h 214"/>
                <a:gd name="T92" fmla="*/ 35 w 621"/>
                <a:gd name="T93" fmla="*/ 13 h 214"/>
                <a:gd name="T94" fmla="*/ 35 w 621"/>
                <a:gd name="T95" fmla="*/ 14 h 214"/>
                <a:gd name="T96" fmla="*/ 37 w 621"/>
                <a:gd name="T97" fmla="*/ 14 h 214"/>
                <a:gd name="T98" fmla="*/ 40 w 621"/>
                <a:gd name="T99" fmla="*/ 14 h 214"/>
                <a:gd name="T100" fmla="*/ 4 w 621"/>
                <a:gd name="T101" fmla="*/ 9 h 214"/>
                <a:gd name="T102" fmla="*/ 4 w 621"/>
                <a:gd name="T103" fmla="*/ 5 h 214"/>
                <a:gd name="T104" fmla="*/ 6 w 621"/>
                <a:gd name="T105" fmla="*/ 8 h 214"/>
                <a:gd name="T106" fmla="*/ 32 w 621"/>
                <a:gd name="T107" fmla="*/ 8 h 214"/>
                <a:gd name="T108" fmla="*/ 35 w 621"/>
                <a:gd name="T109" fmla="*/ 4 h 214"/>
                <a:gd name="T110" fmla="*/ 35 w 621"/>
                <a:gd name="T111" fmla="*/ 8 h 21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621" h="214">
                  <a:moveTo>
                    <a:pt x="618" y="205"/>
                  </a:moveTo>
                  <a:lnTo>
                    <a:pt x="618" y="205"/>
                  </a:lnTo>
                  <a:lnTo>
                    <a:pt x="605" y="204"/>
                  </a:lnTo>
                  <a:lnTo>
                    <a:pt x="602" y="202"/>
                  </a:lnTo>
                  <a:lnTo>
                    <a:pt x="599" y="197"/>
                  </a:lnTo>
                  <a:lnTo>
                    <a:pt x="596" y="188"/>
                  </a:lnTo>
                  <a:lnTo>
                    <a:pt x="593" y="173"/>
                  </a:lnTo>
                  <a:lnTo>
                    <a:pt x="587" y="80"/>
                  </a:lnTo>
                  <a:lnTo>
                    <a:pt x="581" y="5"/>
                  </a:lnTo>
                  <a:lnTo>
                    <a:pt x="579" y="2"/>
                  </a:lnTo>
                  <a:lnTo>
                    <a:pt x="578" y="0"/>
                  </a:lnTo>
                  <a:lnTo>
                    <a:pt x="575" y="0"/>
                  </a:lnTo>
                  <a:lnTo>
                    <a:pt x="572" y="2"/>
                  </a:lnTo>
                  <a:lnTo>
                    <a:pt x="569" y="6"/>
                  </a:lnTo>
                  <a:lnTo>
                    <a:pt x="564" y="12"/>
                  </a:lnTo>
                  <a:lnTo>
                    <a:pt x="439" y="182"/>
                  </a:lnTo>
                  <a:lnTo>
                    <a:pt x="433" y="191"/>
                  </a:lnTo>
                  <a:lnTo>
                    <a:pt x="425" y="199"/>
                  </a:lnTo>
                  <a:lnTo>
                    <a:pt x="422" y="202"/>
                  </a:lnTo>
                  <a:lnTo>
                    <a:pt x="418" y="204"/>
                  </a:lnTo>
                  <a:lnTo>
                    <a:pt x="413" y="205"/>
                  </a:lnTo>
                  <a:lnTo>
                    <a:pt x="407" y="205"/>
                  </a:lnTo>
                  <a:lnTo>
                    <a:pt x="403" y="205"/>
                  </a:lnTo>
                  <a:lnTo>
                    <a:pt x="399" y="200"/>
                  </a:lnTo>
                  <a:lnTo>
                    <a:pt x="398" y="196"/>
                  </a:lnTo>
                  <a:lnTo>
                    <a:pt x="396" y="191"/>
                  </a:lnTo>
                  <a:lnTo>
                    <a:pt x="395" y="167"/>
                  </a:lnTo>
                  <a:lnTo>
                    <a:pt x="395" y="133"/>
                  </a:lnTo>
                  <a:lnTo>
                    <a:pt x="395" y="25"/>
                  </a:lnTo>
                  <a:lnTo>
                    <a:pt x="395" y="22"/>
                  </a:lnTo>
                  <a:lnTo>
                    <a:pt x="396" y="20"/>
                  </a:lnTo>
                  <a:lnTo>
                    <a:pt x="407" y="19"/>
                  </a:lnTo>
                  <a:lnTo>
                    <a:pt x="413" y="19"/>
                  </a:lnTo>
                  <a:lnTo>
                    <a:pt x="422" y="20"/>
                  </a:lnTo>
                  <a:lnTo>
                    <a:pt x="432" y="23"/>
                  </a:lnTo>
                  <a:lnTo>
                    <a:pt x="439" y="28"/>
                  </a:lnTo>
                  <a:lnTo>
                    <a:pt x="444" y="34"/>
                  </a:lnTo>
                  <a:lnTo>
                    <a:pt x="448" y="38"/>
                  </a:lnTo>
                  <a:lnTo>
                    <a:pt x="453" y="51"/>
                  </a:lnTo>
                  <a:lnTo>
                    <a:pt x="454" y="61"/>
                  </a:lnTo>
                  <a:lnTo>
                    <a:pt x="454" y="69"/>
                  </a:lnTo>
                  <a:lnTo>
                    <a:pt x="453" y="78"/>
                  </a:lnTo>
                  <a:lnTo>
                    <a:pt x="451" y="87"/>
                  </a:lnTo>
                  <a:lnTo>
                    <a:pt x="447" y="95"/>
                  </a:lnTo>
                  <a:lnTo>
                    <a:pt x="442" y="103"/>
                  </a:lnTo>
                  <a:lnTo>
                    <a:pt x="436" y="107"/>
                  </a:lnTo>
                  <a:lnTo>
                    <a:pt x="430" y="112"/>
                  </a:lnTo>
                  <a:lnTo>
                    <a:pt x="424" y="113"/>
                  </a:lnTo>
                  <a:lnTo>
                    <a:pt x="418" y="115"/>
                  </a:lnTo>
                  <a:lnTo>
                    <a:pt x="410" y="115"/>
                  </a:lnTo>
                  <a:lnTo>
                    <a:pt x="407" y="116"/>
                  </a:lnTo>
                  <a:lnTo>
                    <a:pt x="407" y="118"/>
                  </a:lnTo>
                  <a:lnTo>
                    <a:pt x="409" y="119"/>
                  </a:lnTo>
                  <a:lnTo>
                    <a:pt x="410" y="119"/>
                  </a:lnTo>
                  <a:lnTo>
                    <a:pt x="424" y="121"/>
                  </a:lnTo>
                  <a:lnTo>
                    <a:pt x="438" y="119"/>
                  </a:lnTo>
                  <a:lnTo>
                    <a:pt x="451" y="116"/>
                  </a:lnTo>
                  <a:lnTo>
                    <a:pt x="462" y="110"/>
                  </a:lnTo>
                  <a:lnTo>
                    <a:pt x="471" y="104"/>
                  </a:lnTo>
                  <a:lnTo>
                    <a:pt x="480" y="95"/>
                  </a:lnTo>
                  <a:lnTo>
                    <a:pt x="485" y="83"/>
                  </a:lnTo>
                  <a:lnTo>
                    <a:pt x="489" y="71"/>
                  </a:lnTo>
                  <a:lnTo>
                    <a:pt x="491" y="55"/>
                  </a:lnTo>
                  <a:lnTo>
                    <a:pt x="489" y="45"/>
                  </a:lnTo>
                  <a:lnTo>
                    <a:pt x="486" y="35"/>
                  </a:lnTo>
                  <a:lnTo>
                    <a:pt x="482" y="28"/>
                  </a:lnTo>
                  <a:lnTo>
                    <a:pt x="477" y="23"/>
                  </a:lnTo>
                  <a:lnTo>
                    <a:pt x="470" y="17"/>
                  </a:lnTo>
                  <a:lnTo>
                    <a:pt x="457" y="12"/>
                  </a:lnTo>
                  <a:lnTo>
                    <a:pt x="441" y="8"/>
                  </a:lnTo>
                  <a:lnTo>
                    <a:pt x="418" y="6"/>
                  </a:lnTo>
                  <a:lnTo>
                    <a:pt x="380" y="8"/>
                  </a:lnTo>
                  <a:lnTo>
                    <a:pt x="334" y="6"/>
                  </a:lnTo>
                  <a:lnTo>
                    <a:pt x="310" y="6"/>
                  </a:lnTo>
                  <a:lnTo>
                    <a:pt x="281" y="6"/>
                  </a:lnTo>
                  <a:lnTo>
                    <a:pt x="276" y="6"/>
                  </a:lnTo>
                  <a:lnTo>
                    <a:pt x="274" y="6"/>
                  </a:lnTo>
                  <a:lnTo>
                    <a:pt x="274" y="8"/>
                  </a:lnTo>
                  <a:lnTo>
                    <a:pt x="274" y="9"/>
                  </a:lnTo>
                  <a:lnTo>
                    <a:pt x="277" y="11"/>
                  </a:lnTo>
                  <a:lnTo>
                    <a:pt x="284" y="11"/>
                  </a:lnTo>
                  <a:lnTo>
                    <a:pt x="291" y="12"/>
                  </a:lnTo>
                  <a:lnTo>
                    <a:pt x="294" y="16"/>
                  </a:lnTo>
                  <a:lnTo>
                    <a:pt x="297" y="20"/>
                  </a:lnTo>
                  <a:lnTo>
                    <a:pt x="299" y="26"/>
                  </a:lnTo>
                  <a:lnTo>
                    <a:pt x="299" y="37"/>
                  </a:lnTo>
                  <a:lnTo>
                    <a:pt x="300" y="142"/>
                  </a:lnTo>
                  <a:lnTo>
                    <a:pt x="236" y="72"/>
                  </a:lnTo>
                  <a:lnTo>
                    <a:pt x="172" y="2"/>
                  </a:lnTo>
                  <a:lnTo>
                    <a:pt x="169" y="0"/>
                  </a:lnTo>
                  <a:lnTo>
                    <a:pt x="166" y="2"/>
                  </a:lnTo>
                  <a:lnTo>
                    <a:pt x="163" y="3"/>
                  </a:lnTo>
                  <a:lnTo>
                    <a:pt x="163" y="6"/>
                  </a:lnTo>
                  <a:lnTo>
                    <a:pt x="159" y="142"/>
                  </a:lnTo>
                  <a:lnTo>
                    <a:pt x="47" y="3"/>
                  </a:lnTo>
                  <a:lnTo>
                    <a:pt x="44" y="0"/>
                  </a:lnTo>
                  <a:lnTo>
                    <a:pt x="41" y="0"/>
                  </a:lnTo>
                  <a:lnTo>
                    <a:pt x="38" y="2"/>
                  </a:lnTo>
                  <a:lnTo>
                    <a:pt x="37" y="6"/>
                  </a:lnTo>
                  <a:lnTo>
                    <a:pt x="24" y="182"/>
                  </a:lnTo>
                  <a:lnTo>
                    <a:pt x="24" y="191"/>
                  </a:lnTo>
                  <a:lnTo>
                    <a:pt x="21" y="199"/>
                  </a:lnTo>
                  <a:lnTo>
                    <a:pt x="18" y="204"/>
                  </a:lnTo>
                  <a:lnTo>
                    <a:pt x="15" y="205"/>
                  </a:lnTo>
                  <a:lnTo>
                    <a:pt x="11" y="207"/>
                  </a:lnTo>
                  <a:lnTo>
                    <a:pt x="1" y="207"/>
                  </a:lnTo>
                  <a:lnTo>
                    <a:pt x="0" y="207"/>
                  </a:lnTo>
                  <a:lnTo>
                    <a:pt x="0" y="208"/>
                  </a:lnTo>
                  <a:lnTo>
                    <a:pt x="1" y="211"/>
                  </a:lnTo>
                  <a:lnTo>
                    <a:pt x="6" y="211"/>
                  </a:lnTo>
                  <a:lnTo>
                    <a:pt x="38" y="211"/>
                  </a:lnTo>
                  <a:lnTo>
                    <a:pt x="67" y="211"/>
                  </a:lnTo>
                  <a:lnTo>
                    <a:pt x="70" y="211"/>
                  </a:lnTo>
                  <a:lnTo>
                    <a:pt x="72" y="208"/>
                  </a:lnTo>
                  <a:lnTo>
                    <a:pt x="70" y="207"/>
                  </a:lnTo>
                  <a:lnTo>
                    <a:pt x="66" y="207"/>
                  </a:lnTo>
                  <a:lnTo>
                    <a:pt x="62" y="207"/>
                  </a:lnTo>
                  <a:lnTo>
                    <a:pt x="56" y="207"/>
                  </a:lnTo>
                  <a:lnTo>
                    <a:pt x="52" y="204"/>
                  </a:lnTo>
                  <a:lnTo>
                    <a:pt x="50" y="202"/>
                  </a:lnTo>
                  <a:lnTo>
                    <a:pt x="47" y="199"/>
                  </a:lnTo>
                  <a:lnTo>
                    <a:pt x="46" y="191"/>
                  </a:lnTo>
                  <a:lnTo>
                    <a:pt x="46" y="182"/>
                  </a:lnTo>
                  <a:lnTo>
                    <a:pt x="46" y="144"/>
                  </a:lnTo>
                  <a:lnTo>
                    <a:pt x="47" y="142"/>
                  </a:lnTo>
                  <a:lnTo>
                    <a:pt x="47" y="141"/>
                  </a:lnTo>
                  <a:lnTo>
                    <a:pt x="107" y="141"/>
                  </a:lnTo>
                  <a:lnTo>
                    <a:pt x="108" y="142"/>
                  </a:lnTo>
                  <a:lnTo>
                    <a:pt x="110" y="144"/>
                  </a:lnTo>
                  <a:lnTo>
                    <a:pt x="152" y="196"/>
                  </a:lnTo>
                  <a:lnTo>
                    <a:pt x="154" y="199"/>
                  </a:lnTo>
                  <a:lnTo>
                    <a:pt x="152" y="202"/>
                  </a:lnTo>
                  <a:lnTo>
                    <a:pt x="149" y="204"/>
                  </a:lnTo>
                  <a:lnTo>
                    <a:pt x="143" y="205"/>
                  </a:lnTo>
                  <a:lnTo>
                    <a:pt x="137" y="205"/>
                  </a:lnTo>
                  <a:lnTo>
                    <a:pt x="136" y="207"/>
                  </a:lnTo>
                  <a:lnTo>
                    <a:pt x="136" y="208"/>
                  </a:lnTo>
                  <a:lnTo>
                    <a:pt x="136" y="210"/>
                  </a:lnTo>
                  <a:lnTo>
                    <a:pt x="137" y="211"/>
                  </a:lnTo>
                  <a:lnTo>
                    <a:pt x="140" y="211"/>
                  </a:lnTo>
                  <a:lnTo>
                    <a:pt x="166" y="211"/>
                  </a:lnTo>
                  <a:lnTo>
                    <a:pt x="192" y="211"/>
                  </a:lnTo>
                  <a:lnTo>
                    <a:pt x="213" y="211"/>
                  </a:lnTo>
                  <a:lnTo>
                    <a:pt x="224" y="211"/>
                  </a:lnTo>
                  <a:lnTo>
                    <a:pt x="226" y="210"/>
                  </a:lnTo>
                  <a:lnTo>
                    <a:pt x="226" y="208"/>
                  </a:lnTo>
                  <a:lnTo>
                    <a:pt x="226" y="207"/>
                  </a:lnTo>
                  <a:lnTo>
                    <a:pt x="224" y="205"/>
                  </a:lnTo>
                  <a:lnTo>
                    <a:pt x="215" y="205"/>
                  </a:lnTo>
                  <a:lnTo>
                    <a:pt x="210" y="204"/>
                  </a:lnTo>
                  <a:lnTo>
                    <a:pt x="204" y="197"/>
                  </a:lnTo>
                  <a:lnTo>
                    <a:pt x="181" y="171"/>
                  </a:lnTo>
                  <a:lnTo>
                    <a:pt x="178" y="167"/>
                  </a:lnTo>
                  <a:lnTo>
                    <a:pt x="177" y="69"/>
                  </a:lnTo>
                  <a:lnTo>
                    <a:pt x="305" y="208"/>
                  </a:lnTo>
                  <a:lnTo>
                    <a:pt x="308" y="213"/>
                  </a:lnTo>
                  <a:lnTo>
                    <a:pt x="313" y="214"/>
                  </a:lnTo>
                  <a:lnTo>
                    <a:pt x="314" y="213"/>
                  </a:lnTo>
                  <a:lnTo>
                    <a:pt x="316" y="211"/>
                  </a:lnTo>
                  <a:lnTo>
                    <a:pt x="316" y="205"/>
                  </a:lnTo>
                  <a:lnTo>
                    <a:pt x="319" y="34"/>
                  </a:lnTo>
                  <a:lnTo>
                    <a:pt x="319" y="25"/>
                  </a:lnTo>
                  <a:lnTo>
                    <a:pt x="320" y="19"/>
                  </a:lnTo>
                  <a:lnTo>
                    <a:pt x="323" y="14"/>
                  </a:lnTo>
                  <a:lnTo>
                    <a:pt x="328" y="11"/>
                  </a:lnTo>
                  <a:lnTo>
                    <a:pt x="334" y="11"/>
                  </a:lnTo>
                  <a:lnTo>
                    <a:pt x="342" y="12"/>
                  </a:lnTo>
                  <a:lnTo>
                    <a:pt x="348" y="14"/>
                  </a:lnTo>
                  <a:lnTo>
                    <a:pt x="351" y="17"/>
                  </a:lnTo>
                  <a:lnTo>
                    <a:pt x="354" y="22"/>
                  </a:lnTo>
                  <a:lnTo>
                    <a:pt x="354" y="28"/>
                  </a:lnTo>
                  <a:lnTo>
                    <a:pt x="354" y="84"/>
                  </a:lnTo>
                  <a:lnTo>
                    <a:pt x="354" y="133"/>
                  </a:lnTo>
                  <a:lnTo>
                    <a:pt x="354" y="167"/>
                  </a:lnTo>
                  <a:lnTo>
                    <a:pt x="354" y="190"/>
                  </a:lnTo>
                  <a:lnTo>
                    <a:pt x="351" y="200"/>
                  </a:lnTo>
                  <a:lnTo>
                    <a:pt x="349" y="204"/>
                  </a:lnTo>
                  <a:lnTo>
                    <a:pt x="345" y="205"/>
                  </a:lnTo>
                  <a:lnTo>
                    <a:pt x="335" y="207"/>
                  </a:lnTo>
                  <a:lnTo>
                    <a:pt x="332" y="207"/>
                  </a:lnTo>
                  <a:lnTo>
                    <a:pt x="331" y="208"/>
                  </a:lnTo>
                  <a:lnTo>
                    <a:pt x="332" y="211"/>
                  </a:lnTo>
                  <a:lnTo>
                    <a:pt x="337" y="211"/>
                  </a:lnTo>
                  <a:lnTo>
                    <a:pt x="374" y="210"/>
                  </a:lnTo>
                  <a:lnTo>
                    <a:pt x="407" y="211"/>
                  </a:lnTo>
                  <a:lnTo>
                    <a:pt x="432" y="211"/>
                  </a:lnTo>
                  <a:lnTo>
                    <a:pt x="448" y="211"/>
                  </a:lnTo>
                  <a:lnTo>
                    <a:pt x="460" y="213"/>
                  </a:lnTo>
                  <a:lnTo>
                    <a:pt x="464" y="211"/>
                  </a:lnTo>
                  <a:lnTo>
                    <a:pt x="465" y="211"/>
                  </a:lnTo>
                  <a:lnTo>
                    <a:pt x="465" y="210"/>
                  </a:lnTo>
                  <a:lnTo>
                    <a:pt x="465" y="208"/>
                  </a:lnTo>
                  <a:lnTo>
                    <a:pt x="462" y="207"/>
                  </a:lnTo>
                  <a:lnTo>
                    <a:pt x="459" y="207"/>
                  </a:lnTo>
                  <a:lnTo>
                    <a:pt x="454" y="207"/>
                  </a:lnTo>
                  <a:lnTo>
                    <a:pt x="451" y="205"/>
                  </a:lnTo>
                  <a:lnTo>
                    <a:pt x="453" y="202"/>
                  </a:lnTo>
                  <a:lnTo>
                    <a:pt x="454" y="199"/>
                  </a:lnTo>
                  <a:lnTo>
                    <a:pt x="493" y="144"/>
                  </a:lnTo>
                  <a:lnTo>
                    <a:pt x="494" y="141"/>
                  </a:lnTo>
                  <a:lnTo>
                    <a:pt x="496" y="141"/>
                  </a:lnTo>
                  <a:lnTo>
                    <a:pt x="550" y="141"/>
                  </a:lnTo>
                  <a:lnTo>
                    <a:pt x="552" y="141"/>
                  </a:lnTo>
                  <a:lnTo>
                    <a:pt x="552" y="142"/>
                  </a:lnTo>
                  <a:lnTo>
                    <a:pt x="554" y="199"/>
                  </a:lnTo>
                  <a:lnTo>
                    <a:pt x="554" y="202"/>
                  </a:lnTo>
                  <a:lnTo>
                    <a:pt x="554" y="204"/>
                  </a:lnTo>
                  <a:lnTo>
                    <a:pt x="550" y="205"/>
                  </a:lnTo>
                  <a:lnTo>
                    <a:pt x="546" y="207"/>
                  </a:lnTo>
                  <a:lnTo>
                    <a:pt x="546" y="208"/>
                  </a:lnTo>
                  <a:lnTo>
                    <a:pt x="546" y="210"/>
                  </a:lnTo>
                  <a:lnTo>
                    <a:pt x="547" y="211"/>
                  </a:lnTo>
                  <a:lnTo>
                    <a:pt x="552" y="211"/>
                  </a:lnTo>
                  <a:lnTo>
                    <a:pt x="581" y="211"/>
                  </a:lnTo>
                  <a:lnTo>
                    <a:pt x="607" y="211"/>
                  </a:lnTo>
                  <a:lnTo>
                    <a:pt x="616" y="211"/>
                  </a:lnTo>
                  <a:lnTo>
                    <a:pt x="619" y="210"/>
                  </a:lnTo>
                  <a:lnTo>
                    <a:pt x="621" y="208"/>
                  </a:lnTo>
                  <a:lnTo>
                    <a:pt x="619" y="207"/>
                  </a:lnTo>
                  <a:lnTo>
                    <a:pt x="618" y="205"/>
                  </a:lnTo>
                  <a:close/>
                  <a:moveTo>
                    <a:pt x="94" y="129"/>
                  </a:moveTo>
                  <a:lnTo>
                    <a:pt x="49" y="129"/>
                  </a:lnTo>
                  <a:lnTo>
                    <a:pt x="47" y="127"/>
                  </a:lnTo>
                  <a:lnTo>
                    <a:pt x="47" y="126"/>
                  </a:lnTo>
                  <a:lnTo>
                    <a:pt x="49" y="72"/>
                  </a:lnTo>
                  <a:lnTo>
                    <a:pt x="49" y="71"/>
                  </a:lnTo>
                  <a:lnTo>
                    <a:pt x="49" y="69"/>
                  </a:lnTo>
                  <a:lnTo>
                    <a:pt x="50" y="69"/>
                  </a:lnTo>
                  <a:lnTo>
                    <a:pt x="50" y="71"/>
                  </a:lnTo>
                  <a:lnTo>
                    <a:pt x="96" y="126"/>
                  </a:lnTo>
                  <a:lnTo>
                    <a:pt x="96" y="127"/>
                  </a:lnTo>
                  <a:lnTo>
                    <a:pt x="94" y="129"/>
                  </a:lnTo>
                  <a:close/>
                  <a:moveTo>
                    <a:pt x="549" y="127"/>
                  </a:moveTo>
                  <a:lnTo>
                    <a:pt x="505" y="127"/>
                  </a:lnTo>
                  <a:lnTo>
                    <a:pt x="505" y="126"/>
                  </a:lnTo>
                  <a:lnTo>
                    <a:pt x="546" y="66"/>
                  </a:lnTo>
                  <a:lnTo>
                    <a:pt x="547" y="64"/>
                  </a:lnTo>
                  <a:lnTo>
                    <a:pt x="547" y="66"/>
                  </a:lnTo>
                  <a:lnTo>
                    <a:pt x="550" y="126"/>
                  </a:lnTo>
                  <a:lnTo>
                    <a:pt x="550" y="127"/>
                  </a:lnTo>
                  <a:lnTo>
                    <a:pt x="549"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latin typeface="Century Gothic" panose="020B0502020202020204" pitchFamily="34" charset="0"/>
              </a:endParaRPr>
            </a:p>
          </p:txBody>
        </p:sp>
        <p:sp>
          <p:nvSpPr>
            <p:cNvPr id="39" name="Freeform 10">
              <a:extLst>
                <a:ext uri="{FF2B5EF4-FFF2-40B4-BE49-F238E27FC236}">
                  <a16:creationId xmlns:a16="http://schemas.microsoft.com/office/drawing/2014/main" id="{F5E89327-24B8-46C6-92D5-6697C4DE749F}"/>
                </a:ext>
              </a:extLst>
            </p:cNvPr>
            <p:cNvSpPr>
              <a:spLocks noEditPoints="1"/>
            </p:cNvSpPr>
            <p:nvPr userDrawn="1"/>
          </p:nvSpPr>
          <p:spPr bwMode="auto">
            <a:xfrm>
              <a:off x="5298" y="4043"/>
              <a:ext cx="163" cy="108"/>
            </a:xfrm>
            <a:custGeom>
              <a:avLst/>
              <a:gdLst>
                <a:gd name="T0" fmla="*/ 13 w 328"/>
                <a:gd name="T1" fmla="*/ 1 h 216"/>
                <a:gd name="T2" fmla="*/ 11 w 328"/>
                <a:gd name="T3" fmla="*/ 1 h 216"/>
                <a:gd name="T4" fmla="*/ 9 w 328"/>
                <a:gd name="T5" fmla="*/ 2 h 216"/>
                <a:gd name="T6" fmla="*/ 8 w 328"/>
                <a:gd name="T7" fmla="*/ 4 h 216"/>
                <a:gd name="T8" fmla="*/ 7 w 328"/>
                <a:gd name="T9" fmla="*/ 7 h 216"/>
                <a:gd name="T10" fmla="*/ 8 w 328"/>
                <a:gd name="T11" fmla="*/ 9 h 216"/>
                <a:gd name="T12" fmla="*/ 9 w 328"/>
                <a:gd name="T13" fmla="*/ 11 h 216"/>
                <a:gd name="T14" fmla="*/ 8 w 328"/>
                <a:gd name="T15" fmla="*/ 12 h 216"/>
                <a:gd name="T16" fmla="*/ 7 w 328"/>
                <a:gd name="T17" fmla="*/ 13 h 216"/>
                <a:gd name="T18" fmla="*/ 6 w 328"/>
                <a:gd name="T19" fmla="*/ 13 h 216"/>
                <a:gd name="T20" fmla="*/ 4 w 328"/>
                <a:gd name="T21" fmla="*/ 13 h 216"/>
                <a:gd name="T22" fmla="*/ 4 w 328"/>
                <a:gd name="T23" fmla="*/ 12 h 216"/>
                <a:gd name="T24" fmla="*/ 4 w 328"/>
                <a:gd name="T25" fmla="*/ 9 h 216"/>
                <a:gd name="T26" fmla="*/ 4 w 328"/>
                <a:gd name="T27" fmla="*/ 2 h 216"/>
                <a:gd name="T28" fmla="*/ 4 w 328"/>
                <a:gd name="T29" fmla="*/ 2 h 216"/>
                <a:gd name="T30" fmla="*/ 4 w 328"/>
                <a:gd name="T31" fmla="*/ 1 h 216"/>
                <a:gd name="T32" fmla="*/ 5 w 328"/>
                <a:gd name="T33" fmla="*/ 1 h 216"/>
                <a:gd name="T34" fmla="*/ 5 w 328"/>
                <a:gd name="T35" fmla="*/ 1 h 216"/>
                <a:gd name="T36" fmla="*/ 2 w 328"/>
                <a:gd name="T37" fmla="*/ 1 h 216"/>
                <a:gd name="T38" fmla="*/ 0 w 328"/>
                <a:gd name="T39" fmla="*/ 1 h 216"/>
                <a:gd name="T40" fmla="*/ 0 w 328"/>
                <a:gd name="T41" fmla="*/ 1 h 216"/>
                <a:gd name="T42" fmla="*/ 0 w 328"/>
                <a:gd name="T43" fmla="*/ 1 h 216"/>
                <a:gd name="T44" fmla="*/ 1 w 328"/>
                <a:gd name="T45" fmla="*/ 1 h 216"/>
                <a:gd name="T46" fmla="*/ 1 w 328"/>
                <a:gd name="T47" fmla="*/ 2 h 216"/>
                <a:gd name="T48" fmla="*/ 1 w 328"/>
                <a:gd name="T49" fmla="*/ 9 h 216"/>
                <a:gd name="T50" fmla="*/ 1 w 328"/>
                <a:gd name="T51" fmla="*/ 12 h 216"/>
                <a:gd name="T52" fmla="*/ 1 w 328"/>
                <a:gd name="T53" fmla="*/ 13 h 216"/>
                <a:gd name="T54" fmla="*/ 0 w 328"/>
                <a:gd name="T55" fmla="*/ 13 h 216"/>
                <a:gd name="T56" fmla="*/ 0 w 328"/>
                <a:gd name="T57" fmla="*/ 13 h 216"/>
                <a:gd name="T58" fmla="*/ 0 w 328"/>
                <a:gd name="T59" fmla="*/ 14 h 216"/>
                <a:gd name="T60" fmla="*/ 2 w 328"/>
                <a:gd name="T61" fmla="*/ 14 h 216"/>
                <a:gd name="T62" fmla="*/ 8 w 328"/>
                <a:gd name="T63" fmla="*/ 14 h 216"/>
                <a:gd name="T64" fmla="*/ 9 w 328"/>
                <a:gd name="T65" fmla="*/ 13 h 216"/>
                <a:gd name="T66" fmla="*/ 9 w 328"/>
                <a:gd name="T67" fmla="*/ 12 h 216"/>
                <a:gd name="T68" fmla="*/ 10 w 328"/>
                <a:gd name="T69" fmla="*/ 13 h 216"/>
                <a:gd name="T70" fmla="*/ 11 w 328"/>
                <a:gd name="T71" fmla="*/ 14 h 216"/>
                <a:gd name="T72" fmla="*/ 13 w 328"/>
                <a:gd name="T73" fmla="*/ 14 h 216"/>
                <a:gd name="T74" fmla="*/ 15 w 328"/>
                <a:gd name="T75" fmla="*/ 14 h 216"/>
                <a:gd name="T76" fmla="*/ 17 w 328"/>
                <a:gd name="T77" fmla="*/ 13 h 216"/>
                <a:gd name="T78" fmla="*/ 18 w 328"/>
                <a:gd name="T79" fmla="*/ 12 h 216"/>
                <a:gd name="T80" fmla="*/ 19 w 328"/>
                <a:gd name="T81" fmla="*/ 10 h 216"/>
                <a:gd name="T82" fmla="*/ 20 w 328"/>
                <a:gd name="T83" fmla="*/ 8 h 216"/>
                <a:gd name="T84" fmla="*/ 20 w 328"/>
                <a:gd name="T85" fmla="*/ 7 h 216"/>
                <a:gd name="T86" fmla="*/ 20 w 328"/>
                <a:gd name="T87" fmla="*/ 5 h 216"/>
                <a:gd name="T88" fmla="*/ 19 w 328"/>
                <a:gd name="T89" fmla="*/ 3 h 216"/>
                <a:gd name="T90" fmla="*/ 18 w 328"/>
                <a:gd name="T91" fmla="*/ 2 h 216"/>
                <a:gd name="T92" fmla="*/ 16 w 328"/>
                <a:gd name="T93" fmla="*/ 1 h 216"/>
                <a:gd name="T94" fmla="*/ 14 w 328"/>
                <a:gd name="T95" fmla="*/ 0 h 216"/>
                <a:gd name="T96" fmla="*/ 14 w 328"/>
                <a:gd name="T97" fmla="*/ 13 h 216"/>
                <a:gd name="T98" fmla="*/ 13 w 328"/>
                <a:gd name="T99" fmla="*/ 13 h 216"/>
                <a:gd name="T100" fmla="*/ 12 w 328"/>
                <a:gd name="T101" fmla="*/ 12 h 216"/>
                <a:gd name="T102" fmla="*/ 10 w 328"/>
                <a:gd name="T103" fmla="*/ 10 h 216"/>
                <a:gd name="T104" fmla="*/ 10 w 328"/>
                <a:gd name="T105" fmla="*/ 7 h 216"/>
                <a:gd name="T106" fmla="*/ 10 w 328"/>
                <a:gd name="T107" fmla="*/ 4 h 216"/>
                <a:gd name="T108" fmla="*/ 11 w 328"/>
                <a:gd name="T109" fmla="*/ 2 h 216"/>
                <a:gd name="T110" fmla="*/ 13 w 328"/>
                <a:gd name="T111" fmla="*/ 1 h 216"/>
                <a:gd name="T112" fmla="*/ 15 w 328"/>
                <a:gd name="T113" fmla="*/ 2 h 216"/>
                <a:gd name="T114" fmla="*/ 17 w 328"/>
                <a:gd name="T115" fmla="*/ 4 h 216"/>
                <a:gd name="T116" fmla="*/ 18 w 328"/>
                <a:gd name="T117" fmla="*/ 8 h 216"/>
                <a:gd name="T118" fmla="*/ 17 w 328"/>
                <a:gd name="T119" fmla="*/ 9 h 216"/>
                <a:gd name="T120" fmla="*/ 17 w 328"/>
                <a:gd name="T121" fmla="*/ 11 h 216"/>
                <a:gd name="T122" fmla="*/ 16 w 328"/>
                <a:gd name="T123" fmla="*/ 13 h 216"/>
                <a:gd name="T124" fmla="*/ 14 w 328"/>
                <a:gd name="T125" fmla="*/ 13 h 21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28" h="216">
                  <a:moveTo>
                    <a:pt x="227" y="0"/>
                  </a:moveTo>
                  <a:lnTo>
                    <a:pt x="227" y="0"/>
                  </a:lnTo>
                  <a:lnTo>
                    <a:pt x="214" y="2"/>
                  </a:lnTo>
                  <a:lnTo>
                    <a:pt x="201" y="3"/>
                  </a:lnTo>
                  <a:lnTo>
                    <a:pt x="189" y="6"/>
                  </a:lnTo>
                  <a:lnTo>
                    <a:pt x="180" y="11"/>
                  </a:lnTo>
                  <a:lnTo>
                    <a:pt x="169" y="16"/>
                  </a:lnTo>
                  <a:lnTo>
                    <a:pt x="162" y="22"/>
                  </a:lnTo>
                  <a:lnTo>
                    <a:pt x="154" y="29"/>
                  </a:lnTo>
                  <a:lnTo>
                    <a:pt x="148" y="37"/>
                  </a:lnTo>
                  <a:lnTo>
                    <a:pt x="142" y="45"/>
                  </a:lnTo>
                  <a:lnTo>
                    <a:pt x="137" y="54"/>
                  </a:lnTo>
                  <a:lnTo>
                    <a:pt x="130" y="72"/>
                  </a:lnTo>
                  <a:lnTo>
                    <a:pt x="125" y="90"/>
                  </a:lnTo>
                  <a:lnTo>
                    <a:pt x="124" y="109"/>
                  </a:lnTo>
                  <a:lnTo>
                    <a:pt x="125" y="126"/>
                  </a:lnTo>
                  <a:lnTo>
                    <a:pt x="128" y="144"/>
                  </a:lnTo>
                  <a:lnTo>
                    <a:pt x="136" y="161"/>
                  </a:lnTo>
                  <a:lnTo>
                    <a:pt x="145" y="176"/>
                  </a:lnTo>
                  <a:lnTo>
                    <a:pt x="142" y="184"/>
                  </a:lnTo>
                  <a:lnTo>
                    <a:pt x="137" y="190"/>
                  </a:lnTo>
                  <a:lnTo>
                    <a:pt x="134" y="191"/>
                  </a:lnTo>
                  <a:lnTo>
                    <a:pt x="131" y="194"/>
                  </a:lnTo>
                  <a:lnTo>
                    <a:pt x="122" y="196"/>
                  </a:lnTo>
                  <a:lnTo>
                    <a:pt x="111" y="197"/>
                  </a:lnTo>
                  <a:lnTo>
                    <a:pt x="99" y="197"/>
                  </a:lnTo>
                  <a:lnTo>
                    <a:pt x="87" y="197"/>
                  </a:lnTo>
                  <a:lnTo>
                    <a:pt x="79" y="196"/>
                  </a:lnTo>
                  <a:lnTo>
                    <a:pt x="76" y="194"/>
                  </a:lnTo>
                  <a:lnTo>
                    <a:pt x="73" y="191"/>
                  </a:lnTo>
                  <a:lnTo>
                    <a:pt x="70" y="188"/>
                  </a:lnTo>
                  <a:lnTo>
                    <a:pt x="69" y="185"/>
                  </a:lnTo>
                  <a:lnTo>
                    <a:pt x="67" y="173"/>
                  </a:lnTo>
                  <a:lnTo>
                    <a:pt x="67" y="133"/>
                  </a:lnTo>
                  <a:lnTo>
                    <a:pt x="67" y="86"/>
                  </a:lnTo>
                  <a:lnTo>
                    <a:pt x="67" y="28"/>
                  </a:lnTo>
                  <a:lnTo>
                    <a:pt x="69" y="22"/>
                  </a:lnTo>
                  <a:lnTo>
                    <a:pt x="70" y="17"/>
                  </a:lnTo>
                  <a:lnTo>
                    <a:pt x="73" y="14"/>
                  </a:lnTo>
                  <a:lnTo>
                    <a:pt x="78" y="12"/>
                  </a:lnTo>
                  <a:lnTo>
                    <a:pt x="89" y="11"/>
                  </a:lnTo>
                  <a:lnTo>
                    <a:pt x="92" y="11"/>
                  </a:lnTo>
                  <a:lnTo>
                    <a:pt x="93" y="9"/>
                  </a:lnTo>
                  <a:lnTo>
                    <a:pt x="92" y="6"/>
                  </a:lnTo>
                  <a:lnTo>
                    <a:pt x="87" y="6"/>
                  </a:lnTo>
                  <a:lnTo>
                    <a:pt x="44" y="8"/>
                  </a:lnTo>
                  <a:lnTo>
                    <a:pt x="6" y="6"/>
                  </a:lnTo>
                  <a:lnTo>
                    <a:pt x="2" y="6"/>
                  </a:lnTo>
                  <a:lnTo>
                    <a:pt x="0" y="9"/>
                  </a:lnTo>
                  <a:lnTo>
                    <a:pt x="2" y="11"/>
                  </a:lnTo>
                  <a:lnTo>
                    <a:pt x="5" y="11"/>
                  </a:lnTo>
                  <a:lnTo>
                    <a:pt x="14" y="12"/>
                  </a:lnTo>
                  <a:lnTo>
                    <a:pt x="20" y="14"/>
                  </a:lnTo>
                  <a:lnTo>
                    <a:pt x="23" y="17"/>
                  </a:lnTo>
                  <a:lnTo>
                    <a:pt x="25" y="22"/>
                  </a:lnTo>
                  <a:lnTo>
                    <a:pt x="26" y="28"/>
                  </a:lnTo>
                  <a:lnTo>
                    <a:pt x="26" y="86"/>
                  </a:lnTo>
                  <a:lnTo>
                    <a:pt x="26" y="133"/>
                  </a:lnTo>
                  <a:lnTo>
                    <a:pt x="26" y="167"/>
                  </a:lnTo>
                  <a:lnTo>
                    <a:pt x="25" y="191"/>
                  </a:lnTo>
                  <a:lnTo>
                    <a:pt x="23" y="200"/>
                  </a:lnTo>
                  <a:lnTo>
                    <a:pt x="20" y="204"/>
                  </a:lnTo>
                  <a:lnTo>
                    <a:pt x="17" y="205"/>
                  </a:lnTo>
                  <a:lnTo>
                    <a:pt x="8" y="207"/>
                  </a:lnTo>
                  <a:lnTo>
                    <a:pt x="5" y="207"/>
                  </a:lnTo>
                  <a:lnTo>
                    <a:pt x="3" y="208"/>
                  </a:lnTo>
                  <a:lnTo>
                    <a:pt x="5" y="211"/>
                  </a:lnTo>
                  <a:lnTo>
                    <a:pt x="9" y="211"/>
                  </a:lnTo>
                  <a:lnTo>
                    <a:pt x="43" y="211"/>
                  </a:lnTo>
                  <a:lnTo>
                    <a:pt x="79" y="211"/>
                  </a:lnTo>
                  <a:lnTo>
                    <a:pt x="128" y="213"/>
                  </a:lnTo>
                  <a:lnTo>
                    <a:pt x="137" y="213"/>
                  </a:lnTo>
                  <a:lnTo>
                    <a:pt x="142" y="211"/>
                  </a:lnTo>
                  <a:lnTo>
                    <a:pt x="145" y="208"/>
                  </a:lnTo>
                  <a:lnTo>
                    <a:pt x="147" y="205"/>
                  </a:lnTo>
                  <a:lnTo>
                    <a:pt x="150" y="182"/>
                  </a:lnTo>
                  <a:lnTo>
                    <a:pt x="156" y="190"/>
                  </a:lnTo>
                  <a:lnTo>
                    <a:pt x="163" y="196"/>
                  </a:lnTo>
                  <a:lnTo>
                    <a:pt x="171" y="202"/>
                  </a:lnTo>
                  <a:lnTo>
                    <a:pt x="180" y="207"/>
                  </a:lnTo>
                  <a:lnTo>
                    <a:pt x="191" y="211"/>
                  </a:lnTo>
                  <a:lnTo>
                    <a:pt x="201" y="214"/>
                  </a:lnTo>
                  <a:lnTo>
                    <a:pt x="212" y="216"/>
                  </a:lnTo>
                  <a:lnTo>
                    <a:pt x="224" y="216"/>
                  </a:lnTo>
                  <a:lnTo>
                    <a:pt x="237" y="216"/>
                  </a:lnTo>
                  <a:lnTo>
                    <a:pt x="247" y="214"/>
                  </a:lnTo>
                  <a:lnTo>
                    <a:pt x="258" y="211"/>
                  </a:lnTo>
                  <a:lnTo>
                    <a:pt x="267" y="207"/>
                  </a:lnTo>
                  <a:lnTo>
                    <a:pt x="276" y="202"/>
                  </a:lnTo>
                  <a:lnTo>
                    <a:pt x="285" y="197"/>
                  </a:lnTo>
                  <a:lnTo>
                    <a:pt x="293" y="190"/>
                  </a:lnTo>
                  <a:lnTo>
                    <a:pt x="301" y="184"/>
                  </a:lnTo>
                  <a:lnTo>
                    <a:pt x="307" y="176"/>
                  </a:lnTo>
                  <a:lnTo>
                    <a:pt x="313" y="167"/>
                  </a:lnTo>
                  <a:lnTo>
                    <a:pt x="317" y="158"/>
                  </a:lnTo>
                  <a:lnTo>
                    <a:pt x="320" y="147"/>
                  </a:lnTo>
                  <a:lnTo>
                    <a:pt x="323" y="138"/>
                  </a:lnTo>
                  <a:lnTo>
                    <a:pt x="326" y="126"/>
                  </a:lnTo>
                  <a:lnTo>
                    <a:pt x="328" y="115"/>
                  </a:lnTo>
                  <a:lnTo>
                    <a:pt x="328" y="103"/>
                  </a:lnTo>
                  <a:lnTo>
                    <a:pt x="328" y="92"/>
                  </a:lnTo>
                  <a:lnTo>
                    <a:pt x="326" y="81"/>
                  </a:lnTo>
                  <a:lnTo>
                    <a:pt x="325" y="71"/>
                  </a:lnTo>
                  <a:lnTo>
                    <a:pt x="322" y="61"/>
                  </a:lnTo>
                  <a:lnTo>
                    <a:pt x="317" y="52"/>
                  </a:lnTo>
                  <a:lnTo>
                    <a:pt x="313" y="43"/>
                  </a:lnTo>
                  <a:lnTo>
                    <a:pt x="307" y="35"/>
                  </a:lnTo>
                  <a:lnTo>
                    <a:pt x="301" y="28"/>
                  </a:lnTo>
                  <a:lnTo>
                    <a:pt x="294" y="22"/>
                  </a:lnTo>
                  <a:lnTo>
                    <a:pt x="287" y="17"/>
                  </a:lnTo>
                  <a:lnTo>
                    <a:pt x="278" y="11"/>
                  </a:lnTo>
                  <a:lnTo>
                    <a:pt x="270" y="8"/>
                  </a:lnTo>
                  <a:lnTo>
                    <a:pt x="259" y="5"/>
                  </a:lnTo>
                  <a:lnTo>
                    <a:pt x="249" y="2"/>
                  </a:lnTo>
                  <a:lnTo>
                    <a:pt x="238" y="0"/>
                  </a:lnTo>
                  <a:lnTo>
                    <a:pt x="227" y="0"/>
                  </a:lnTo>
                  <a:close/>
                  <a:moveTo>
                    <a:pt x="235" y="202"/>
                  </a:moveTo>
                  <a:lnTo>
                    <a:pt x="235" y="202"/>
                  </a:lnTo>
                  <a:lnTo>
                    <a:pt x="226" y="200"/>
                  </a:lnTo>
                  <a:lnTo>
                    <a:pt x="218" y="199"/>
                  </a:lnTo>
                  <a:lnTo>
                    <a:pt x="211" y="197"/>
                  </a:lnTo>
                  <a:lnTo>
                    <a:pt x="204" y="193"/>
                  </a:lnTo>
                  <a:lnTo>
                    <a:pt x="197" y="190"/>
                  </a:lnTo>
                  <a:lnTo>
                    <a:pt x="191" y="184"/>
                  </a:lnTo>
                  <a:lnTo>
                    <a:pt x="182" y="171"/>
                  </a:lnTo>
                  <a:lnTo>
                    <a:pt x="172" y="156"/>
                  </a:lnTo>
                  <a:lnTo>
                    <a:pt x="166" y="139"/>
                  </a:lnTo>
                  <a:lnTo>
                    <a:pt x="163" y="121"/>
                  </a:lnTo>
                  <a:lnTo>
                    <a:pt x="162" y="100"/>
                  </a:lnTo>
                  <a:lnTo>
                    <a:pt x="163" y="77"/>
                  </a:lnTo>
                  <a:lnTo>
                    <a:pt x="166" y="58"/>
                  </a:lnTo>
                  <a:lnTo>
                    <a:pt x="172" y="43"/>
                  </a:lnTo>
                  <a:lnTo>
                    <a:pt x="180" y="32"/>
                  </a:lnTo>
                  <a:lnTo>
                    <a:pt x="189" y="23"/>
                  </a:lnTo>
                  <a:lnTo>
                    <a:pt x="200" y="19"/>
                  </a:lnTo>
                  <a:lnTo>
                    <a:pt x="209" y="16"/>
                  </a:lnTo>
                  <a:lnTo>
                    <a:pt x="220" y="14"/>
                  </a:lnTo>
                  <a:lnTo>
                    <a:pt x="235" y="16"/>
                  </a:lnTo>
                  <a:lnTo>
                    <a:pt x="247" y="22"/>
                  </a:lnTo>
                  <a:lnTo>
                    <a:pt x="259" y="29"/>
                  </a:lnTo>
                  <a:lnTo>
                    <a:pt x="270" y="41"/>
                  </a:lnTo>
                  <a:lnTo>
                    <a:pt x="278" y="55"/>
                  </a:lnTo>
                  <a:lnTo>
                    <a:pt x="284" y="72"/>
                  </a:lnTo>
                  <a:lnTo>
                    <a:pt x="288" y="92"/>
                  </a:lnTo>
                  <a:lnTo>
                    <a:pt x="290" y="113"/>
                  </a:lnTo>
                  <a:lnTo>
                    <a:pt x="290" y="127"/>
                  </a:lnTo>
                  <a:lnTo>
                    <a:pt x="288" y="139"/>
                  </a:lnTo>
                  <a:lnTo>
                    <a:pt x="285" y="150"/>
                  </a:lnTo>
                  <a:lnTo>
                    <a:pt x="284" y="161"/>
                  </a:lnTo>
                  <a:lnTo>
                    <a:pt x="281" y="168"/>
                  </a:lnTo>
                  <a:lnTo>
                    <a:pt x="276" y="176"/>
                  </a:lnTo>
                  <a:lnTo>
                    <a:pt x="269" y="187"/>
                  </a:lnTo>
                  <a:lnTo>
                    <a:pt x="259" y="194"/>
                  </a:lnTo>
                  <a:lnTo>
                    <a:pt x="250" y="199"/>
                  </a:lnTo>
                  <a:lnTo>
                    <a:pt x="241" y="200"/>
                  </a:lnTo>
                  <a:lnTo>
                    <a:pt x="235"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latin typeface="Century Gothic" panose="020B0502020202020204" pitchFamily="34" charset="0"/>
              </a:endParaRPr>
            </a:p>
          </p:txBody>
        </p:sp>
        <p:sp>
          <p:nvSpPr>
            <p:cNvPr id="40" name="Freeform 11">
              <a:extLst>
                <a:ext uri="{FF2B5EF4-FFF2-40B4-BE49-F238E27FC236}">
                  <a16:creationId xmlns:a16="http://schemas.microsoft.com/office/drawing/2014/main" id="{468F7BF5-BF94-44DD-9763-E859C4B3BB83}"/>
                </a:ext>
              </a:extLst>
            </p:cNvPr>
            <p:cNvSpPr>
              <a:spLocks noEditPoints="1"/>
            </p:cNvSpPr>
            <p:nvPr userDrawn="1"/>
          </p:nvSpPr>
          <p:spPr bwMode="auto">
            <a:xfrm>
              <a:off x="4164" y="4043"/>
              <a:ext cx="435" cy="108"/>
            </a:xfrm>
            <a:custGeom>
              <a:avLst/>
              <a:gdLst>
                <a:gd name="T0" fmla="*/ 53 w 869"/>
                <a:gd name="T1" fmla="*/ 11 h 216"/>
                <a:gd name="T2" fmla="*/ 52 w 869"/>
                <a:gd name="T3" fmla="*/ 1 h 216"/>
                <a:gd name="T4" fmla="*/ 43 w 869"/>
                <a:gd name="T5" fmla="*/ 7 h 216"/>
                <a:gd name="T6" fmla="*/ 39 w 869"/>
                <a:gd name="T7" fmla="*/ 3 h 216"/>
                <a:gd name="T8" fmla="*/ 43 w 869"/>
                <a:gd name="T9" fmla="*/ 1 h 216"/>
                <a:gd name="T10" fmla="*/ 44 w 869"/>
                <a:gd name="T11" fmla="*/ 3 h 216"/>
                <a:gd name="T12" fmla="*/ 45 w 869"/>
                <a:gd name="T13" fmla="*/ 1 h 216"/>
                <a:gd name="T14" fmla="*/ 40 w 869"/>
                <a:gd name="T15" fmla="*/ 1 h 216"/>
                <a:gd name="T16" fmla="*/ 38 w 869"/>
                <a:gd name="T17" fmla="*/ 5 h 216"/>
                <a:gd name="T18" fmla="*/ 42 w 869"/>
                <a:gd name="T19" fmla="*/ 9 h 216"/>
                <a:gd name="T20" fmla="*/ 43 w 869"/>
                <a:gd name="T21" fmla="*/ 12 h 216"/>
                <a:gd name="T22" fmla="*/ 39 w 869"/>
                <a:gd name="T23" fmla="*/ 13 h 216"/>
                <a:gd name="T24" fmla="*/ 38 w 869"/>
                <a:gd name="T25" fmla="*/ 10 h 216"/>
                <a:gd name="T26" fmla="*/ 37 w 869"/>
                <a:gd name="T27" fmla="*/ 11 h 216"/>
                <a:gd name="T28" fmla="*/ 35 w 869"/>
                <a:gd name="T29" fmla="*/ 13 h 216"/>
                <a:gd name="T30" fmla="*/ 32 w 869"/>
                <a:gd name="T31" fmla="*/ 9 h 216"/>
                <a:gd name="T32" fmla="*/ 36 w 869"/>
                <a:gd name="T33" fmla="*/ 8 h 216"/>
                <a:gd name="T34" fmla="*/ 36 w 869"/>
                <a:gd name="T35" fmla="*/ 9 h 216"/>
                <a:gd name="T36" fmla="*/ 37 w 869"/>
                <a:gd name="T37" fmla="*/ 6 h 216"/>
                <a:gd name="T38" fmla="*/ 32 w 869"/>
                <a:gd name="T39" fmla="*/ 6 h 216"/>
                <a:gd name="T40" fmla="*/ 35 w 869"/>
                <a:gd name="T41" fmla="*/ 2 h 216"/>
                <a:gd name="T42" fmla="*/ 36 w 869"/>
                <a:gd name="T43" fmla="*/ 3 h 216"/>
                <a:gd name="T44" fmla="*/ 37 w 869"/>
                <a:gd name="T45" fmla="*/ 1 h 216"/>
                <a:gd name="T46" fmla="*/ 36 w 869"/>
                <a:gd name="T47" fmla="*/ 1 h 216"/>
                <a:gd name="T48" fmla="*/ 28 w 869"/>
                <a:gd name="T49" fmla="*/ 1 h 216"/>
                <a:gd name="T50" fmla="*/ 19 w 869"/>
                <a:gd name="T51" fmla="*/ 1 h 216"/>
                <a:gd name="T52" fmla="*/ 17 w 869"/>
                <a:gd name="T53" fmla="*/ 1 h 216"/>
                <a:gd name="T54" fmla="*/ 15 w 869"/>
                <a:gd name="T55" fmla="*/ 1 h 216"/>
                <a:gd name="T56" fmla="*/ 16 w 869"/>
                <a:gd name="T57" fmla="*/ 9 h 216"/>
                <a:gd name="T58" fmla="*/ 7 w 869"/>
                <a:gd name="T59" fmla="*/ 11 h 216"/>
                <a:gd name="T60" fmla="*/ 6 w 869"/>
                <a:gd name="T61" fmla="*/ 13 h 216"/>
                <a:gd name="T62" fmla="*/ 4 w 869"/>
                <a:gd name="T63" fmla="*/ 11 h 216"/>
                <a:gd name="T64" fmla="*/ 5 w 869"/>
                <a:gd name="T65" fmla="*/ 1 h 216"/>
                <a:gd name="T66" fmla="*/ 5 w 869"/>
                <a:gd name="T67" fmla="*/ 1 h 216"/>
                <a:gd name="T68" fmla="*/ 1 w 869"/>
                <a:gd name="T69" fmla="*/ 1 h 216"/>
                <a:gd name="T70" fmla="*/ 2 w 869"/>
                <a:gd name="T71" fmla="*/ 6 h 216"/>
                <a:gd name="T72" fmla="*/ 1 w 869"/>
                <a:gd name="T73" fmla="*/ 13 h 216"/>
                <a:gd name="T74" fmla="*/ 1 w 869"/>
                <a:gd name="T75" fmla="*/ 14 h 216"/>
                <a:gd name="T76" fmla="*/ 10 w 869"/>
                <a:gd name="T77" fmla="*/ 14 h 216"/>
                <a:gd name="T78" fmla="*/ 9 w 869"/>
                <a:gd name="T79" fmla="*/ 13 h 216"/>
                <a:gd name="T80" fmla="*/ 16 w 869"/>
                <a:gd name="T81" fmla="*/ 13 h 216"/>
                <a:gd name="T82" fmla="*/ 17 w 869"/>
                <a:gd name="T83" fmla="*/ 2 h 216"/>
                <a:gd name="T84" fmla="*/ 18 w 869"/>
                <a:gd name="T85" fmla="*/ 1 h 216"/>
                <a:gd name="T86" fmla="*/ 19 w 869"/>
                <a:gd name="T87" fmla="*/ 3 h 216"/>
                <a:gd name="T88" fmla="*/ 22 w 869"/>
                <a:gd name="T89" fmla="*/ 9 h 216"/>
                <a:gd name="T90" fmla="*/ 21 w 869"/>
                <a:gd name="T91" fmla="*/ 13 h 216"/>
                <a:gd name="T92" fmla="*/ 23 w 869"/>
                <a:gd name="T93" fmla="*/ 14 h 216"/>
                <a:gd name="T94" fmla="*/ 25 w 869"/>
                <a:gd name="T95" fmla="*/ 13 h 216"/>
                <a:gd name="T96" fmla="*/ 24 w 869"/>
                <a:gd name="T97" fmla="*/ 2 h 216"/>
                <a:gd name="T98" fmla="*/ 28 w 869"/>
                <a:gd name="T99" fmla="*/ 3 h 216"/>
                <a:gd name="T100" fmla="*/ 29 w 869"/>
                <a:gd name="T101" fmla="*/ 1 h 216"/>
                <a:gd name="T102" fmla="*/ 30 w 869"/>
                <a:gd name="T103" fmla="*/ 11 h 216"/>
                <a:gd name="T104" fmla="*/ 28 w 869"/>
                <a:gd name="T105" fmla="*/ 13 h 216"/>
                <a:gd name="T106" fmla="*/ 31 w 869"/>
                <a:gd name="T107" fmla="*/ 14 h 216"/>
                <a:gd name="T108" fmla="*/ 37 w 869"/>
                <a:gd name="T109" fmla="*/ 13 h 216"/>
                <a:gd name="T110" fmla="*/ 41 w 869"/>
                <a:gd name="T111" fmla="*/ 14 h 216"/>
                <a:gd name="T112" fmla="*/ 45 w 869"/>
                <a:gd name="T113" fmla="*/ 14 h 216"/>
                <a:gd name="T114" fmla="*/ 44 w 869"/>
                <a:gd name="T115" fmla="*/ 13 h 216"/>
                <a:gd name="T116" fmla="*/ 51 w 869"/>
                <a:gd name="T117" fmla="*/ 10 h 216"/>
                <a:gd name="T118" fmla="*/ 50 w 869"/>
                <a:gd name="T119" fmla="*/ 14 h 216"/>
                <a:gd name="T120" fmla="*/ 55 w 869"/>
                <a:gd name="T121" fmla="*/ 14 h 216"/>
                <a:gd name="T122" fmla="*/ 48 w 869"/>
                <a:gd name="T123" fmla="*/ 9 h 216"/>
                <a:gd name="T124" fmla="*/ 50 w 869"/>
                <a:gd name="T125" fmla="*/ 9 h 21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869" h="216">
                  <a:moveTo>
                    <a:pt x="866" y="210"/>
                  </a:moveTo>
                  <a:lnTo>
                    <a:pt x="866" y="210"/>
                  </a:lnTo>
                  <a:lnTo>
                    <a:pt x="854" y="208"/>
                  </a:lnTo>
                  <a:lnTo>
                    <a:pt x="851" y="205"/>
                  </a:lnTo>
                  <a:lnTo>
                    <a:pt x="848" y="200"/>
                  </a:lnTo>
                  <a:lnTo>
                    <a:pt x="845" y="191"/>
                  </a:lnTo>
                  <a:lnTo>
                    <a:pt x="842" y="176"/>
                  </a:lnTo>
                  <a:lnTo>
                    <a:pt x="834" y="83"/>
                  </a:lnTo>
                  <a:lnTo>
                    <a:pt x="830" y="9"/>
                  </a:lnTo>
                  <a:lnTo>
                    <a:pt x="828" y="6"/>
                  </a:lnTo>
                  <a:lnTo>
                    <a:pt x="827" y="5"/>
                  </a:lnTo>
                  <a:lnTo>
                    <a:pt x="823" y="5"/>
                  </a:lnTo>
                  <a:lnTo>
                    <a:pt x="820" y="5"/>
                  </a:lnTo>
                  <a:lnTo>
                    <a:pt x="817" y="9"/>
                  </a:lnTo>
                  <a:lnTo>
                    <a:pt x="813" y="17"/>
                  </a:lnTo>
                  <a:lnTo>
                    <a:pt x="718" y="144"/>
                  </a:lnTo>
                  <a:lnTo>
                    <a:pt x="715" y="136"/>
                  </a:lnTo>
                  <a:lnTo>
                    <a:pt x="712" y="130"/>
                  </a:lnTo>
                  <a:lnTo>
                    <a:pt x="708" y="123"/>
                  </a:lnTo>
                  <a:lnTo>
                    <a:pt x="703" y="116"/>
                  </a:lnTo>
                  <a:lnTo>
                    <a:pt x="688" y="101"/>
                  </a:lnTo>
                  <a:lnTo>
                    <a:pt x="666" y="87"/>
                  </a:lnTo>
                  <a:lnTo>
                    <a:pt x="657" y="81"/>
                  </a:lnTo>
                  <a:lnTo>
                    <a:pt x="640" y="69"/>
                  </a:lnTo>
                  <a:lnTo>
                    <a:pt x="630" y="60"/>
                  </a:lnTo>
                  <a:lnTo>
                    <a:pt x="625" y="51"/>
                  </a:lnTo>
                  <a:lnTo>
                    <a:pt x="622" y="41"/>
                  </a:lnTo>
                  <a:lnTo>
                    <a:pt x="624" y="35"/>
                  </a:lnTo>
                  <a:lnTo>
                    <a:pt x="625" y="29"/>
                  </a:lnTo>
                  <a:lnTo>
                    <a:pt x="628" y="25"/>
                  </a:lnTo>
                  <a:lnTo>
                    <a:pt x="633" y="22"/>
                  </a:lnTo>
                  <a:lnTo>
                    <a:pt x="637" y="17"/>
                  </a:lnTo>
                  <a:lnTo>
                    <a:pt x="644" y="16"/>
                  </a:lnTo>
                  <a:lnTo>
                    <a:pt x="651" y="14"/>
                  </a:lnTo>
                  <a:lnTo>
                    <a:pt x="659" y="12"/>
                  </a:lnTo>
                  <a:lnTo>
                    <a:pt x="673" y="14"/>
                  </a:lnTo>
                  <a:lnTo>
                    <a:pt x="683" y="17"/>
                  </a:lnTo>
                  <a:lnTo>
                    <a:pt x="689" y="22"/>
                  </a:lnTo>
                  <a:lnTo>
                    <a:pt x="694" y="26"/>
                  </a:lnTo>
                  <a:lnTo>
                    <a:pt x="698" y="32"/>
                  </a:lnTo>
                  <a:lnTo>
                    <a:pt x="701" y="37"/>
                  </a:lnTo>
                  <a:lnTo>
                    <a:pt x="703" y="45"/>
                  </a:lnTo>
                  <a:lnTo>
                    <a:pt x="703" y="48"/>
                  </a:lnTo>
                  <a:lnTo>
                    <a:pt x="706" y="49"/>
                  </a:lnTo>
                  <a:lnTo>
                    <a:pt x="708" y="49"/>
                  </a:lnTo>
                  <a:lnTo>
                    <a:pt x="709" y="48"/>
                  </a:lnTo>
                  <a:lnTo>
                    <a:pt x="709" y="41"/>
                  </a:lnTo>
                  <a:lnTo>
                    <a:pt x="709" y="19"/>
                  </a:lnTo>
                  <a:lnTo>
                    <a:pt x="709" y="8"/>
                  </a:lnTo>
                  <a:lnTo>
                    <a:pt x="709" y="6"/>
                  </a:lnTo>
                  <a:lnTo>
                    <a:pt x="705" y="5"/>
                  </a:lnTo>
                  <a:lnTo>
                    <a:pt x="689" y="2"/>
                  </a:lnTo>
                  <a:lnTo>
                    <a:pt x="677" y="0"/>
                  </a:lnTo>
                  <a:lnTo>
                    <a:pt x="663" y="0"/>
                  </a:lnTo>
                  <a:lnTo>
                    <a:pt x="648" y="2"/>
                  </a:lnTo>
                  <a:lnTo>
                    <a:pt x="633" y="5"/>
                  </a:lnTo>
                  <a:lnTo>
                    <a:pt x="621" y="9"/>
                  </a:lnTo>
                  <a:lnTo>
                    <a:pt x="612" y="16"/>
                  </a:lnTo>
                  <a:lnTo>
                    <a:pt x="602" y="23"/>
                  </a:lnTo>
                  <a:lnTo>
                    <a:pt x="596" y="31"/>
                  </a:lnTo>
                  <a:lnTo>
                    <a:pt x="593" y="41"/>
                  </a:lnTo>
                  <a:lnTo>
                    <a:pt x="592" y="52"/>
                  </a:lnTo>
                  <a:lnTo>
                    <a:pt x="593" y="60"/>
                  </a:lnTo>
                  <a:lnTo>
                    <a:pt x="595" y="69"/>
                  </a:lnTo>
                  <a:lnTo>
                    <a:pt x="598" y="77"/>
                  </a:lnTo>
                  <a:lnTo>
                    <a:pt x="604" y="84"/>
                  </a:lnTo>
                  <a:lnTo>
                    <a:pt x="610" y="92"/>
                  </a:lnTo>
                  <a:lnTo>
                    <a:pt x="618" y="101"/>
                  </a:lnTo>
                  <a:lnTo>
                    <a:pt x="628" y="109"/>
                  </a:lnTo>
                  <a:lnTo>
                    <a:pt x="640" y="118"/>
                  </a:lnTo>
                  <a:lnTo>
                    <a:pt x="656" y="127"/>
                  </a:lnTo>
                  <a:lnTo>
                    <a:pt x="671" y="139"/>
                  </a:lnTo>
                  <a:lnTo>
                    <a:pt x="677" y="145"/>
                  </a:lnTo>
                  <a:lnTo>
                    <a:pt x="682" y="152"/>
                  </a:lnTo>
                  <a:lnTo>
                    <a:pt x="685" y="156"/>
                  </a:lnTo>
                  <a:lnTo>
                    <a:pt x="686" y="161"/>
                  </a:lnTo>
                  <a:lnTo>
                    <a:pt x="688" y="171"/>
                  </a:lnTo>
                  <a:lnTo>
                    <a:pt x="686" y="178"/>
                  </a:lnTo>
                  <a:lnTo>
                    <a:pt x="685" y="182"/>
                  </a:lnTo>
                  <a:lnTo>
                    <a:pt x="682" y="188"/>
                  </a:lnTo>
                  <a:lnTo>
                    <a:pt x="677" y="193"/>
                  </a:lnTo>
                  <a:lnTo>
                    <a:pt x="673" y="197"/>
                  </a:lnTo>
                  <a:lnTo>
                    <a:pt x="665" y="200"/>
                  </a:lnTo>
                  <a:lnTo>
                    <a:pt x="656" y="202"/>
                  </a:lnTo>
                  <a:lnTo>
                    <a:pt x="647" y="204"/>
                  </a:lnTo>
                  <a:lnTo>
                    <a:pt x="631" y="202"/>
                  </a:lnTo>
                  <a:lnTo>
                    <a:pt x="625" y="199"/>
                  </a:lnTo>
                  <a:lnTo>
                    <a:pt x="619" y="197"/>
                  </a:lnTo>
                  <a:lnTo>
                    <a:pt x="613" y="193"/>
                  </a:lnTo>
                  <a:lnTo>
                    <a:pt x="608" y="188"/>
                  </a:lnTo>
                  <a:lnTo>
                    <a:pt x="604" y="182"/>
                  </a:lnTo>
                  <a:lnTo>
                    <a:pt x="601" y="175"/>
                  </a:lnTo>
                  <a:lnTo>
                    <a:pt x="598" y="168"/>
                  </a:lnTo>
                  <a:lnTo>
                    <a:pt x="598" y="161"/>
                  </a:lnTo>
                  <a:lnTo>
                    <a:pt x="596" y="158"/>
                  </a:lnTo>
                  <a:lnTo>
                    <a:pt x="595" y="156"/>
                  </a:lnTo>
                  <a:lnTo>
                    <a:pt x="593" y="156"/>
                  </a:lnTo>
                  <a:lnTo>
                    <a:pt x="592" y="158"/>
                  </a:lnTo>
                  <a:lnTo>
                    <a:pt x="592" y="159"/>
                  </a:lnTo>
                  <a:lnTo>
                    <a:pt x="590" y="164"/>
                  </a:lnTo>
                  <a:lnTo>
                    <a:pt x="589" y="175"/>
                  </a:lnTo>
                  <a:lnTo>
                    <a:pt x="587" y="182"/>
                  </a:lnTo>
                  <a:lnTo>
                    <a:pt x="584" y="188"/>
                  </a:lnTo>
                  <a:lnTo>
                    <a:pt x="581" y="191"/>
                  </a:lnTo>
                  <a:lnTo>
                    <a:pt x="576" y="194"/>
                  </a:lnTo>
                  <a:lnTo>
                    <a:pt x="570" y="196"/>
                  </a:lnTo>
                  <a:lnTo>
                    <a:pt x="564" y="197"/>
                  </a:lnTo>
                  <a:lnTo>
                    <a:pt x="551" y="197"/>
                  </a:lnTo>
                  <a:lnTo>
                    <a:pt x="531" y="197"/>
                  </a:lnTo>
                  <a:lnTo>
                    <a:pt x="523" y="196"/>
                  </a:lnTo>
                  <a:lnTo>
                    <a:pt x="515" y="194"/>
                  </a:lnTo>
                  <a:lnTo>
                    <a:pt x="511" y="191"/>
                  </a:lnTo>
                  <a:lnTo>
                    <a:pt x="506" y="187"/>
                  </a:lnTo>
                  <a:lnTo>
                    <a:pt x="503" y="182"/>
                  </a:lnTo>
                  <a:lnTo>
                    <a:pt x="502" y="175"/>
                  </a:lnTo>
                  <a:lnTo>
                    <a:pt x="502" y="133"/>
                  </a:lnTo>
                  <a:lnTo>
                    <a:pt x="502" y="110"/>
                  </a:lnTo>
                  <a:lnTo>
                    <a:pt x="502" y="109"/>
                  </a:lnTo>
                  <a:lnTo>
                    <a:pt x="503" y="109"/>
                  </a:lnTo>
                  <a:lnTo>
                    <a:pt x="554" y="109"/>
                  </a:lnTo>
                  <a:lnTo>
                    <a:pt x="561" y="110"/>
                  </a:lnTo>
                  <a:lnTo>
                    <a:pt x="566" y="113"/>
                  </a:lnTo>
                  <a:lnTo>
                    <a:pt x="567" y="116"/>
                  </a:lnTo>
                  <a:lnTo>
                    <a:pt x="570" y="119"/>
                  </a:lnTo>
                  <a:lnTo>
                    <a:pt x="570" y="130"/>
                  </a:lnTo>
                  <a:lnTo>
                    <a:pt x="572" y="132"/>
                  </a:lnTo>
                  <a:lnTo>
                    <a:pt x="573" y="132"/>
                  </a:lnTo>
                  <a:lnTo>
                    <a:pt x="575" y="132"/>
                  </a:lnTo>
                  <a:lnTo>
                    <a:pt x="575" y="130"/>
                  </a:lnTo>
                  <a:lnTo>
                    <a:pt x="575" y="127"/>
                  </a:lnTo>
                  <a:lnTo>
                    <a:pt x="576" y="109"/>
                  </a:lnTo>
                  <a:lnTo>
                    <a:pt x="578" y="93"/>
                  </a:lnTo>
                  <a:lnTo>
                    <a:pt x="579" y="89"/>
                  </a:lnTo>
                  <a:lnTo>
                    <a:pt x="578" y="87"/>
                  </a:lnTo>
                  <a:lnTo>
                    <a:pt x="576" y="86"/>
                  </a:lnTo>
                  <a:lnTo>
                    <a:pt x="575" y="87"/>
                  </a:lnTo>
                  <a:lnTo>
                    <a:pt x="572" y="90"/>
                  </a:lnTo>
                  <a:lnTo>
                    <a:pt x="567" y="92"/>
                  </a:lnTo>
                  <a:lnTo>
                    <a:pt x="560" y="93"/>
                  </a:lnTo>
                  <a:lnTo>
                    <a:pt x="503" y="95"/>
                  </a:lnTo>
                  <a:lnTo>
                    <a:pt x="502" y="93"/>
                  </a:lnTo>
                  <a:lnTo>
                    <a:pt x="502" y="92"/>
                  </a:lnTo>
                  <a:lnTo>
                    <a:pt x="502" y="22"/>
                  </a:lnTo>
                  <a:lnTo>
                    <a:pt x="502" y="20"/>
                  </a:lnTo>
                  <a:lnTo>
                    <a:pt x="503" y="20"/>
                  </a:lnTo>
                  <a:lnTo>
                    <a:pt x="555" y="20"/>
                  </a:lnTo>
                  <a:lnTo>
                    <a:pt x="563" y="22"/>
                  </a:lnTo>
                  <a:lnTo>
                    <a:pt x="569" y="25"/>
                  </a:lnTo>
                  <a:lnTo>
                    <a:pt x="572" y="26"/>
                  </a:lnTo>
                  <a:lnTo>
                    <a:pt x="573" y="31"/>
                  </a:lnTo>
                  <a:lnTo>
                    <a:pt x="575" y="35"/>
                  </a:lnTo>
                  <a:lnTo>
                    <a:pt x="575" y="40"/>
                  </a:lnTo>
                  <a:lnTo>
                    <a:pt x="575" y="43"/>
                  </a:lnTo>
                  <a:lnTo>
                    <a:pt x="576" y="45"/>
                  </a:lnTo>
                  <a:lnTo>
                    <a:pt x="579" y="43"/>
                  </a:lnTo>
                  <a:lnTo>
                    <a:pt x="579" y="41"/>
                  </a:lnTo>
                  <a:lnTo>
                    <a:pt x="581" y="23"/>
                  </a:lnTo>
                  <a:lnTo>
                    <a:pt x="583" y="9"/>
                  </a:lnTo>
                  <a:lnTo>
                    <a:pt x="583" y="5"/>
                  </a:lnTo>
                  <a:lnTo>
                    <a:pt x="583" y="3"/>
                  </a:lnTo>
                  <a:lnTo>
                    <a:pt x="581" y="3"/>
                  </a:lnTo>
                  <a:lnTo>
                    <a:pt x="578" y="3"/>
                  </a:lnTo>
                  <a:lnTo>
                    <a:pt x="566" y="5"/>
                  </a:lnTo>
                  <a:lnTo>
                    <a:pt x="485" y="6"/>
                  </a:lnTo>
                  <a:lnTo>
                    <a:pt x="468" y="5"/>
                  </a:lnTo>
                  <a:lnTo>
                    <a:pt x="450" y="5"/>
                  </a:lnTo>
                  <a:lnTo>
                    <a:pt x="450" y="3"/>
                  </a:lnTo>
                  <a:lnTo>
                    <a:pt x="448" y="3"/>
                  </a:lnTo>
                  <a:lnTo>
                    <a:pt x="441" y="5"/>
                  </a:lnTo>
                  <a:lnTo>
                    <a:pt x="433" y="5"/>
                  </a:lnTo>
                  <a:lnTo>
                    <a:pt x="422" y="6"/>
                  </a:lnTo>
                  <a:lnTo>
                    <a:pt x="329" y="6"/>
                  </a:lnTo>
                  <a:lnTo>
                    <a:pt x="303" y="5"/>
                  </a:lnTo>
                  <a:lnTo>
                    <a:pt x="296" y="3"/>
                  </a:lnTo>
                  <a:lnTo>
                    <a:pt x="291" y="2"/>
                  </a:lnTo>
                  <a:lnTo>
                    <a:pt x="290" y="3"/>
                  </a:lnTo>
                  <a:lnTo>
                    <a:pt x="288" y="5"/>
                  </a:lnTo>
                  <a:lnTo>
                    <a:pt x="285" y="5"/>
                  </a:lnTo>
                  <a:lnTo>
                    <a:pt x="274" y="6"/>
                  </a:lnTo>
                  <a:lnTo>
                    <a:pt x="261" y="6"/>
                  </a:lnTo>
                  <a:lnTo>
                    <a:pt x="233" y="5"/>
                  </a:lnTo>
                  <a:lnTo>
                    <a:pt x="229" y="6"/>
                  </a:lnTo>
                  <a:lnTo>
                    <a:pt x="227" y="6"/>
                  </a:lnTo>
                  <a:lnTo>
                    <a:pt x="226" y="8"/>
                  </a:lnTo>
                  <a:lnTo>
                    <a:pt x="227" y="9"/>
                  </a:lnTo>
                  <a:lnTo>
                    <a:pt x="230" y="11"/>
                  </a:lnTo>
                  <a:lnTo>
                    <a:pt x="236" y="11"/>
                  </a:lnTo>
                  <a:lnTo>
                    <a:pt x="242" y="12"/>
                  </a:lnTo>
                  <a:lnTo>
                    <a:pt x="247" y="14"/>
                  </a:lnTo>
                  <a:lnTo>
                    <a:pt x="249" y="19"/>
                  </a:lnTo>
                  <a:lnTo>
                    <a:pt x="250" y="23"/>
                  </a:lnTo>
                  <a:lnTo>
                    <a:pt x="252" y="32"/>
                  </a:lnTo>
                  <a:lnTo>
                    <a:pt x="252" y="142"/>
                  </a:lnTo>
                  <a:lnTo>
                    <a:pt x="188" y="71"/>
                  </a:lnTo>
                  <a:lnTo>
                    <a:pt x="125" y="2"/>
                  </a:lnTo>
                  <a:lnTo>
                    <a:pt x="122" y="0"/>
                  </a:lnTo>
                  <a:lnTo>
                    <a:pt x="119" y="0"/>
                  </a:lnTo>
                  <a:lnTo>
                    <a:pt x="117" y="3"/>
                  </a:lnTo>
                  <a:lnTo>
                    <a:pt x="116" y="6"/>
                  </a:lnTo>
                  <a:lnTo>
                    <a:pt x="113" y="77"/>
                  </a:lnTo>
                  <a:lnTo>
                    <a:pt x="110" y="171"/>
                  </a:lnTo>
                  <a:lnTo>
                    <a:pt x="110" y="185"/>
                  </a:lnTo>
                  <a:lnTo>
                    <a:pt x="107" y="194"/>
                  </a:lnTo>
                  <a:lnTo>
                    <a:pt x="104" y="200"/>
                  </a:lnTo>
                  <a:lnTo>
                    <a:pt x="99" y="204"/>
                  </a:lnTo>
                  <a:lnTo>
                    <a:pt x="93" y="205"/>
                  </a:lnTo>
                  <a:lnTo>
                    <a:pt x="88" y="207"/>
                  </a:lnTo>
                  <a:lnTo>
                    <a:pt x="81" y="207"/>
                  </a:lnTo>
                  <a:lnTo>
                    <a:pt x="70" y="205"/>
                  </a:lnTo>
                  <a:lnTo>
                    <a:pt x="66" y="204"/>
                  </a:lnTo>
                  <a:lnTo>
                    <a:pt x="63" y="200"/>
                  </a:lnTo>
                  <a:lnTo>
                    <a:pt x="59" y="196"/>
                  </a:lnTo>
                  <a:lnTo>
                    <a:pt x="58" y="191"/>
                  </a:lnTo>
                  <a:lnTo>
                    <a:pt x="58" y="167"/>
                  </a:lnTo>
                  <a:lnTo>
                    <a:pt x="56" y="132"/>
                  </a:lnTo>
                  <a:lnTo>
                    <a:pt x="56" y="84"/>
                  </a:lnTo>
                  <a:lnTo>
                    <a:pt x="58" y="26"/>
                  </a:lnTo>
                  <a:lnTo>
                    <a:pt x="58" y="20"/>
                  </a:lnTo>
                  <a:lnTo>
                    <a:pt x="59" y="16"/>
                  </a:lnTo>
                  <a:lnTo>
                    <a:pt x="63" y="12"/>
                  </a:lnTo>
                  <a:lnTo>
                    <a:pt x="67" y="11"/>
                  </a:lnTo>
                  <a:lnTo>
                    <a:pt x="76" y="11"/>
                  </a:lnTo>
                  <a:lnTo>
                    <a:pt x="79" y="9"/>
                  </a:lnTo>
                  <a:lnTo>
                    <a:pt x="81" y="8"/>
                  </a:lnTo>
                  <a:lnTo>
                    <a:pt x="79" y="6"/>
                  </a:lnTo>
                  <a:lnTo>
                    <a:pt x="75" y="5"/>
                  </a:lnTo>
                  <a:lnTo>
                    <a:pt x="41" y="6"/>
                  </a:lnTo>
                  <a:lnTo>
                    <a:pt x="6" y="5"/>
                  </a:lnTo>
                  <a:lnTo>
                    <a:pt x="2" y="6"/>
                  </a:lnTo>
                  <a:lnTo>
                    <a:pt x="0" y="8"/>
                  </a:lnTo>
                  <a:lnTo>
                    <a:pt x="2" y="9"/>
                  </a:lnTo>
                  <a:lnTo>
                    <a:pt x="5" y="11"/>
                  </a:lnTo>
                  <a:lnTo>
                    <a:pt x="14" y="11"/>
                  </a:lnTo>
                  <a:lnTo>
                    <a:pt x="18" y="12"/>
                  </a:lnTo>
                  <a:lnTo>
                    <a:pt x="21" y="16"/>
                  </a:lnTo>
                  <a:lnTo>
                    <a:pt x="23" y="20"/>
                  </a:lnTo>
                  <a:lnTo>
                    <a:pt x="23" y="26"/>
                  </a:lnTo>
                  <a:lnTo>
                    <a:pt x="24" y="84"/>
                  </a:lnTo>
                  <a:lnTo>
                    <a:pt x="24" y="132"/>
                  </a:lnTo>
                  <a:lnTo>
                    <a:pt x="23" y="167"/>
                  </a:lnTo>
                  <a:lnTo>
                    <a:pt x="23" y="191"/>
                  </a:lnTo>
                  <a:lnTo>
                    <a:pt x="21" y="196"/>
                  </a:lnTo>
                  <a:lnTo>
                    <a:pt x="20" y="200"/>
                  </a:lnTo>
                  <a:lnTo>
                    <a:pt x="18" y="204"/>
                  </a:lnTo>
                  <a:lnTo>
                    <a:pt x="15" y="205"/>
                  </a:lnTo>
                  <a:lnTo>
                    <a:pt x="5" y="207"/>
                  </a:lnTo>
                  <a:lnTo>
                    <a:pt x="2" y="207"/>
                  </a:lnTo>
                  <a:lnTo>
                    <a:pt x="0" y="208"/>
                  </a:lnTo>
                  <a:lnTo>
                    <a:pt x="2" y="210"/>
                  </a:lnTo>
                  <a:lnTo>
                    <a:pt x="6" y="211"/>
                  </a:lnTo>
                  <a:lnTo>
                    <a:pt x="40" y="210"/>
                  </a:lnTo>
                  <a:lnTo>
                    <a:pt x="88" y="211"/>
                  </a:lnTo>
                  <a:lnTo>
                    <a:pt x="119" y="211"/>
                  </a:lnTo>
                  <a:lnTo>
                    <a:pt x="152" y="211"/>
                  </a:lnTo>
                  <a:lnTo>
                    <a:pt x="157" y="211"/>
                  </a:lnTo>
                  <a:lnTo>
                    <a:pt x="159" y="210"/>
                  </a:lnTo>
                  <a:lnTo>
                    <a:pt x="159" y="208"/>
                  </a:lnTo>
                  <a:lnTo>
                    <a:pt x="159" y="207"/>
                  </a:lnTo>
                  <a:lnTo>
                    <a:pt x="154" y="207"/>
                  </a:lnTo>
                  <a:lnTo>
                    <a:pt x="148" y="207"/>
                  </a:lnTo>
                  <a:lnTo>
                    <a:pt x="140" y="205"/>
                  </a:lnTo>
                  <a:lnTo>
                    <a:pt x="137" y="202"/>
                  </a:lnTo>
                  <a:lnTo>
                    <a:pt x="134" y="197"/>
                  </a:lnTo>
                  <a:lnTo>
                    <a:pt x="133" y="188"/>
                  </a:lnTo>
                  <a:lnTo>
                    <a:pt x="131" y="175"/>
                  </a:lnTo>
                  <a:lnTo>
                    <a:pt x="130" y="121"/>
                  </a:lnTo>
                  <a:lnTo>
                    <a:pt x="130" y="67"/>
                  </a:lnTo>
                  <a:lnTo>
                    <a:pt x="256" y="208"/>
                  </a:lnTo>
                  <a:lnTo>
                    <a:pt x="261" y="211"/>
                  </a:lnTo>
                  <a:lnTo>
                    <a:pt x="265" y="214"/>
                  </a:lnTo>
                  <a:lnTo>
                    <a:pt x="267" y="213"/>
                  </a:lnTo>
                  <a:lnTo>
                    <a:pt x="267" y="211"/>
                  </a:lnTo>
                  <a:lnTo>
                    <a:pt x="268" y="205"/>
                  </a:lnTo>
                  <a:lnTo>
                    <a:pt x="270" y="34"/>
                  </a:lnTo>
                  <a:lnTo>
                    <a:pt x="271" y="28"/>
                  </a:lnTo>
                  <a:lnTo>
                    <a:pt x="271" y="22"/>
                  </a:lnTo>
                  <a:lnTo>
                    <a:pt x="273" y="17"/>
                  </a:lnTo>
                  <a:lnTo>
                    <a:pt x="276" y="14"/>
                  </a:lnTo>
                  <a:lnTo>
                    <a:pt x="279" y="12"/>
                  </a:lnTo>
                  <a:lnTo>
                    <a:pt x="284" y="11"/>
                  </a:lnTo>
                  <a:lnTo>
                    <a:pt x="288" y="11"/>
                  </a:lnTo>
                  <a:lnTo>
                    <a:pt x="288" y="37"/>
                  </a:lnTo>
                  <a:lnTo>
                    <a:pt x="288" y="41"/>
                  </a:lnTo>
                  <a:lnTo>
                    <a:pt x="290" y="41"/>
                  </a:lnTo>
                  <a:lnTo>
                    <a:pt x="293" y="41"/>
                  </a:lnTo>
                  <a:lnTo>
                    <a:pt x="293" y="38"/>
                  </a:lnTo>
                  <a:lnTo>
                    <a:pt x="294" y="34"/>
                  </a:lnTo>
                  <a:lnTo>
                    <a:pt x="297" y="29"/>
                  </a:lnTo>
                  <a:lnTo>
                    <a:pt x="302" y="25"/>
                  </a:lnTo>
                  <a:lnTo>
                    <a:pt x="307" y="23"/>
                  </a:lnTo>
                  <a:lnTo>
                    <a:pt x="314" y="22"/>
                  </a:lnTo>
                  <a:lnTo>
                    <a:pt x="323" y="22"/>
                  </a:lnTo>
                  <a:lnTo>
                    <a:pt x="351" y="20"/>
                  </a:lnTo>
                  <a:lnTo>
                    <a:pt x="351" y="132"/>
                  </a:lnTo>
                  <a:lnTo>
                    <a:pt x="351" y="167"/>
                  </a:lnTo>
                  <a:lnTo>
                    <a:pt x="349" y="190"/>
                  </a:lnTo>
                  <a:lnTo>
                    <a:pt x="349" y="196"/>
                  </a:lnTo>
                  <a:lnTo>
                    <a:pt x="346" y="200"/>
                  </a:lnTo>
                  <a:lnTo>
                    <a:pt x="345" y="204"/>
                  </a:lnTo>
                  <a:lnTo>
                    <a:pt x="340" y="205"/>
                  </a:lnTo>
                  <a:lnTo>
                    <a:pt x="325" y="207"/>
                  </a:lnTo>
                  <a:lnTo>
                    <a:pt x="322" y="207"/>
                  </a:lnTo>
                  <a:lnTo>
                    <a:pt x="320" y="208"/>
                  </a:lnTo>
                  <a:lnTo>
                    <a:pt x="322" y="211"/>
                  </a:lnTo>
                  <a:lnTo>
                    <a:pt x="326" y="211"/>
                  </a:lnTo>
                  <a:lnTo>
                    <a:pt x="368" y="210"/>
                  </a:lnTo>
                  <a:lnTo>
                    <a:pt x="410" y="211"/>
                  </a:lnTo>
                  <a:lnTo>
                    <a:pt x="413" y="211"/>
                  </a:lnTo>
                  <a:lnTo>
                    <a:pt x="415" y="208"/>
                  </a:lnTo>
                  <a:lnTo>
                    <a:pt x="415" y="207"/>
                  </a:lnTo>
                  <a:lnTo>
                    <a:pt x="410" y="207"/>
                  </a:lnTo>
                  <a:lnTo>
                    <a:pt x="396" y="205"/>
                  </a:lnTo>
                  <a:lnTo>
                    <a:pt x="392" y="204"/>
                  </a:lnTo>
                  <a:lnTo>
                    <a:pt x="389" y="200"/>
                  </a:lnTo>
                  <a:lnTo>
                    <a:pt x="387" y="196"/>
                  </a:lnTo>
                  <a:lnTo>
                    <a:pt x="386" y="190"/>
                  </a:lnTo>
                  <a:lnTo>
                    <a:pt x="386" y="167"/>
                  </a:lnTo>
                  <a:lnTo>
                    <a:pt x="384" y="132"/>
                  </a:lnTo>
                  <a:lnTo>
                    <a:pt x="384" y="20"/>
                  </a:lnTo>
                  <a:lnTo>
                    <a:pt x="412" y="22"/>
                  </a:lnTo>
                  <a:lnTo>
                    <a:pt x="427" y="23"/>
                  </a:lnTo>
                  <a:lnTo>
                    <a:pt x="438" y="26"/>
                  </a:lnTo>
                  <a:lnTo>
                    <a:pt x="442" y="31"/>
                  </a:lnTo>
                  <a:lnTo>
                    <a:pt x="445" y="37"/>
                  </a:lnTo>
                  <a:lnTo>
                    <a:pt x="445" y="40"/>
                  </a:lnTo>
                  <a:lnTo>
                    <a:pt x="445" y="43"/>
                  </a:lnTo>
                  <a:lnTo>
                    <a:pt x="448" y="45"/>
                  </a:lnTo>
                  <a:lnTo>
                    <a:pt x="450" y="43"/>
                  </a:lnTo>
                  <a:lnTo>
                    <a:pt x="450" y="40"/>
                  </a:lnTo>
                  <a:lnTo>
                    <a:pt x="450" y="9"/>
                  </a:lnTo>
                  <a:lnTo>
                    <a:pt x="456" y="11"/>
                  </a:lnTo>
                  <a:lnTo>
                    <a:pt x="461" y="12"/>
                  </a:lnTo>
                  <a:lnTo>
                    <a:pt x="464" y="16"/>
                  </a:lnTo>
                  <a:lnTo>
                    <a:pt x="467" y="20"/>
                  </a:lnTo>
                  <a:lnTo>
                    <a:pt x="467" y="26"/>
                  </a:lnTo>
                  <a:lnTo>
                    <a:pt x="468" y="84"/>
                  </a:lnTo>
                  <a:lnTo>
                    <a:pt x="468" y="133"/>
                  </a:lnTo>
                  <a:lnTo>
                    <a:pt x="467" y="167"/>
                  </a:lnTo>
                  <a:lnTo>
                    <a:pt x="467" y="191"/>
                  </a:lnTo>
                  <a:lnTo>
                    <a:pt x="464" y="200"/>
                  </a:lnTo>
                  <a:lnTo>
                    <a:pt x="462" y="204"/>
                  </a:lnTo>
                  <a:lnTo>
                    <a:pt x="459" y="207"/>
                  </a:lnTo>
                  <a:lnTo>
                    <a:pt x="448" y="207"/>
                  </a:lnTo>
                  <a:lnTo>
                    <a:pt x="445" y="208"/>
                  </a:lnTo>
                  <a:lnTo>
                    <a:pt x="444" y="210"/>
                  </a:lnTo>
                  <a:lnTo>
                    <a:pt x="445" y="211"/>
                  </a:lnTo>
                  <a:lnTo>
                    <a:pt x="450" y="213"/>
                  </a:lnTo>
                  <a:lnTo>
                    <a:pt x="468" y="211"/>
                  </a:lnTo>
                  <a:lnTo>
                    <a:pt x="483" y="211"/>
                  </a:lnTo>
                  <a:lnTo>
                    <a:pt x="512" y="213"/>
                  </a:lnTo>
                  <a:lnTo>
                    <a:pt x="575" y="213"/>
                  </a:lnTo>
                  <a:lnTo>
                    <a:pt x="583" y="213"/>
                  </a:lnTo>
                  <a:lnTo>
                    <a:pt x="586" y="211"/>
                  </a:lnTo>
                  <a:lnTo>
                    <a:pt x="589" y="210"/>
                  </a:lnTo>
                  <a:lnTo>
                    <a:pt x="590" y="205"/>
                  </a:lnTo>
                  <a:lnTo>
                    <a:pt x="592" y="207"/>
                  </a:lnTo>
                  <a:lnTo>
                    <a:pt x="596" y="210"/>
                  </a:lnTo>
                  <a:lnTo>
                    <a:pt x="607" y="213"/>
                  </a:lnTo>
                  <a:lnTo>
                    <a:pt x="618" y="214"/>
                  </a:lnTo>
                  <a:lnTo>
                    <a:pt x="630" y="216"/>
                  </a:lnTo>
                  <a:lnTo>
                    <a:pt x="642" y="216"/>
                  </a:lnTo>
                  <a:lnTo>
                    <a:pt x="660" y="216"/>
                  </a:lnTo>
                  <a:lnTo>
                    <a:pt x="680" y="214"/>
                  </a:lnTo>
                  <a:lnTo>
                    <a:pt x="709" y="214"/>
                  </a:lnTo>
                  <a:lnTo>
                    <a:pt x="712" y="214"/>
                  </a:lnTo>
                  <a:lnTo>
                    <a:pt x="714" y="214"/>
                  </a:lnTo>
                  <a:lnTo>
                    <a:pt x="714" y="213"/>
                  </a:lnTo>
                  <a:lnTo>
                    <a:pt x="714" y="211"/>
                  </a:lnTo>
                  <a:lnTo>
                    <a:pt x="711" y="211"/>
                  </a:lnTo>
                  <a:lnTo>
                    <a:pt x="706" y="211"/>
                  </a:lnTo>
                  <a:lnTo>
                    <a:pt x="701" y="210"/>
                  </a:lnTo>
                  <a:lnTo>
                    <a:pt x="700" y="208"/>
                  </a:lnTo>
                  <a:lnTo>
                    <a:pt x="700" y="205"/>
                  </a:lnTo>
                  <a:lnTo>
                    <a:pt x="703" y="202"/>
                  </a:lnTo>
                  <a:lnTo>
                    <a:pt x="741" y="147"/>
                  </a:lnTo>
                  <a:lnTo>
                    <a:pt x="743" y="145"/>
                  </a:lnTo>
                  <a:lnTo>
                    <a:pt x="744" y="145"/>
                  </a:lnTo>
                  <a:lnTo>
                    <a:pt x="799" y="144"/>
                  </a:lnTo>
                  <a:lnTo>
                    <a:pt x="801" y="145"/>
                  </a:lnTo>
                  <a:lnTo>
                    <a:pt x="801" y="147"/>
                  </a:lnTo>
                  <a:lnTo>
                    <a:pt x="802" y="204"/>
                  </a:lnTo>
                  <a:lnTo>
                    <a:pt x="802" y="205"/>
                  </a:lnTo>
                  <a:lnTo>
                    <a:pt x="801" y="207"/>
                  </a:lnTo>
                  <a:lnTo>
                    <a:pt x="798" y="210"/>
                  </a:lnTo>
                  <a:lnTo>
                    <a:pt x="795" y="210"/>
                  </a:lnTo>
                  <a:lnTo>
                    <a:pt x="793" y="213"/>
                  </a:lnTo>
                  <a:lnTo>
                    <a:pt x="795" y="214"/>
                  </a:lnTo>
                  <a:lnTo>
                    <a:pt x="796" y="214"/>
                  </a:lnTo>
                  <a:lnTo>
                    <a:pt x="801" y="214"/>
                  </a:lnTo>
                  <a:lnTo>
                    <a:pt x="830" y="214"/>
                  </a:lnTo>
                  <a:lnTo>
                    <a:pt x="854" y="216"/>
                  </a:lnTo>
                  <a:lnTo>
                    <a:pt x="865" y="214"/>
                  </a:lnTo>
                  <a:lnTo>
                    <a:pt x="868" y="213"/>
                  </a:lnTo>
                  <a:lnTo>
                    <a:pt x="869" y="211"/>
                  </a:lnTo>
                  <a:lnTo>
                    <a:pt x="868" y="210"/>
                  </a:lnTo>
                  <a:lnTo>
                    <a:pt x="866" y="210"/>
                  </a:lnTo>
                  <a:close/>
                  <a:moveTo>
                    <a:pt x="798" y="132"/>
                  </a:moveTo>
                  <a:lnTo>
                    <a:pt x="753" y="132"/>
                  </a:lnTo>
                  <a:lnTo>
                    <a:pt x="753" y="130"/>
                  </a:lnTo>
                  <a:lnTo>
                    <a:pt x="753" y="129"/>
                  </a:lnTo>
                  <a:lnTo>
                    <a:pt x="795" y="69"/>
                  </a:lnTo>
                  <a:lnTo>
                    <a:pt x="796" y="69"/>
                  </a:lnTo>
                  <a:lnTo>
                    <a:pt x="799" y="130"/>
                  </a:lnTo>
                  <a:lnTo>
                    <a:pt x="799" y="132"/>
                  </a:lnTo>
                  <a:lnTo>
                    <a:pt x="798" y="1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latin typeface="Century Gothic" panose="020B0502020202020204" pitchFamily="34" charset="0"/>
              </a:endParaRPr>
            </a:p>
          </p:txBody>
        </p:sp>
        <p:sp>
          <p:nvSpPr>
            <p:cNvPr id="41" name="Freeform 12">
              <a:extLst>
                <a:ext uri="{FF2B5EF4-FFF2-40B4-BE49-F238E27FC236}">
                  <a16:creationId xmlns:a16="http://schemas.microsoft.com/office/drawing/2014/main" id="{36F05302-C0EA-46DD-AB42-5388F57577F1}"/>
                </a:ext>
              </a:extLst>
            </p:cNvPr>
            <p:cNvSpPr>
              <a:spLocks/>
            </p:cNvSpPr>
            <p:nvPr userDrawn="1"/>
          </p:nvSpPr>
          <p:spPr bwMode="auto">
            <a:xfrm>
              <a:off x="4660" y="4063"/>
              <a:ext cx="115" cy="5"/>
            </a:xfrm>
            <a:custGeom>
              <a:avLst/>
              <a:gdLst>
                <a:gd name="T0" fmla="*/ 14 w 232"/>
                <a:gd name="T1" fmla="*/ 0 h 11"/>
                <a:gd name="T2" fmla="*/ 14 w 232"/>
                <a:gd name="T3" fmla="*/ 0 h 11"/>
                <a:gd name="T4" fmla="*/ 14 w 232"/>
                <a:gd name="T5" fmla="*/ 0 h 11"/>
                <a:gd name="T6" fmla="*/ 13 w 232"/>
                <a:gd name="T7" fmla="*/ 0 h 11"/>
                <a:gd name="T8" fmla="*/ 11 w 232"/>
                <a:gd name="T9" fmla="*/ 0 h 11"/>
                <a:gd name="T10" fmla="*/ 11 w 232"/>
                <a:gd name="T11" fmla="*/ 0 h 11"/>
                <a:gd name="T12" fmla="*/ 10 w 232"/>
                <a:gd name="T13" fmla="*/ 0 h 11"/>
                <a:gd name="T14" fmla="*/ 7 w 232"/>
                <a:gd name="T15" fmla="*/ 0 h 11"/>
                <a:gd name="T16" fmla="*/ 5 w 232"/>
                <a:gd name="T17" fmla="*/ 0 h 11"/>
                <a:gd name="T18" fmla="*/ 3 w 232"/>
                <a:gd name="T19" fmla="*/ 0 h 11"/>
                <a:gd name="T20" fmla="*/ 0 w 232"/>
                <a:gd name="T21" fmla="*/ 0 h 11"/>
                <a:gd name="T22" fmla="*/ 0 w 232"/>
                <a:gd name="T23" fmla="*/ 0 h 11"/>
                <a:gd name="T24" fmla="*/ 0 w 232"/>
                <a:gd name="T25" fmla="*/ 0 h 11"/>
                <a:gd name="T26" fmla="*/ 0 w 232"/>
                <a:gd name="T27" fmla="*/ 0 h 11"/>
                <a:gd name="T28" fmla="*/ 0 w 232"/>
                <a:gd name="T29" fmla="*/ 0 h 11"/>
                <a:gd name="T30" fmla="*/ 1 w 232"/>
                <a:gd name="T31" fmla="*/ 0 h 11"/>
                <a:gd name="T32" fmla="*/ 2 w 232"/>
                <a:gd name="T33" fmla="*/ 0 h 11"/>
                <a:gd name="T34" fmla="*/ 3 w 232"/>
                <a:gd name="T35" fmla="*/ 0 h 11"/>
                <a:gd name="T36" fmla="*/ 4 w 232"/>
                <a:gd name="T37" fmla="*/ 0 h 11"/>
                <a:gd name="T38" fmla="*/ 5 w 232"/>
                <a:gd name="T39" fmla="*/ 0 h 11"/>
                <a:gd name="T40" fmla="*/ 5 w 232"/>
                <a:gd name="T41" fmla="*/ 0 h 11"/>
                <a:gd name="T42" fmla="*/ 6 w 232"/>
                <a:gd name="T43" fmla="*/ 0 h 11"/>
                <a:gd name="T44" fmla="*/ 6 w 232"/>
                <a:gd name="T45" fmla="*/ 0 h 11"/>
                <a:gd name="T46" fmla="*/ 6 w 232"/>
                <a:gd name="T47" fmla="*/ 0 h 11"/>
                <a:gd name="T48" fmla="*/ 6 w 232"/>
                <a:gd name="T49" fmla="*/ 0 h 11"/>
                <a:gd name="T50" fmla="*/ 7 w 232"/>
                <a:gd name="T51" fmla="*/ 0 h 11"/>
                <a:gd name="T52" fmla="*/ 7 w 232"/>
                <a:gd name="T53" fmla="*/ 0 h 11"/>
                <a:gd name="T54" fmla="*/ 7 w 232"/>
                <a:gd name="T55" fmla="*/ 0 h 11"/>
                <a:gd name="T56" fmla="*/ 7 w 232"/>
                <a:gd name="T57" fmla="*/ 0 h 11"/>
                <a:gd name="T58" fmla="*/ 7 w 232"/>
                <a:gd name="T59" fmla="*/ 0 h 11"/>
                <a:gd name="T60" fmla="*/ 7 w 232"/>
                <a:gd name="T61" fmla="*/ 0 h 11"/>
                <a:gd name="T62" fmla="*/ 9 w 232"/>
                <a:gd name="T63" fmla="*/ 0 h 11"/>
                <a:gd name="T64" fmla="*/ 11 w 232"/>
                <a:gd name="T65" fmla="*/ 0 h 11"/>
                <a:gd name="T66" fmla="*/ 11 w 232"/>
                <a:gd name="T67" fmla="*/ 0 h 11"/>
                <a:gd name="T68" fmla="*/ 11 w 232"/>
                <a:gd name="T69" fmla="*/ 0 h 11"/>
                <a:gd name="T70" fmla="*/ 11 w 232"/>
                <a:gd name="T71" fmla="*/ 0 h 11"/>
                <a:gd name="T72" fmla="*/ 13 w 232"/>
                <a:gd name="T73" fmla="*/ 0 h 11"/>
                <a:gd name="T74" fmla="*/ 13 w 232"/>
                <a:gd name="T75" fmla="*/ 0 h 11"/>
                <a:gd name="T76" fmla="*/ 14 w 232"/>
                <a:gd name="T77" fmla="*/ 0 h 11"/>
                <a:gd name="T78" fmla="*/ 14 w 232"/>
                <a:gd name="T79" fmla="*/ 0 h 11"/>
                <a:gd name="T80" fmla="*/ 14 w 232"/>
                <a:gd name="T81" fmla="*/ 0 h 11"/>
                <a:gd name="T82" fmla="*/ 14 w 232"/>
                <a:gd name="T83" fmla="*/ 0 h 11"/>
                <a:gd name="T84" fmla="*/ 14 w 232"/>
                <a:gd name="T85" fmla="*/ 0 h 11"/>
                <a:gd name="T86" fmla="*/ 14 w 232"/>
                <a:gd name="T87" fmla="*/ 0 h 1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32" h="11">
                  <a:moveTo>
                    <a:pt x="232" y="4"/>
                  </a:moveTo>
                  <a:lnTo>
                    <a:pt x="232" y="4"/>
                  </a:lnTo>
                  <a:lnTo>
                    <a:pt x="227" y="2"/>
                  </a:lnTo>
                  <a:lnTo>
                    <a:pt x="224" y="2"/>
                  </a:lnTo>
                  <a:lnTo>
                    <a:pt x="207" y="2"/>
                  </a:lnTo>
                  <a:lnTo>
                    <a:pt x="190" y="2"/>
                  </a:lnTo>
                  <a:lnTo>
                    <a:pt x="172" y="2"/>
                  </a:lnTo>
                  <a:lnTo>
                    <a:pt x="123" y="0"/>
                  </a:lnTo>
                  <a:lnTo>
                    <a:pt x="87" y="0"/>
                  </a:lnTo>
                  <a:lnTo>
                    <a:pt x="59" y="2"/>
                  </a:lnTo>
                  <a:lnTo>
                    <a:pt x="15" y="2"/>
                  </a:lnTo>
                  <a:lnTo>
                    <a:pt x="3" y="2"/>
                  </a:lnTo>
                  <a:lnTo>
                    <a:pt x="1" y="4"/>
                  </a:lnTo>
                  <a:lnTo>
                    <a:pt x="0" y="7"/>
                  </a:lnTo>
                  <a:lnTo>
                    <a:pt x="0" y="8"/>
                  </a:lnTo>
                  <a:lnTo>
                    <a:pt x="3" y="8"/>
                  </a:lnTo>
                  <a:lnTo>
                    <a:pt x="26" y="8"/>
                  </a:lnTo>
                  <a:lnTo>
                    <a:pt x="41" y="8"/>
                  </a:lnTo>
                  <a:lnTo>
                    <a:pt x="49" y="8"/>
                  </a:lnTo>
                  <a:lnTo>
                    <a:pt x="64" y="8"/>
                  </a:lnTo>
                  <a:lnTo>
                    <a:pt x="81" y="7"/>
                  </a:lnTo>
                  <a:lnTo>
                    <a:pt x="82" y="7"/>
                  </a:lnTo>
                  <a:lnTo>
                    <a:pt x="103" y="7"/>
                  </a:lnTo>
                  <a:lnTo>
                    <a:pt x="108" y="7"/>
                  </a:lnTo>
                  <a:lnTo>
                    <a:pt x="110" y="7"/>
                  </a:lnTo>
                  <a:lnTo>
                    <a:pt x="116" y="7"/>
                  </a:lnTo>
                  <a:lnTo>
                    <a:pt x="120" y="7"/>
                  </a:lnTo>
                  <a:lnTo>
                    <a:pt x="122" y="7"/>
                  </a:lnTo>
                  <a:lnTo>
                    <a:pt x="126" y="7"/>
                  </a:lnTo>
                  <a:lnTo>
                    <a:pt x="128" y="8"/>
                  </a:lnTo>
                  <a:lnTo>
                    <a:pt x="151" y="8"/>
                  </a:lnTo>
                  <a:lnTo>
                    <a:pt x="177" y="10"/>
                  </a:lnTo>
                  <a:lnTo>
                    <a:pt x="186" y="10"/>
                  </a:lnTo>
                  <a:lnTo>
                    <a:pt x="198" y="10"/>
                  </a:lnTo>
                  <a:lnTo>
                    <a:pt x="210" y="11"/>
                  </a:lnTo>
                  <a:lnTo>
                    <a:pt x="228" y="11"/>
                  </a:lnTo>
                  <a:lnTo>
                    <a:pt x="232" y="8"/>
                  </a:lnTo>
                  <a:lnTo>
                    <a:pt x="232" y="7"/>
                  </a:lnTo>
                  <a:lnTo>
                    <a:pt x="232"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latin typeface="Century Gothic" panose="020B0502020202020204" pitchFamily="34" charset="0"/>
              </a:endParaRPr>
            </a:p>
          </p:txBody>
        </p:sp>
        <p:sp>
          <p:nvSpPr>
            <p:cNvPr id="42" name="Freeform 13">
              <a:extLst>
                <a:ext uri="{FF2B5EF4-FFF2-40B4-BE49-F238E27FC236}">
                  <a16:creationId xmlns:a16="http://schemas.microsoft.com/office/drawing/2014/main" id="{2FEC2AAA-15F6-4D06-BA2A-D8C509194BEC}"/>
                </a:ext>
              </a:extLst>
            </p:cNvPr>
            <p:cNvSpPr>
              <a:spLocks/>
            </p:cNvSpPr>
            <p:nvPr userDrawn="1"/>
          </p:nvSpPr>
          <p:spPr bwMode="auto">
            <a:xfrm>
              <a:off x="4700" y="4077"/>
              <a:ext cx="34" cy="53"/>
            </a:xfrm>
            <a:custGeom>
              <a:avLst/>
              <a:gdLst>
                <a:gd name="T0" fmla="*/ 5 w 67"/>
                <a:gd name="T1" fmla="*/ 3 h 107"/>
                <a:gd name="T2" fmla="*/ 4 w 67"/>
                <a:gd name="T3" fmla="*/ 1 h 107"/>
                <a:gd name="T4" fmla="*/ 4 w 67"/>
                <a:gd name="T5" fmla="*/ 0 h 107"/>
                <a:gd name="T6" fmla="*/ 3 w 67"/>
                <a:gd name="T7" fmla="*/ 0 h 107"/>
                <a:gd name="T8" fmla="*/ 3 w 67"/>
                <a:gd name="T9" fmla="*/ 0 h 107"/>
                <a:gd name="T10" fmla="*/ 3 w 67"/>
                <a:gd name="T11" fmla="*/ 0 h 107"/>
                <a:gd name="T12" fmla="*/ 2 w 67"/>
                <a:gd name="T13" fmla="*/ 0 h 107"/>
                <a:gd name="T14" fmla="*/ 2 w 67"/>
                <a:gd name="T15" fmla="*/ 0 h 107"/>
                <a:gd name="T16" fmla="*/ 1 w 67"/>
                <a:gd name="T17" fmla="*/ 0 h 107"/>
                <a:gd name="T18" fmla="*/ 1 w 67"/>
                <a:gd name="T19" fmla="*/ 0 h 107"/>
                <a:gd name="T20" fmla="*/ 1 w 67"/>
                <a:gd name="T21" fmla="*/ 1 h 107"/>
                <a:gd name="T22" fmla="*/ 1 w 67"/>
                <a:gd name="T23" fmla="*/ 1 h 107"/>
                <a:gd name="T24" fmla="*/ 1 w 67"/>
                <a:gd name="T25" fmla="*/ 1 h 107"/>
                <a:gd name="T26" fmla="*/ 1 w 67"/>
                <a:gd name="T27" fmla="*/ 2 h 107"/>
                <a:gd name="T28" fmla="*/ 1 w 67"/>
                <a:gd name="T29" fmla="*/ 2 h 107"/>
                <a:gd name="T30" fmla="*/ 0 w 67"/>
                <a:gd name="T31" fmla="*/ 3 h 107"/>
                <a:gd name="T32" fmla="*/ 1 w 67"/>
                <a:gd name="T33" fmla="*/ 3 h 107"/>
                <a:gd name="T34" fmla="*/ 1 w 67"/>
                <a:gd name="T35" fmla="*/ 3 h 107"/>
                <a:gd name="T36" fmla="*/ 1 w 67"/>
                <a:gd name="T37" fmla="*/ 4 h 107"/>
                <a:gd name="T38" fmla="*/ 1 w 67"/>
                <a:gd name="T39" fmla="*/ 4 h 107"/>
                <a:gd name="T40" fmla="*/ 1 w 67"/>
                <a:gd name="T41" fmla="*/ 4 h 107"/>
                <a:gd name="T42" fmla="*/ 1 w 67"/>
                <a:gd name="T43" fmla="*/ 5 h 107"/>
                <a:gd name="T44" fmla="*/ 1 w 67"/>
                <a:gd name="T45" fmla="*/ 5 h 107"/>
                <a:gd name="T46" fmla="*/ 1 w 67"/>
                <a:gd name="T47" fmla="*/ 5 h 107"/>
                <a:gd name="T48" fmla="*/ 1 w 67"/>
                <a:gd name="T49" fmla="*/ 6 h 107"/>
                <a:gd name="T50" fmla="*/ 1 w 67"/>
                <a:gd name="T51" fmla="*/ 6 h 107"/>
                <a:gd name="T52" fmla="*/ 1 w 67"/>
                <a:gd name="T53" fmla="*/ 5 h 107"/>
                <a:gd name="T54" fmla="*/ 1 w 67"/>
                <a:gd name="T55" fmla="*/ 4 h 107"/>
                <a:gd name="T56" fmla="*/ 1 w 67"/>
                <a:gd name="T57" fmla="*/ 2 h 107"/>
                <a:gd name="T58" fmla="*/ 1 w 67"/>
                <a:gd name="T59" fmla="*/ 2 h 107"/>
                <a:gd name="T60" fmla="*/ 1 w 67"/>
                <a:gd name="T61" fmla="*/ 2 h 107"/>
                <a:gd name="T62" fmla="*/ 1 w 67"/>
                <a:gd name="T63" fmla="*/ 1 h 107"/>
                <a:gd name="T64" fmla="*/ 1 w 67"/>
                <a:gd name="T65" fmla="*/ 1 h 107"/>
                <a:gd name="T66" fmla="*/ 1 w 67"/>
                <a:gd name="T67" fmla="*/ 0 h 107"/>
                <a:gd name="T68" fmla="*/ 2 w 67"/>
                <a:gd name="T69" fmla="*/ 0 h 107"/>
                <a:gd name="T70" fmla="*/ 2 w 67"/>
                <a:gd name="T71" fmla="*/ 0 h 107"/>
                <a:gd name="T72" fmla="*/ 2 w 67"/>
                <a:gd name="T73" fmla="*/ 0 h 107"/>
                <a:gd name="T74" fmla="*/ 3 w 67"/>
                <a:gd name="T75" fmla="*/ 0 h 107"/>
                <a:gd name="T76" fmla="*/ 3 w 67"/>
                <a:gd name="T77" fmla="*/ 0 h 107"/>
                <a:gd name="T78" fmla="*/ 4 w 67"/>
                <a:gd name="T79" fmla="*/ 1 h 107"/>
                <a:gd name="T80" fmla="*/ 4 w 67"/>
                <a:gd name="T81" fmla="*/ 1 h 107"/>
                <a:gd name="T82" fmla="*/ 4 w 67"/>
                <a:gd name="T83" fmla="*/ 1 h 107"/>
                <a:gd name="T84" fmla="*/ 4 w 67"/>
                <a:gd name="T85" fmla="*/ 2 h 107"/>
                <a:gd name="T86" fmla="*/ 4 w 67"/>
                <a:gd name="T87" fmla="*/ 2 h 107"/>
                <a:gd name="T88" fmla="*/ 4 w 67"/>
                <a:gd name="T89" fmla="*/ 2 h 107"/>
                <a:gd name="T90" fmla="*/ 4 w 67"/>
                <a:gd name="T91" fmla="*/ 2 h 107"/>
                <a:gd name="T92" fmla="*/ 4 w 67"/>
                <a:gd name="T93" fmla="*/ 3 h 107"/>
                <a:gd name="T94" fmla="*/ 4 w 67"/>
                <a:gd name="T95" fmla="*/ 3 h 107"/>
                <a:gd name="T96" fmla="*/ 4 w 67"/>
                <a:gd name="T97" fmla="*/ 3 h 107"/>
                <a:gd name="T98" fmla="*/ 4 w 67"/>
                <a:gd name="T99" fmla="*/ 3 h 107"/>
                <a:gd name="T100" fmla="*/ 4 w 67"/>
                <a:gd name="T101" fmla="*/ 4 h 107"/>
                <a:gd name="T102" fmla="*/ 4 w 67"/>
                <a:gd name="T103" fmla="*/ 4 h 107"/>
                <a:gd name="T104" fmla="*/ 4 w 67"/>
                <a:gd name="T105" fmla="*/ 4 h 107"/>
                <a:gd name="T106" fmla="*/ 4 w 67"/>
                <a:gd name="T107" fmla="*/ 4 h 107"/>
                <a:gd name="T108" fmla="*/ 4 w 67"/>
                <a:gd name="T109" fmla="*/ 5 h 107"/>
                <a:gd name="T110" fmla="*/ 4 w 67"/>
                <a:gd name="T111" fmla="*/ 5 h 107"/>
                <a:gd name="T112" fmla="*/ 4 w 67"/>
                <a:gd name="T113" fmla="*/ 5 h 107"/>
                <a:gd name="T114" fmla="*/ 4 w 67"/>
                <a:gd name="T115" fmla="*/ 5 h 107"/>
                <a:gd name="T116" fmla="*/ 4 w 67"/>
                <a:gd name="T117" fmla="*/ 6 h 107"/>
                <a:gd name="T118" fmla="*/ 4 w 67"/>
                <a:gd name="T119" fmla="*/ 6 h 107"/>
                <a:gd name="T120" fmla="*/ 4 w 67"/>
                <a:gd name="T121" fmla="*/ 6 h 107"/>
                <a:gd name="T122" fmla="*/ 5 w 67"/>
                <a:gd name="T123" fmla="*/ 5 h 10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7" h="107">
                  <a:moveTo>
                    <a:pt x="67" y="80"/>
                  </a:moveTo>
                  <a:lnTo>
                    <a:pt x="67" y="80"/>
                  </a:lnTo>
                  <a:lnTo>
                    <a:pt x="67" y="78"/>
                  </a:lnTo>
                  <a:lnTo>
                    <a:pt x="67" y="60"/>
                  </a:lnTo>
                  <a:lnTo>
                    <a:pt x="65" y="50"/>
                  </a:lnTo>
                  <a:lnTo>
                    <a:pt x="65" y="38"/>
                  </a:lnTo>
                  <a:lnTo>
                    <a:pt x="64" y="23"/>
                  </a:lnTo>
                  <a:lnTo>
                    <a:pt x="62" y="20"/>
                  </a:lnTo>
                  <a:lnTo>
                    <a:pt x="61" y="17"/>
                  </a:lnTo>
                  <a:lnTo>
                    <a:pt x="59" y="14"/>
                  </a:lnTo>
                  <a:lnTo>
                    <a:pt x="54" y="8"/>
                  </a:lnTo>
                  <a:lnTo>
                    <a:pt x="53" y="6"/>
                  </a:lnTo>
                  <a:lnTo>
                    <a:pt x="51" y="5"/>
                  </a:lnTo>
                  <a:lnTo>
                    <a:pt x="47" y="3"/>
                  </a:lnTo>
                  <a:lnTo>
                    <a:pt x="44" y="2"/>
                  </a:lnTo>
                  <a:lnTo>
                    <a:pt x="39" y="0"/>
                  </a:lnTo>
                  <a:lnTo>
                    <a:pt x="38" y="2"/>
                  </a:lnTo>
                  <a:lnTo>
                    <a:pt x="36" y="0"/>
                  </a:lnTo>
                  <a:lnTo>
                    <a:pt x="35" y="0"/>
                  </a:lnTo>
                  <a:lnTo>
                    <a:pt x="33" y="0"/>
                  </a:lnTo>
                  <a:lnTo>
                    <a:pt x="30" y="2"/>
                  </a:lnTo>
                  <a:lnTo>
                    <a:pt x="29" y="2"/>
                  </a:lnTo>
                  <a:lnTo>
                    <a:pt x="26" y="2"/>
                  </a:lnTo>
                  <a:lnTo>
                    <a:pt x="24" y="2"/>
                  </a:lnTo>
                  <a:lnTo>
                    <a:pt x="22" y="3"/>
                  </a:lnTo>
                  <a:lnTo>
                    <a:pt x="21" y="5"/>
                  </a:lnTo>
                  <a:lnTo>
                    <a:pt x="19" y="5"/>
                  </a:lnTo>
                  <a:lnTo>
                    <a:pt x="18" y="6"/>
                  </a:lnTo>
                  <a:lnTo>
                    <a:pt x="16" y="6"/>
                  </a:lnTo>
                  <a:lnTo>
                    <a:pt x="16" y="8"/>
                  </a:lnTo>
                  <a:lnTo>
                    <a:pt x="15" y="8"/>
                  </a:lnTo>
                  <a:lnTo>
                    <a:pt x="13" y="8"/>
                  </a:lnTo>
                  <a:lnTo>
                    <a:pt x="13" y="9"/>
                  </a:lnTo>
                  <a:lnTo>
                    <a:pt x="10" y="12"/>
                  </a:lnTo>
                  <a:lnTo>
                    <a:pt x="6" y="17"/>
                  </a:lnTo>
                  <a:lnTo>
                    <a:pt x="6" y="18"/>
                  </a:lnTo>
                  <a:lnTo>
                    <a:pt x="4" y="18"/>
                  </a:lnTo>
                  <a:lnTo>
                    <a:pt x="4" y="21"/>
                  </a:lnTo>
                  <a:lnTo>
                    <a:pt x="3" y="23"/>
                  </a:lnTo>
                  <a:lnTo>
                    <a:pt x="3" y="24"/>
                  </a:lnTo>
                  <a:lnTo>
                    <a:pt x="3" y="26"/>
                  </a:lnTo>
                  <a:lnTo>
                    <a:pt x="3" y="28"/>
                  </a:lnTo>
                  <a:lnTo>
                    <a:pt x="1" y="28"/>
                  </a:lnTo>
                  <a:lnTo>
                    <a:pt x="3" y="28"/>
                  </a:lnTo>
                  <a:lnTo>
                    <a:pt x="1" y="32"/>
                  </a:lnTo>
                  <a:lnTo>
                    <a:pt x="1" y="35"/>
                  </a:lnTo>
                  <a:lnTo>
                    <a:pt x="1" y="38"/>
                  </a:lnTo>
                  <a:lnTo>
                    <a:pt x="1" y="40"/>
                  </a:lnTo>
                  <a:lnTo>
                    <a:pt x="1" y="43"/>
                  </a:lnTo>
                  <a:lnTo>
                    <a:pt x="1" y="46"/>
                  </a:lnTo>
                  <a:lnTo>
                    <a:pt x="0" y="47"/>
                  </a:lnTo>
                  <a:lnTo>
                    <a:pt x="0" y="49"/>
                  </a:lnTo>
                  <a:lnTo>
                    <a:pt x="1" y="50"/>
                  </a:lnTo>
                  <a:lnTo>
                    <a:pt x="1" y="52"/>
                  </a:lnTo>
                  <a:lnTo>
                    <a:pt x="0" y="54"/>
                  </a:lnTo>
                  <a:lnTo>
                    <a:pt x="1" y="55"/>
                  </a:lnTo>
                  <a:lnTo>
                    <a:pt x="1" y="57"/>
                  </a:lnTo>
                  <a:lnTo>
                    <a:pt x="0" y="57"/>
                  </a:lnTo>
                  <a:lnTo>
                    <a:pt x="1" y="58"/>
                  </a:lnTo>
                  <a:lnTo>
                    <a:pt x="1" y="60"/>
                  </a:lnTo>
                  <a:lnTo>
                    <a:pt x="1" y="61"/>
                  </a:lnTo>
                  <a:lnTo>
                    <a:pt x="1" y="63"/>
                  </a:lnTo>
                  <a:lnTo>
                    <a:pt x="1" y="64"/>
                  </a:lnTo>
                  <a:lnTo>
                    <a:pt x="0" y="66"/>
                  </a:lnTo>
                  <a:lnTo>
                    <a:pt x="1" y="67"/>
                  </a:lnTo>
                  <a:lnTo>
                    <a:pt x="1" y="69"/>
                  </a:lnTo>
                  <a:lnTo>
                    <a:pt x="0" y="69"/>
                  </a:lnTo>
                  <a:lnTo>
                    <a:pt x="1" y="70"/>
                  </a:lnTo>
                  <a:lnTo>
                    <a:pt x="1" y="72"/>
                  </a:lnTo>
                  <a:lnTo>
                    <a:pt x="1" y="73"/>
                  </a:lnTo>
                  <a:lnTo>
                    <a:pt x="1" y="76"/>
                  </a:lnTo>
                  <a:lnTo>
                    <a:pt x="1" y="78"/>
                  </a:lnTo>
                  <a:lnTo>
                    <a:pt x="1" y="80"/>
                  </a:lnTo>
                  <a:lnTo>
                    <a:pt x="1" y="84"/>
                  </a:lnTo>
                  <a:lnTo>
                    <a:pt x="1" y="86"/>
                  </a:lnTo>
                  <a:lnTo>
                    <a:pt x="1" y="87"/>
                  </a:lnTo>
                  <a:lnTo>
                    <a:pt x="1" y="89"/>
                  </a:lnTo>
                  <a:lnTo>
                    <a:pt x="1" y="93"/>
                  </a:lnTo>
                  <a:lnTo>
                    <a:pt x="1" y="95"/>
                  </a:lnTo>
                  <a:lnTo>
                    <a:pt x="1" y="96"/>
                  </a:lnTo>
                  <a:lnTo>
                    <a:pt x="1" y="99"/>
                  </a:lnTo>
                  <a:lnTo>
                    <a:pt x="3" y="102"/>
                  </a:lnTo>
                  <a:lnTo>
                    <a:pt x="4" y="106"/>
                  </a:lnTo>
                  <a:lnTo>
                    <a:pt x="4" y="107"/>
                  </a:lnTo>
                  <a:lnTo>
                    <a:pt x="6" y="106"/>
                  </a:lnTo>
                  <a:lnTo>
                    <a:pt x="7" y="104"/>
                  </a:lnTo>
                  <a:lnTo>
                    <a:pt x="7" y="102"/>
                  </a:lnTo>
                  <a:lnTo>
                    <a:pt x="6" y="95"/>
                  </a:lnTo>
                  <a:lnTo>
                    <a:pt x="7" y="93"/>
                  </a:lnTo>
                  <a:lnTo>
                    <a:pt x="6" y="90"/>
                  </a:lnTo>
                  <a:lnTo>
                    <a:pt x="6" y="87"/>
                  </a:lnTo>
                  <a:lnTo>
                    <a:pt x="6" y="73"/>
                  </a:lnTo>
                  <a:lnTo>
                    <a:pt x="6" y="67"/>
                  </a:lnTo>
                  <a:lnTo>
                    <a:pt x="6" y="61"/>
                  </a:lnTo>
                  <a:lnTo>
                    <a:pt x="6" y="55"/>
                  </a:lnTo>
                  <a:lnTo>
                    <a:pt x="6" y="47"/>
                  </a:lnTo>
                  <a:lnTo>
                    <a:pt x="6" y="44"/>
                  </a:lnTo>
                  <a:lnTo>
                    <a:pt x="6" y="43"/>
                  </a:lnTo>
                  <a:lnTo>
                    <a:pt x="7" y="41"/>
                  </a:lnTo>
                  <a:lnTo>
                    <a:pt x="7" y="40"/>
                  </a:lnTo>
                  <a:lnTo>
                    <a:pt x="7" y="38"/>
                  </a:lnTo>
                  <a:lnTo>
                    <a:pt x="7" y="37"/>
                  </a:lnTo>
                  <a:lnTo>
                    <a:pt x="7" y="35"/>
                  </a:lnTo>
                  <a:lnTo>
                    <a:pt x="9" y="29"/>
                  </a:lnTo>
                  <a:lnTo>
                    <a:pt x="9" y="28"/>
                  </a:lnTo>
                  <a:lnTo>
                    <a:pt x="7" y="28"/>
                  </a:lnTo>
                  <a:lnTo>
                    <a:pt x="9" y="24"/>
                  </a:lnTo>
                  <a:lnTo>
                    <a:pt x="10" y="21"/>
                  </a:lnTo>
                  <a:lnTo>
                    <a:pt x="10" y="20"/>
                  </a:lnTo>
                  <a:lnTo>
                    <a:pt x="12" y="18"/>
                  </a:lnTo>
                  <a:lnTo>
                    <a:pt x="13" y="17"/>
                  </a:lnTo>
                  <a:lnTo>
                    <a:pt x="15" y="14"/>
                  </a:lnTo>
                  <a:lnTo>
                    <a:pt x="16" y="14"/>
                  </a:lnTo>
                  <a:lnTo>
                    <a:pt x="18" y="12"/>
                  </a:lnTo>
                  <a:lnTo>
                    <a:pt x="19" y="11"/>
                  </a:lnTo>
                  <a:lnTo>
                    <a:pt x="21" y="9"/>
                  </a:lnTo>
                  <a:lnTo>
                    <a:pt x="24" y="9"/>
                  </a:lnTo>
                  <a:lnTo>
                    <a:pt x="26" y="8"/>
                  </a:lnTo>
                  <a:lnTo>
                    <a:pt x="27" y="8"/>
                  </a:lnTo>
                  <a:lnTo>
                    <a:pt x="29" y="6"/>
                  </a:lnTo>
                  <a:lnTo>
                    <a:pt x="30" y="6"/>
                  </a:lnTo>
                  <a:lnTo>
                    <a:pt x="32" y="6"/>
                  </a:lnTo>
                  <a:lnTo>
                    <a:pt x="36" y="6"/>
                  </a:lnTo>
                  <a:lnTo>
                    <a:pt x="41" y="8"/>
                  </a:lnTo>
                  <a:lnTo>
                    <a:pt x="42" y="8"/>
                  </a:lnTo>
                  <a:lnTo>
                    <a:pt x="44" y="8"/>
                  </a:lnTo>
                  <a:lnTo>
                    <a:pt x="45" y="9"/>
                  </a:lnTo>
                  <a:lnTo>
                    <a:pt x="47" y="9"/>
                  </a:lnTo>
                  <a:lnTo>
                    <a:pt x="47" y="11"/>
                  </a:lnTo>
                  <a:lnTo>
                    <a:pt x="48" y="11"/>
                  </a:lnTo>
                  <a:lnTo>
                    <a:pt x="53" y="17"/>
                  </a:lnTo>
                  <a:lnTo>
                    <a:pt x="53" y="18"/>
                  </a:lnTo>
                  <a:lnTo>
                    <a:pt x="56" y="21"/>
                  </a:lnTo>
                  <a:lnTo>
                    <a:pt x="56" y="24"/>
                  </a:lnTo>
                  <a:lnTo>
                    <a:pt x="54" y="24"/>
                  </a:lnTo>
                  <a:lnTo>
                    <a:pt x="56" y="26"/>
                  </a:lnTo>
                  <a:lnTo>
                    <a:pt x="56" y="28"/>
                  </a:lnTo>
                  <a:lnTo>
                    <a:pt x="56" y="29"/>
                  </a:lnTo>
                  <a:lnTo>
                    <a:pt x="56" y="31"/>
                  </a:lnTo>
                  <a:lnTo>
                    <a:pt x="58" y="32"/>
                  </a:lnTo>
                  <a:lnTo>
                    <a:pt x="58" y="34"/>
                  </a:lnTo>
                  <a:lnTo>
                    <a:pt x="58" y="35"/>
                  </a:lnTo>
                  <a:lnTo>
                    <a:pt x="58" y="37"/>
                  </a:lnTo>
                  <a:lnTo>
                    <a:pt x="58" y="38"/>
                  </a:lnTo>
                  <a:lnTo>
                    <a:pt x="59" y="38"/>
                  </a:lnTo>
                  <a:lnTo>
                    <a:pt x="59" y="40"/>
                  </a:lnTo>
                  <a:lnTo>
                    <a:pt x="58" y="43"/>
                  </a:lnTo>
                  <a:lnTo>
                    <a:pt x="59" y="46"/>
                  </a:lnTo>
                  <a:lnTo>
                    <a:pt x="59" y="47"/>
                  </a:lnTo>
                  <a:lnTo>
                    <a:pt x="58" y="49"/>
                  </a:lnTo>
                  <a:lnTo>
                    <a:pt x="59" y="49"/>
                  </a:lnTo>
                  <a:lnTo>
                    <a:pt x="59" y="50"/>
                  </a:lnTo>
                  <a:lnTo>
                    <a:pt x="59" y="52"/>
                  </a:lnTo>
                  <a:lnTo>
                    <a:pt x="59" y="54"/>
                  </a:lnTo>
                  <a:lnTo>
                    <a:pt x="59" y="57"/>
                  </a:lnTo>
                  <a:lnTo>
                    <a:pt x="59" y="58"/>
                  </a:lnTo>
                  <a:lnTo>
                    <a:pt x="59" y="60"/>
                  </a:lnTo>
                  <a:lnTo>
                    <a:pt x="59" y="61"/>
                  </a:lnTo>
                  <a:lnTo>
                    <a:pt x="59" y="63"/>
                  </a:lnTo>
                  <a:lnTo>
                    <a:pt x="58" y="64"/>
                  </a:lnTo>
                  <a:lnTo>
                    <a:pt x="59" y="64"/>
                  </a:lnTo>
                  <a:lnTo>
                    <a:pt x="59" y="67"/>
                  </a:lnTo>
                  <a:lnTo>
                    <a:pt x="61" y="69"/>
                  </a:lnTo>
                  <a:lnTo>
                    <a:pt x="61" y="70"/>
                  </a:lnTo>
                  <a:lnTo>
                    <a:pt x="59" y="70"/>
                  </a:lnTo>
                  <a:lnTo>
                    <a:pt x="59" y="72"/>
                  </a:lnTo>
                  <a:lnTo>
                    <a:pt x="59" y="73"/>
                  </a:lnTo>
                  <a:lnTo>
                    <a:pt x="59" y="75"/>
                  </a:lnTo>
                  <a:lnTo>
                    <a:pt x="59" y="76"/>
                  </a:lnTo>
                  <a:lnTo>
                    <a:pt x="59" y="78"/>
                  </a:lnTo>
                  <a:lnTo>
                    <a:pt x="61" y="80"/>
                  </a:lnTo>
                  <a:lnTo>
                    <a:pt x="59" y="80"/>
                  </a:lnTo>
                  <a:lnTo>
                    <a:pt x="59" y="81"/>
                  </a:lnTo>
                  <a:lnTo>
                    <a:pt x="59" y="83"/>
                  </a:lnTo>
                  <a:lnTo>
                    <a:pt x="59" y="84"/>
                  </a:lnTo>
                  <a:lnTo>
                    <a:pt x="59" y="86"/>
                  </a:lnTo>
                  <a:lnTo>
                    <a:pt x="59" y="87"/>
                  </a:lnTo>
                  <a:lnTo>
                    <a:pt x="59" y="89"/>
                  </a:lnTo>
                  <a:lnTo>
                    <a:pt x="58" y="89"/>
                  </a:lnTo>
                  <a:lnTo>
                    <a:pt x="59" y="90"/>
                  </a:lnTo>
                  <a:lnTo>
                    <a:pt x="59" y="92"/>
                  </a:lnTo>
                  <a:lnTo>
                    <a:pt x="58" y="92"/>
                  </a:lnTo>
                  <a:lnTo>
                    <a:pt x="59" y="93"/>
                  </a:lnTo>
                  <a:lnTo>
                    <a:pt x="59" y="96"/>
                  </a:lnTo>
                  <a:lnTo>
                    <a:pt x="59" y="98"/>
                  </a:lnTo>
                  <a:lnTo>
                    <a:pt x="58" y="98"/>
                  </a:lnTo>
                  <a:lnTo>
                    <a:pt x="59" y="99"/>
                  </a:lnTo>
                  <a:lnTo>
                    <a:pt x="58" y="99"/>
                  </a:lnTo>
                  <a:lnTo>
                    <a:pt x="58" y="101"/>
                  </a:lnTo>
                  <a:lnTo>
                    <a:pt x="58" y="104"/>
                  </a:lnTo>
                  <a:lnTo>
                    <a:pt x="59" y="104"/>
                  </a:lnTo>
                  <a:lnTo>
                    <a:pt x="61" y="106"/>
                  </a:lnTo>
                  <a:lnTo>
                    <a:pt x="62" y="106"/>
                  </a:lnTo>
                  <a:lnTo>
                    <a:pt x="65" y="106"/>
                  </a:lnTo>
                  <a:lnTo>
                    <a:pt x="65" y="104"/>
                  </a:lnTo>
                  <a:lnTo>
                    <a:pt x="67" y="92"/>
                  </a:lnTo>
                  <a:lnTo>
                    <a:pt x="67" y="81"/>
                  </a:lnTo>
                  <a:lnTo>
                    <a:pt x="67" y="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latin typeface="Century Gothic" panose="020B0502020202020204" pitchFamily="34" charset="0"/>
              </a:endParaRPr>
            </a:p>
          </p:txBody>
        </p:sp>
        <p:sp>
          <p:nvSpPr>
            <p:cNvPr id="43" name="Freeform 14">
              <a:extLst>
                <a:ext uri="{FF2B5EF4-FFF2-40B4-BE49-F238E27FC236}">
                  <a16:creationId xmlns:a16="http://schemas.microsoft.com/office/drawing/2014/main" id="{27A1ABF6-39A4-4931-BF5F-37107A4DE6E6}"/>
                </a:ext>
              </a:extLst>
            </p:cNvPr>
            <p:cNvSpPr>
              <a:spLocks/>
            </p:cNvSpPr>
            <p:nvPr userDrawn="1"/>
          </p:nvSpPr>
          <p:spPr bwMode="auto">
            <a:xfrm>
              <a:off x="4660" y="4077"/>
              <a:ext cx="34" cy="53"/>
            </a:xfrm>
            <a:custGeom>
              <a:avLst/>
              <a:gdLst>
                <a:gd name="T0" fmla="*/ 5 w 67"/>
                <a:gd name="T1" fmla="*/ 3 h 107"/>
                <a:gd name="T2" fmla="*/ 4 w 67"/>
                <a:gd name="T3" fmla="*/ 1 h 107"/>
                <a:gd name="T4" fmla="*/ 4 w 67"/>
                <a:gd name="T5" fmla="*/ 0 h 107"/>
                <a:gd name="T6" fmla="*/ 3 w 67"/>
                <a:gd name="T7" fmla="*/ 0 h 107"/>
                <a:gd name="T8" fmla="*/ 3 w 67"/>
                <a:gd name="T9" fmla="*/ 0 h 107"/>
                <a:gd name="T10" fmla="*/ 3 w 67"/>
                <a:gd name="T11" fmla="*/ 0 h 107"/>
                <a:gd name="T12" fmla="*/ 2 w 67"/>
                <a:gd name="T13" fmla="*/ 0 h 107"/>
                <a:gd name="T14" fmla="*/ 2 w 67"/>
                <a:gd name="T15" fmla="*/ 0 h 107"/>
                <a:gd name="T16" fmla="*/ 2 w 67"/>
                <a:gd name="T17" fmla="*/ 0 h 107"/>
                <a:gd name="T18" fmla="*/ 1 w 67"/>
                <a:gd name="T19" fmla="*/ 0 h 107"/>
                <a:gd name="T20" fmla="*/ 1 w 67"/>
                <a:gd name="T21" fmla="*/ 1 h 107"/>
                <a:gd name="T22" fmla="*/ 1 w 67"/>
                <a:gd name="T23" fmla="*/ 1 h 107"/>
                <a:gd name="T24" fmla="*/ 1 w 67"/>
                <a:gd name="T25" fmla="*/ 1 h 107"/>
                <a:gd name="T26" fmla="*/ 1 w 67"/>
                <a:gd name="T27" fmla="*/ 2 h 107"/>
                <a:gd name="T28" fmla="*/ 1 w 67"/>
                <a:gd name="T29" fmla="*/ 2 h 107"/>
                <a:gd name="T30" fmla="*/ 0 w 67"/>
                <a:gd name="T31" fmla="*/ 3 h 107"/>
                <a:gd name="T32" fmla="*/ 0 w 67"/>
                <a:gd name="T33" fmla="*/ 3 h 107"/>
                <a:gd name="T34" fmla="*/ 1 w 67"/>
                <a:gd name="T35" fmla="*/ 3 h 107"/>
                <a:gd name="T36" fmla="*/ 1 w 67"/>
                <a:gd name="T37" fmla="*/ 4 h 107"/>
                <a:gd name="T38" fmla="*/ 1 w 67"/>
                <a:gd name="T39" fmla="*/ 4 h 107"/>
                <a:gd name="T40" fmla="*/ 1 w 67"/>
                <a:gd name="T41" fmla="*/ 4 h 107"/>
                <a:gd name="T42" fmla="*/ 1 w 67"/>
                <a:gd name="T43" fmla="*/ 5 h 107"/>
                <a:gd name="T44" fmla="*/ 1 w 67"/>
                <a:gd name="T45" fmla="*/ 5 h 107"/>
                <a:gd name="T46" fmla="*/ 1 w 67"/>
                <a:gd name="T47" fmla="*/ 5 h 107"/>
                <a:gd name="T48" fmla="*/ 1 w 67"/>
                <a:gd name="T49" fmla="*/ 6 h 107"/>
                <a:gd name="T50" fmla="*/ 1 w 67"/>
                <a:gd name="T51" fmla="*/ 6 h 107"/>
                <a:gd name="T52" fmla="*/ 1 w 67"/>
                <a:gd name="T53" fmla="*/ 5 h 107"/>
                <a:gd name="T54" fmla="*/ 1 w 67"/>
                <a:gd name="T55" fmla="*/ 4 h 107"/>
                <a:gd name="T56" fmla="*/ 1 w 67"/>
                <a:gd name="T57" fmla="*/ 2 h 107"/>
                <a:gd name="T58" fmla="*/ 1 w 67"/>
                <a:gd name="T59" fmla="*/ 2 h 107"/>
                <a:gd name="T60" fmla="*/ 1 w 67"/>
                <a:gd name="T61" fmla="*/ 2 h 107"/>
                <a:gd name="T62" fmla="*/ 1 w 67"/>
                <a:gd name="T63" fmla="*/ 1 h 107"/>
                <a:gd name="T64" fmla="*/ 1 w 67"/>
                <a:gd name="T65" fmla="*/ 1 h 107"/>
                <a:gd name="T66" fmla="*/ 2 w 67"/>
                <a:gd name="T67" fmla="*/ 0 h 107"/>
                <a:gd name="T68" fmla="*/ 2 w 67"/>
                <a:gd name="T69" fmla="*/ 0 h 107"/>
                <a:gd name="T70" fmla="*/ 2 w 67"/>
                <a:gd name="T71" fmla="*/ 0 h 107"/>
                <a:gd name="T72" fmla="*/ 2 w 67"/>
                <a:gd name="T73" fmla="*/ 0 h 107"/>
                <a:gd name="T74" fmla="*/ 3 w 67"/>
                <a:gd name="T75" fmla="*/ 0 h 107"/>
                <a:gd name="T76" fmla="*/ 3 w 67"/>
                <a:gd name="T77" fmla="*/ 0 h 107"/>
                <a:gd name="T78" fmla="*/ 4 w 67"/>
                <a:gd name="T79" fmla="*/ 1 h 107"/>
                <a:gd name="T80" fmla="*/ 4 w 67"/>
                <a:gd name="T81" fmla="*/ 1 h 107"/>
                <a:gd name="T82" fmla="*/ 4 w 67"/>
                <a:gd name="T83" fmla="*/ 1 h 107"/>
                <a:gd name="T84" fmla="*/ 4 w 67"/>
                <a:gd name="T85" fmla="*/ 2 h 107"/>
                <a:gd name="T86" fmla="*/ 4 w 67"/>
                <a:gd name="T87" fmla="*/ 2 h 107"/>
                <a:gd name="T88" fmla="*/ 4 w 67"/>
                <a:gd name="T89" fmla="*/ 2 h 107"/>
                <a:gd name="T90" fmla="*/ 4 w 67"/>
                <a:gd name="T91" fmla="*/ 2 h 107"/>
                <a:gd name="T92" fmla="*/ 4 w 67"/>
                <a:gd name="T93" fmla="*/ 3 h 107"/>
                <a:gd name="T94" fmla="*/ 4 w 67"/>
                <a:gd name="T95" fmla="*/ 3 h 107"/>
                <a:gd name="T96" fmla="*/ 4 w 67"/>
                <a:gd name="T97" fmla="*/ 3 h 107"/>
                <a:gd name="T98" fmla="*/ 4 w 67"/>
                <a:gd name="T99" fmla="*/ 3 h 107"/>
                <a:gd name="T100" fmla="*/ 4 w 67"/>
                <a:gd name="T101" fmla="*/ 4 h 107"/>
                <a:gd name="T102" fmla="*/ 4 w 67"/>
                <a:gd name="T103" fmla="*/ 4 h 107"/>
                <a:gd name="T104" fmla="*/ 4 w 67"/>
                <a:gd name="T105" fmla="*/ 4 h 107"/>
                <a:gd name="T106" fmla="*/ 4 w 67"/>
                <a:gd name="T107" fmla="*/ 4 h 107"/>
                <a:gd name="T108" fmla="*/ 4 w 67"/>
                <a:gd name="T109" fmla="*/ 5 h 107"/>
                <a:gd name="T110" fmla="*/ 4 w 67"/>
                <a:gd name="T111" fmla="*/ 5 h 107"/>
                <a:gd name="T112" fmla="*/ 4 w 67"/>
                <a:gd name="T113" fmla="*/ 5 h 107"/>
                <a:gd name="T114" fmla="*/ 4 w 67"/>
                <a:gd name="T115" fmla="*/ 5 h 107"/>
                <a:gd name="T116" fmla="*/ 4 w 67"/>
                <a:gd name="T117" fmla="*/ 6 h 107"/>
                <a:gd name="T118" fmla="*/ 4 w 67"/>
                <a:gd name="T119" fmla="*/ 6 h 107"/>
                <a:gd name="T120" fmla="*/ 4 w 67"/>
                <a:gd name="T121" fmla="*/ 6 h 107"/>
                <a:gd name="T122" fmla="*/ 5 w 67"/>
                <a:gd name="T123" fmla="*/ 5 h 10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7" h="107">
                  <a:moveTo>
                    <a:pt x="67" y="80"/>
                  </a:moveTo>
                  <a:lnTo>
                    <a:pt x="67" y="80"/>
                  </a:lnTo>
                  <a:lnTo>
                    <a:pt x="67" y="78"/>
                  </a:lnTo>
                  <a:lnTo>
                    <a:pt x="67" y="60"/>
                  </a:lnTo>
                  <a:lnTo>
                    <a:pt x="65" y="50"/>
                  </a:lnTo>
                  <a:lnTo>
                    <a:pt x="65" y="38"/>
                  </a:lnTo>
                  <a:lnTo>
                    <a:pt x="64" y="23"/>
                  </a:lnTo>
                  <a:lnTo>
                    <a:pt x="62" y="20"/>
                  </a:lnTo>
                  <a:lnTo>
                    <a:pt x="61" y="17"/>
                  </a:lnTo>
                  <a:lnTo>
                    <a:pt x="59" y="14"/>
                  </a:lnTo>
                  <a:lnTo>
                    <a:pt x="55" y="8"/>
                  </a:lnTo>
                  <a:lnTo>
                    <a:pt x="53" y="6"/>
                  </a:lnTo>
                  <a:lnTo>
                    <a:pt x="52" y="5"/>
                  </a:lnTo>
                  <a:lnTo>
                    <a:pt x="47" y="3"/>
                  </a:lnTo>
                  <a:lnTo>
                    <a:pt x="44" y="2"/>
                  </a:lnTo>
                  <a:lnTo>
                    <a:pt x="39" y="0"/>
                  </a:lnTo>
                  <a:lnTo>
                    <a:pt x="38" y="2"/>
                  </a:lnTo>
                  <a:lnTo>
                    <a:pt x="36" y="0"/>
                  </a:lnTo>
                  <a:lnTo>
                    <a:pt x="35" y="0"/>
                  </a:lnTo>
                  <a:lnTo>
                    <a:pt x="33" y="0"/>
                  </a:lnTo>
                  <a:lnTo>
                    <a:pt x="30" y="2"/>
                  </a:lnTo>
                  <a:lnTo>
                    <a:pt x="27" y="2"/>
                  </a:lnTo>
                  <a:lnTo>
                    <a:pt x="26" y="2"/>
                  </a:lnTo>
                  <a:lnTo>
                    <a:pt x="24" y="2"/>
                  </a:lnTo>
                  <a:lnTo>
                    <a:pt x="23" y="3"/>
                  </a:lnTo>
                  <a:lnTo>
                    <a:pt x="21" y="5"/>
                  </a:lnTo>
                  <a:lnTo>
                    <a:pt x="20" y="5"/>
                  </a:lnTo>
                  <a:lnTo>
                    <a:pt x="18" y="6"/>
                  </a:lnTo>
                  <a:lnTo>
                    <a:pt x="17" y="6"/>
                  </a:lnTo>
                  <a:lnTo>
                    <a:pt x="15" y="8"/>
                  </a:lnTo>
                  <a:lnTo>
                    <a:pt x="13" y="8"/>
                  </a:lnTo>
                  <a:lnTo>
                    <a:pt x="13" y="9"/>
                  </a:lnTo>
                  <a:lnTo>
                    <a:pt x="10" y="12"/>
                  </a:lnTo>
                  <a:lnTo>
                    <a:pt x="6" y="17"/>
                  </a:lnTo>
                  <a:lnTo>
                    <a:pt x="6" y="18"/>
                  </a:lnTo>
                  <a:lnTo>
                    <a:pt x="4" y="18"/>
                  </a:lnTo>
                  <a:lnTo>
                    <a:pt x="4" y="21"/>
                  </a:lnTo>
                  <a:lnTo>
                    <a:pt x="3" y="23"/>
                  </a:lnTo>
                  <a:lnTo>
                    <a:pt x="3" y="24"/>
                  </a:lnTo>
                  <a:lnTo>
                    <a:pt x="3" y="26"/>
                  </a:lnTo>
                  <a:lnTo>
                    <a:pt x="3" y="28"/>
                  </a:lnTo>
                  <a:lnTo>
                    <a:pt x="1" y="28"/>
                  </a:lnTo>
                  <a:lnTo>
                    <a:pt x="1" y="32"/>
                  </a:lnTo>
                  <a:lnTo>
                    <a:pt x="1" y="35"/>
                  </a:lnTo>
                  <a:lnTo>
                    <a:pt x="1" y="38"/>
                  </a:lnTo>
                  <a:lnTo>
                    <a:pt x="1" y="40"/>
                  </a:lnTo>
                  <a:lnTo>
                    <a:pt x="1" y="43"/>
                  </a:lnTo>
                  <a:lnTo>
                    <a:pt x="1" y="46"/>
                  </a:lnTo>
                  <a:lnTo>
                    <a:pt x="0" y="46"/>
                  </a:lnTo>
                  <a:lnTo>
                    <a:pt x="0" y="47"/>
                  </a:lnTo>
                  <a:lnTo>
                    <a:pt x="0" y="49"/>
                  </a:lnTo>
                  <a:lnTo>
                    <a:pt x="1" y="50"/>
                  </a:lnTo>
                  <a:lnTo>
                    <a:pt x="1" y="52"/>
                  </a:lnTo>
                  <a:lnTo>
                    <a:pt x="0" y="52"/>
                  </a:lnTo>
                  <a:lnTo>
                    <a:pt x="0" y="54"/>
                  </a:lnTo>
                  <a:lnTo>
                    <a:pt x="0" y="55"/>
                  </a:lnTo>
                  <a:lnTo>
                    <a:pt x="1" y="57"/>
                  </a:lnTo>
                  <a:lnTo>
                    <a:pt x="0" y="57"/>
                  </a:lnTo>
                  <a:lnTo>
                    <a:pt x="1" y="58"/>
                  </a:lnTo>
                  <a:lnTo>
                    <a:pt x="1" y="60"/>
                  </a:lnTo>
                  <a:lnTo>
                    <a:pt x="1" y="61"/>
                  </a:lnTo>
                  <a:lnTo>
                    <a:pt x="1" y="63"/>
                  </a:lnTo>
                  <a:lnTo>
                    <a:pt x="1" y="64"/>
                  </a:lnTo>
                  <a:lnTo>
                    <a:pt x="0" y="66"/>
                  </a:lnTo>
                  <a:lnTo>
                    <a:pt x="1" y="67"/>
                  </a:lnTo>
                  <a:lnTo>
                    <a:pt x="0" y="69"/>
                  </a:lnTo>
                  <a:lnTo>
                    <a:pt x="0" y="70"/>
                  </a:lnTo>
                  <a:lnTo>
                    <a:pt x="1" y="72"/>
                  </a:lnTo>
                  <a:lnTo>
                    <a:pt x="1" y="73"/>
                  </a:lnTo>
                  <a:lnTo>
                    <a:pt x="1" y="76"/>
                  </a:lnTo>
                  <a:lnTo>
                    <a:pt x="1" y="78"/>
                  </a:lnTo>
                  <a:lnTo>
                    <a:pt x="1" y="80"/>
                  </a:lnTo>
                  <a:lnTo>
                    <a:pt x="1" y="84"/>
                  </a:lnTo>
                  <a:lnTo>
                    <a:pt x="1" y="86"/>
                  </a:lnTo>
                  <a:lnTo>
                    <a:pt x="1" y="87"/>
                  </a:lnTo>
                  <a:lnTo>
                    <a:pt x="1" y="89"/>
                  </a:lnTo>
                  <a:lnTo>
                    <a:pt x="1" y="93"/>
                  </a:lnTo>
                  <a:lnTo>
                    <a:pt x="1" y="95"/>
                  </a:lnTo>
                  <a:lnTo>
                    <a:pt x="1" y="96"/>
                  </a:lnTo>
                  <a:lnTo>
                    <a:pt x="1" y="99"/>
                  </a:lnTo>
                  <a:lnTo>
                    <a:pt x="3" y="102"/>
                  </a:lnTo>
                  <a:lnTo>
                    <a:pt x="4" y="106"/>
                  </a:lnTo>
                  <a:lnTo>
                    <a:pt x="4" y="107"/>
                  </a:lnTo>
                  <a:lnTo>
                    <a:pt x="6" y="106"/>
                  </a:lnTo>
                  <a:lnTo>
                    <a:pt x="6" y="104"/>
                  </a:lnTo>
                  <a:lnTo>
                    <a:pt x="7" y="104"/>
                  </a:lnTo>
                  <a:lnTo>
                    <a:pt x="7" y="102"/>
                  </a:lnTo>
                  <a:lnTo>
                    <a:pt x="6" y="102"/>
                  </a:lnTo>
                  <a:lnTo>
                    <a:pt x="6" y="95"/>
                  </a:lnTo>
                  <a:lnTo>
                    <a:pt x="7" y="93"/>
                  </a:lnTo>
                  <a:lnTo>
                    <a:pt x="6" y="93"/>
                  </a:lnTo>
                  <a:lnTo>
                    <a:pt x="6" y="90"/>
                  </a:lnTo>
                  <a:lnTo>
                    <a:pt x="6" y="87"/>
                  </a:lnTo>
                  <a:lnTo>
                    <a:pt x="6" y="73"/>
                  </a:lnTo>
                  <a:lnTo>
                    <a:pt x="6" y="67"/>
                  </a:lnTo>
                  <a:lnTo>
                    <a:pt x="6" y="61"/>
                  </a:lnTo>
                  <a:lnTo>
                    <a:pt x="6" y="55"/>
                  </a:lnTo>
                  <a:lnTo>
                    <a:pt x="6" y="47"/>
                  </a:lnTo>
                  <a:lnTo>
                    <a:pt x="6" y="44"/>
                  </a:lnTo>
                  <a:lnTo>
                    <a:pt x="6" y="43"/>
                  </a:lnTo>
                  <a:lnTo>
                    <a:pt x="7" y="41"/>
                  </a:lnTo>
                  <a:lnTo>
                    <a:pt x="7" y="40"/>
                  </a:lnTo>
                  <a:lnTo>
                    <a:pt x="7" y="38"/>
                  </a:lnTo>
                  <a:lnTo>
                    <a:pt x="7" y="37"/>
                  </a:lnTo>
                  <a:lnTo>
                    <a:pt x="7" y="35"/>
                  </a:lnTo>
                  <a:lnTo>
                    <a:pt x="9" y="29"/>
                  </a:lnTo>
                  <a:lnTo>
                    <a:pt x="9" y="28"/>
                  </a:lnTo>
                  <a:lnTo>
                    <a:pt x="7" y="28"/>
                  </a:lnTo>
                  <a:lnTo>
                    <a:pt x="9" y="24"/>
                  </a:lnTo>
                  <a:lnTo>
                    <a:pt x="10" y="21"/>
                  </a:lnTo>
                  <a:lnTo>
                    <a:pt x="10" y="20"/>
                  </a:lnTo>
                  <a:lnTo>
                    <a:pt x="12" y="18"/>
                  </a:lnTo>
                  <a:lnTo>
                    <a:pt x="13" y="17"/>
                  </a:lnTo>
                  <a:lnTo>
                    <a:pt x="15" y="14"/>
                  </a:lnTo>
                  <a:lnTo>
                    <a:pt x="17" y="14"/>
                  </a:lnTo>
                  <a:lnTo>
                    <a:pt x="18" y="12"/>
                  </a:lnTo>
                  <a:lnTo>
                    <a:pt x="20" y="11"/>
                  </a:lnTo>
                  <a:lnTo>
                    <a:pt x="21" y="9"/>
                  </a:lnTo>
                  <a:lnTo>
                    <a:pt x="24" y="9"/>
                  </a:lnTo>
                  <a:lnTo>
                    <a:pt x="26" y="8"/>
                  </a:lnTo>
                  <a:lnTo>
                    <a:pt x="27" y="8"/>
                  </a:lnTo>
                  <a:lnTo>
                    <a:pt x="29" y="6"/>
                  </a:lnTo>
                  <a:lnTo>
                    <a:pt x="30" y="6"/>
                  </a:lnTo>
                  <a:lnTo>
                    <a:pt x="32" y="6"/>
                  </a:lnTo>
                  <a:lnTo>
                    <a:pt x="36" y="6"/>
                  </a:lnTo>
                  <a:lnTo>
                    <a:pt x="41" y="8"/>
                  </a:lnTo>
                  <a:lnTo>
                    <a:pt x="42" y="8"/>
                  </a:lnTo>
                  <a:lnTo>
                    <a:pt x="46" y="9"/>
                  </a:lnTo>
                  <a:lnTo>
                    <a:pt x="47" y="9"/>
                  </a:lnTo>
                  <a:lnTo>
                    <a:pt x="47" y="11"/>
                  </a:lnTo>
                  <a:lnTo>
                    <a:pt x="49" y="11"/>
                  </a:lnTo>
                  <a:lnTo>
                    <a:pt x="53" y="17"/>
                  </a:lnTo>
                  <a:lnTo>
                    <a:pt x="53" y="18"/>
                  </a:lnTo>
                  <a:lnTo>
                    <a:pt x="55" y="21"/>
                  </a:lnTo>
                  <a:lnTo>
                    <a:pt x="55" y="24"/>
                  </a:lnTo>
                  <a:lnTo>
                    <a:pt x="56" y="24"/>
                  </a:lnTo>
                  <a:lnTo>
                    <a:pt x="55" y="24"/>
                  </a:lnTo>
                  <a:lnTo>
                    <a:pt x="56" y="26"/>
                  </a:lnTo>
                  <a:lnTo>
                    <a:pt x="56" y="28"/>
                  </a:lnTo>
                  <a:lnTo>
                    <a:pt x="56" y="29"/>
                  </a:lnTo>
                  <a:lnTo>
                    <a:pt x="56" y="31"/>
                  </a:lnTo>
                  <a:lnTo>
                    <a:pt x="58" y="32"/>
                  </a:lnTo>
                  <a:lnTo>
                    <a:pt x="58" y="34"/>
                  </a:lnTo>
                  <a:lnTo>
                    <a:pt x="58" y="35"/>
                  </a:lnTo>
                  <a:lnTo>
                    <a:pt x="58" y="37"/>
                  </a:lnTo>
                  <a:lnTo>
                    <a:pt x="58" y="38"/>
                  </a:lnTo>
                  <a:lnTo>
                    <a:pt x="59" y="38"/>
                  </a:lnTo>
                  <a:lnTo>
                    <a:pt x="59" y="40"/>
                  </a:lnTo>
                  <a:lnTo>
                    <a:pt x="58" y="43"/>
                  </a:lnTo>
                  <a:lnTo>
                    <a:pt x="59" y="46"/>
                  </a:lnTo>
                  <a:lnTo>
                    <a:pt x="58" y="47"/>
                  </a:lnTo>
                  <a:lnTo>
                    <a:pt x="59" y="47"/>
                  </a:lnTo>
                  <a:lnTo>
                    <a:pt x="58" y="49"/>
                  </a:lnTo>
                  <a:lnTo>
                    <a:pt x="59" y="49"/>
                  </a:lnTo>
                  <a:lnTo>
                    <a:pt x="59" y="50"/>
                  </a:lnTo>
                  <a:lnTo>
                    <a:pt x="59" y="52"/>
                  </a:lnTo>
                  <a:lnTo>
                    <a:pt x="59" y="54"/>
                  </a:lnTo>
                  <a:lnTo>
                    <a:pt x="59" y="57"/>
                  </a:lnTo>
                  <a:lnTo>
                    <a:pt x="59" y="58"/>
                  </a:lnTo>
                  <a:lnTo>
                    <a:pt x="59" y="60"/>
                  </a:lnTo>
                  <a:lnTo>
                    <a:pt x="59" y="61"/>
                  </a:lnTo>
                  <a:lnTo>
                    <a:pt x="59" y="63"/>
                  </a:lnTo>
                  <a:lnTo>
                    <a:pt x="58" y="64"/>
                  </a:lnTo>
                  <a:lnTo>
                    <a:pt x="59" y="64"/>
                  </a:lnTo>
                  <a:lnTo>
                    <a:pt x="59" y="67"/>
                  </a:lnTo>
                  <a:lnTo>
                    <a:pt x="59" y="69"/>
                  </a:lnTo>
                  <a:lnTo>
                    <a:pt x="61" y="69"/>
                  </a:lnTo>
                  <a:lnTo>
                    <a:pt x="61" y="70"/>
                  </a:lnTo>
                  <a:lnTo>
                    <a:pt x="59" y="70"/>
                  </a:lnTo>
                  <a:lnTo>
                    <a:pt x="59" y="72"/>
                  </a:lnTo>
                  <a:lnTo>
                    <a:pt x="59" y="73"/>
                  </a:lnTo>
                  <a:lnTo>
                    <a:pt x="59" y="75"/>
                  </a:lnTo>
                  <a:lnTo>
                    <a:pt x="59" y="76"/>
                  </a:lnTo>
                  <a:lnTo>
                    <a:pt x="59" y="78"/>
                  </a:lnTo>
                  <a:lnTo>
                    <a:pt x="61" y="80"/>
                  </a:lnTo>
                  <a:lnTo>
                    <a:pt x="59" y="80"/>
                  </a:lnTo>
                  <a:lnTo>
                    <a:pt x="59" y="81"/>
                  </a:lnTo>
                  <a:lnTo>
                    <a:pt x="59" y="83"/>
                  </a:lnTo>
                  <a:lnTo>
                    <a:pt x="59" y="84"/>
                  </a:lnTo>
                  <a:lnTo>
                    <a:pt x="59" y="86"/>
                  </a:lnTo>
                  <a:lnTo>
                    <a:pt x="59" y="87"/>
                  </a:lnTo>
                  <a:lnTo>
                    <a:pt x="59" y="89"/>
                  </a:lnTo>
                  <a:lnTo>
                    <a:pt x="58" y="89"/>
                  </a:lnTo>
                  <a:lnTo>
                    <a:pt x="59" y="90"/>
                  </a:lnTo>
                  <a:lnTo>
                    <a:pt x="59" y="92"/>
                  </a:lnTo>
                  <a:lnTo>
                    <a:pt x="58" y="92"/>
                  </a:lnTo>
                  <a:lnTo>
                    <a:pt x="59" y="93"/>
                  </a:lnTo>
                  <a:lnTo>
                    <a:pt x="59" y="96"/>
                  </a:lnTo>
                  <a:lnTo>
                    <a:pt x="59" y="98"/>
                  </a:lnTo>
                  <a:lnTo>
                    <a:pt x="58" y="98"/>
                  </a:lnTo>
                  <a:lnTo>
                    <a:pt x="58" y="99"/>
                  </a:lnTo>
                  <a:lnTo>
                    <a:pt x="58" y="101"/>
                  </a:lnTo>
                  <a:lnTo>
                    <a:pt x="58" y="104"/>
                  </a:lnTo>
                  <a:lnTo>
                    <a:pt x="59" y="104"/>
                  </a:lnTo>
                  <a:lnTo>
                    <a:pt x="61" y="106"/>
                  </a:lnTo>
                  <a:lnTo>
                    <a:pt x="62" y="106"/>
                  </a:lnTo>
                  <a:lnTo>
                    <a:pt x="65" y="106"/>
                  </a:lnTo>
                  <a:lnTo>
                    <a:pt x="65" y="104"/>
                  </a:lnTo>
                  <a:lnTo>
                    <a:pt x="67" y="92"/>
                  </a:lnTo>
                  <a:lnTo>
                    <a:pt x="67" y="81"/>
                  </a:lnTo>
                  <a:lnTo>
                    <a:pt x="67" y="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latin typeface="Century Gothic" panose="020B0502020202020204" pitchFamily="34" charset="0"/>
              </a:endParaRPr>
            </a:p>
          </p:txBody>
        </p:sp>
        <p:sp>
          <p:nvSpPr>
            <p:cNvPr id="44" name="Freeform 15">
              <a:extLst>
                <a:ext uri="{FF2B5EF4-FFF2-40B4-BE49-F238E27FC236}">
                  <a16:creationId xmlns:a16="http://schemas.microsoft.com/office/drawing/2014/main" id="{1C581676-E182-4F1D-A3F8-5BC91E2B2497}"/>
                </a:ext>
              </a:extLst>
            </p:cNvPr>
            <p:cNvSpPr>
              <a:spLocks/>
            </p:cNvSpPr>
            <p:nvPr userDrawn="1"/>
          </p:nvSpPr>
          <p:spPr bwMode="auto">
            <a:xfrm>
              <a:off x="4740" y="4077"/>
              <a:ext cx="35" cy="53"/>
            </a:xfrm>
            <a:custGeom>
              <a:avLst/>
              <a:gdLst>
                <a:gd name="T0" fmla="*/ 5 w 67"/>
                <a:gd name="T1" fmla="*/ 3 h 107"/>
                <a:gd name="T2" fmla="*/ 5 w 67"/>
                <a:gd name="T3" fmla="*/ 1 h 107"/>
                <a:gd name="T4" fmla="*/ 4 w 67"/>
                <a:gd name="T5" fmla="*/ 0 h 107"/>
                <a:gd name="T6" fmla="*/ 4 w 67"/>
                <a:gd name="T7" fmla="*/ 0 h 107"/>
                <a:gd name="T8" fmla="*/ 3 w 67"/>
                <a:gd name="T9" fmla="*/ 0 h 107"/>
                <a:gd name="T10" fmla="*/ 3 w 67"/>
                <a:gd name="T11" fmla="*/ 0 h 107"/>
                <a:gd name="T12" fmla="*/ 2 w 67"/>
                <a:gd name="T13" fmla="*/ 0 h 107"/>
                <a:gd name="T14" fmla="*/ 2 w 67"/>
                <a:gd name="T15" fmla="*/ 0 h 107"/>
                <a:gd name="T16" fmla="*/ 2 w 67"/>
                <a:gd name="T17" fmla="*/ 0 h 107"/>
                <a:gd name="T18" fmla="*/ 1 w 67"/>
                <a:gd name="T19" fmla="*/ 0 h 107"/>
                <a:gd name="T20" fmla="*/ 1 w 67"/>
                <a:gd name="T21" fmla="*/ 1 h 107"/>
                <a:gd name="T22" fmla="*/ 1 w 67"/>
                <a:gd name="T23" fmla="*/ 1 h 107"/>
                <a:gd name="T24" fmla="*/ 1 w 67"/>
                <a:gd name="T25" fmla="*/ 1 h 107"/>
                <a:gd name="T26" fmla="*/ 1 w 67"/>
                <a:gd name="T27" fmla="*/ 2 h 107"/>
                <a:gd name="T28" fmla="*/ 1 w 67"/>
                <a:gd name="T29" fmla="*/ 2 h 107"/>
                <a:gd name="T30" fmla="*/ 0 w 67"/>
                <a:gd name="T31" fmla="*/ 3 h 107"/>
                <a:gd name="T32" fmla="*/ 1 w 67"/>
                <a:gd name="T33" fmla="*/ 3 h 107"/>
                <a:gd name="T34" fmla="*/ 1 w 67"/>
                <a:gd name="T35" fmla="*/ 3 h 107"/>
                <a:gd name="T36" fmla="*/ 1 w 67"/>
                <a:gd name="T37" fmla="*/ 4 h 107"/>
                <a:gd name="T38" fmla="*/ 1 w 67"/>
                <a:gd name="T39" fmla="*/ 4 h 107"/>
                <a:gd name="T40" fmla="*/ 1 w 67"/>
                <a:gd name="T41" fmla="*/ 4 h 107"/>
                <a:gd name="T42" fmla="*/ 1 w 67"/>
                <a:gd name="T43" fmla="*/ 4 h 107"/>
                <a:gd name="T44" fmla="*/ 1 w 67"/>
                <a:gd name="T45" fmla="*/ 5 h 107"/>
                <a:gd name="T46" fmla="*/ 1 w 67"/>
                <a:gd name="T47" fmla="*/ 5 h 107"/>
                <a:gd name="T48" fmla="*/ 1 w 67"/>
                <a:gd name="T49" fmla="*/ 6 h 107"/>
                <a:gd name="T50" fmla="*/ 1 w 67"/>
                <a:gd name="T51" fmla="*/ 6 h 107"/>
                <a:gd name="T52" fmla="*/ 1 w 67"/>
                <a:gd name="T53" fmla="*/ 5 h 107"/>
                <a:gd name="T54" fmla="*/ 1 w 67"/>
                <a:gd name="T55" fmla="*/ 4 h 107"/>
                <a:gd name="T56" fmla="*/ 1 w 67"/>
                <a:gd name="T57" fmla="*/ 2 h 107"/>
                <a:gd name="T58" fmla="*/ 1 w 67"/>
                <a:gd name="T59" fmla="*/ 2 h 107"/>
                <a:gd name="T60" fmla="*/ 1 w 67"/>
                <a:gd name="T61" fmla="*/ 2 h 107"/>
                <a:gd name="T62" fmla="*/ 1 w 67"/>
                <a:gd name="T63" fmla="*/ 1 h 107"/>
                <a:gd name="T64" fmla="*/ 1 w 67"/>
                <a:gd name="T65" fmla="*/ 1 h 107"/>
                <a:gd name="T66" fmla="*/ 2 w 67"/>
                <a:gd name="T67" fmla="*/ 0 h 107"/>
                <a:gd name="T68" fmla="*/ 2 w 67"/>
                <a:gd name="T69" fmla="*/ 0 h 107"/>
                <a:gd name="T70" fmla="*/ 2 w 67"/>
                <a:gd name="T71" fmla="*/ 0 h 107"/>
                <a:gd name="T72" fmla="*/ 2 w 67"/>
                <a:gd name="T73" fmla="*/ 0 h 107"/>
                <a:gd name="T74" fmla="*/ 3 w 67"/>
                <a:gd name="T75" fmla="*/ 0 h 107"/>
                <a:gd name="T76" fmla="*/ 4 w 67"/>
                <a:gd name="T77" fmla="*/ 0 h 107"/>
                <a:gd name="T78" fmla="*/ 4 w 67"/>
                <a:gd name="T79" fmla="*/ 1 h 107"/>
                <a:gd name="T80" fmla="*/ 4 w 67"/>
                <a:gd name="T81" fmla="*/ 1 h 107"/>
                <a:gd name="T82" fmla="*/ 4 w 67"/>
                <a:gd name="T83" fmla="*/ 1 h 107"/>
                <a:gd name="T84" fmla="*/ 4 w 67"/>
                <a:gd name="T85" fmla="*/ 2 h 107"/>
                <a:gd name="T86" fmla="*/ 4 w 67"/>
                <a:gd name="T87" fmla="*/ 2 h 107"/>
                <a:gd name="T88" fmla="*/ 4 w 67"/>
                <a:gd name="T89" fmla="*/ 2 h 107"/>
                <a:gd name="T90" fmla="*/ 4 w 67"/>
                <a:gd name="T91" fmla="*/ 3 h 107"/>
                <a:gd name="T92" fmla="*/ 4 w 67"/>
                <a:gd name="T93" fmla="*/ 3 h 107"/>
                <a:gd name="T94" fmla="*/ 4 w 67"/>
                <a:gd name="T95" fmla="*/ 3 h 107"/>
                <a:gd name="T96" fmla="*/ 4 w 67"/>
                <a:gd name="T97" fmla="*/ 3 h 107"/>
                <a:gd name="T98" fmla="*/ 4 w 67"/>
                <a:gd name="T99" fmla="*/ 3 h 107"/>
                <a:gd name="T100" fmla="*/ 5 w 67"/>
                <a:gd name="T101" fmla="*/ 4 h 107"/>
                <a:gd name="T102" fmla="*/ 4 w 67"/>
                <a:gd name="T103" fmla="*/ 4 h 107"/>
                <a:gd name="T104" fmla="*/ 5 w 67"/>
                <a:gd name="T105" fmla="*/ 4 h 107"/>
                <a:gd name="T106" fmla="*/ 5 w 67"/>
                <a:gd name="T107" fmla="*/ 4 h 107"/>
                <a:gd name="T108" fmla="*/ 4 w 67"/>
                <a:gd name="T109" fmla="*/ 5 h 107"/>
                <a:gd name="T110" fmla="*/ 4 w 67"/>
                <a:gd name="T111" fmla="*/ 5 h 107"/>
                <a:gd name="T112" fmla="*/ 4 w 67"/>
                <a:gd name="T113" fmla="*/ 5 h 107"/>
                <a:gd name="T114" fmla="*/ 5 w 67"/>
                <a:gd name="T115" fmla="*/ 5 h 107"/>
                <a:gd name="T116" fmla="*/ 4 w 67"/>
                <a:gd name="T117" fmla="*/ 6 h 107"/>
                <a:gd name="T118" fmla="*/ 4 w 67"/>
                <a:gd name="T119" fmla="*/ 6 h 107"/>
                <a:gd name="T120" fmla="*/ 5 w 67"/>
                <a:gd name="T121" fmla="*/ 6 h 107"/>
                <a:gd name="T122" fmla="*/ 5 w 67"/>
                <a:gd name="T123" fmla="*/ 5 h 10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7" h="107">
                  <a:moveTo>
                    <a:pt x="67" y="79"/>
                  </a:moveTo>
                  <a:lnTo>
                    <a:pt x="67" y="79"/>
                  </a:lnTo>
                  <a:lnTo>
                    <a:pt x="67" y="78"/>
                  </a:lnTo>
                  <a:lnTo>
                    <a:pt x="67" y="59"/>
                  </a:lnTo>
                  <a:lnTo>
                    <a:pt x="67" y="50"/>
                  </a:lnTo>
                  <a:lnTo>
                    <a:pt x="65" y="38"/>
                  </a:lnTo>
                  <a:lnTo>
                    <a:pt x="64" y="22"/>
                  </a:lnTo>
                  <a:lnTo>
                    <a:pt x="62" y="19"/>
                  </a:lnTo>
                  <a:lnTo>
                    <a:pt x="61" y="16"/>
                  </a:lnTo>
                  <a:lnTo>
                    <a:pt x="61" y="13"/>
                  </a:lnTo>
                  <a:lnTo>
                    <a:pt x="55" y="7"/>
                  </a:lnTo>
                  <a:lnTo>
                    <a:pt x="53" y="6"/>
                  </a:lnTo>
                  <a:lnTo>
                    <a:pt x="52" y="4"/>
                  </a:lnTo>
                  <a:lnTo>
                    <a:pt x="47" y="3"/>
                  </a:lnTo>
                  <a:lnTo>
                    <a:pt x="46" y="1"/>
                  </a:lnTo>
                  <a:lnTo>
                    <a:pt x="44" y="1"/>
                  </a:lnTo>
                  <a:lnTo>
                    <a:pt x="40" y="0"/>
                  </a:lnTo>
                  <a:lnTo>
                    <a:pt x="38" y="0"/>
                  </a:lnTo>
                  <a:lnTo>
                    <a:pt x="36" y="0"/>
                  </a:lnTo>
                  <a:lnTo>
                    <a:pt x="35" y="0"/>
                  </a:lnTo>
                  <a:lnTo>
                    <a:pt x="33" y="0"/>
                  </a:lnTo>
                  <a:lnTo>
                    <a:pt x="32" y="1"/>
                  </a:lnTo>
                  <a:lnTo>
                    <a:pt x="30" y="1"/>
                  </a:lnTo>
                  <a:lnTo>
                    <a:pt x="29" y="1"/>
                  </a:lnTo>
                  <a:lnTo>
                    <a:pt x="26" y="1"/>
                  </a:lnTo>
                  <a:lnTo>
                    <a:pt x="24" y="1"/>
                  </a:lnTo>
                  <a:lnTo>
                    <a:pt x="24" y="3"/>
                  </a:lnTo>
                  <a:lnTo>
                    <a:pt x="23" y="3"/>
                  </a:lnTo>
                  <a:lnTo>
                    <a:pt x="21" y="4"/>
                  </a:lnTo>
                  <a:lnTo>
                    <a:pt x="20" y="4"/>
                  </a:lnTo>
                  <a:lnTo>
                    <a:pt x="18" y="6"/>
                  </a:lnTo>
                  <a:lnTo>
                    <a:pt x="17" y="6"/>
                  </a:lnTo>
                  <a:lnTo>
                    <a:pt x="17" y="7"/>
                  </a:lnTo>
                  <a:lnTo>
                    <a:pt x="15" y="7"/>
                  </a:lnTo>
                  <a:lnTo>
                    <a:pt x="14" y="7"/>
                  </a:lnTo>
                  <a:lnTo>
                    <a:pt x="14" y="9"/>
                  </a:lnTo>
                  <a:lnTo>
                    <a:pt x="11" y="12"/>
                  </a:lnTo>
                  <a:lnTo>
                    <a:pt x="6" y="16"/>
                  </a:lnTo>
                  <a:lnTo>
                    <a:pt x="6" y="18"/>
                  </a:lnTo>
                  <a:lnTo>
                    <a:pt x="4" y="21"/>
                  </a:lnTo>
                  <a:lnTo>
                    <a:pt x="4" y="22"/>
                  </a:lnTo>
                  <a:lnTo>
                    <a:pt x="3" y="24"/>
                  </a:lnTo>
                  <a:lnTo>
                    <a:pt x="3" y="26"/>
                  </a:lnTo>
                  <a:lnTo>
                    <a:pt x="3" y="27"/>
                  </a:lnTo>
                  <a:lnTo>
                    <a:pt x="3" y="32"/>
                  </a:lnTo>
                  <a:lnTo>
                    <a:pt x="1" y="35"/>
                  </a:lnTo>
                  <a:lnTo>
                    <a:pt x="1" y="38"/>
                  </a:lnTo>
                  <a:lnTo>
                    <a:pt x="1" y="39"/>
                  </a:lnTo>
                  <a:lnTo>
                    <a:pt x="1" y="42"/>
                  </a:lnTo>
                  <a:lnTo>
                    <a:pt x="1" y="45"/>
                  </a:lnTo>
                  <a:lnTo>
                    <a:pt x="1" y="47"/>
                  </a:lnTo>
                  <a:lnTo>
                    <a:pt x="0" y="48"/>
                  </a:lnTo>
                  <a:lnTo>
                    <a:pt x="1" y="48"/>
                  </a:lnTo>
                  <a:lnTo>
                    <a:pt x="1" y="52"/>
                  </a:lnTo>
                  <a:lnTo>
                    <a:pt x="0" y="53"/>
                  </a:lnTo>
                  <a:lnTo>
                    <a:pt x="1" y="55"/>
                  </a:lnTo>
                  <a:lnTo>
                    <a:pt x="1" y="56"/>
                  </a:lnTo>
                  <a:lnTo>
                    <a:pt x="0" y="56"/>
                  </a:lnTo>
                  <a:lnTo>
                    <a:pt x="1" y="58"/>
                  </a:lnTo>
                  <a:lnTo>
                    <a:pt x="1" y="61"/>
                  </a:lnTo>
                  <a:lnTo>
                    <a:pt x="1" y="62"/>
                  </a:lnTo>
                  <a:lnTo>
                    <a:pt x="1" y="64"/>
                  </a:lnTo>
                  <a:lnTo>
                    <a:pt x="1" y="65"/>
                  </a:lnTo>
                  <a:lnTo>
                    <a:pt x="1" y="67"/>
                  </a:lnTo>
                  <a:lnTo>
                    <a:pt x="1" y="68"/>
                  </a:lnTo>
                  <a:lnTo>
                    <a:pt x="0" y="68"/>
                  </a:lnTo>
                  <a:lnTo>
                    <a:pt x="1" y="70"/>
                  </a:lnTo>
                  <a:lnTo>
                    <a:pt x="1" y="71"/>
                  </a:lnTo>
                  <a:lnTo>
                    <a:pt x="1" y="73"/>
                  </a:lnTo>
                  <a:lnTo>
                    <a:pt x="1" y="74"/>
                  </a:lnTo>
                  <a:lnTo>
                    <a:pt x="1" y="76"/>
                  </a:lnTo>
                  <a:lnTo>
                    <a:pt x="1" y="78"/>
                  </a:lnTo>
                  <a:lnTo>
                    <a:pt x="1" y="79"/>
                  </a:lnTo>
                  <a:lnTo>
                    <a:pt x="1" y="84"/>
                  </a:lnTo>
                  <a:lnTo>
                    <a:pt x="1" y="85"/>
                  </a:lnTo>
                  <a:lnTo>
                    <a:pt x="1" y="87"/>
                  </a:lnTo>
                  <a:lnTo>
                    <a:pt x="1" y="88"/>
                  </a:lnTo>
                  <a:lnTo>
                    <a:pt x="1" y="93"/>
                  </a:lnTo>
                  <a:lnTo>
                    <a:pt x="1" y="94"/>
                  </a:lnTo>
                  <a:lnTo>
                    <a:pt x="1" y="96"/>
                  </a:lnTo>
                  <a:lnTo>
                    <a:pt x="3" y="99"/>
                  </a:lnTo>
                  <a:lnTo>
                    <a:pt x="3" y="102"/>
                  </a:lnTo>
                  <a:lnTo>
                    <a:pt x="4" y="105"/>
                  </a:lnTo>
                  <a:lnTo>
                    <a:pt x="4" y="107"/>
                  </a:lnTo>
                  <a:lnTo>
                    <a:pt x="6" y="107"/>
                  </a:lnTo>
                  <a:lnTo>
                    <a:pt x="8" y="105"/>
                  </a:lnTo>
                  <a:lnTo>
                    <a:pt x="8" y="104"/>
                  </a:lnTo>
                  <a:lnTo>
                    <a:pt x="8" y="102"/>
                  </a:lnTo>
                  <a:lnTo>
                    <a:pt x="8" y="94"/>
                  </a:lnTo>
                  <a:lnTo>
                    <a:pt x="8" y="93"/>
                  </a:lnTo>
                  <a:lnTo>
                    <a:pt x="8" y="90"/>
                  </a:lnTo>
                  <a:lnTo>
                    <a:pt x="6" y="87"/>
                  </a:lnTo>
                  <a:lnTo>
                    <a:pt x="6" y="73"/>
                  </a:lnTo>
                  <a:lnTo>
                    <a:pt x="6" y="67"/>
                  </a:lnTo>
                  <a:lnTo>
                    <a:pt x="6" y="61"/>
                  </a:lnTo>
                  <a:lnTo>
                    <a:pt x="6" y="55"/>
                  </a:lnTo>
                  <a:lnTo>
                    <a:pt x="6" y="47"/>
                  </a:lnTo>
                  <a:lnTo>
                    <a:pt x="6" y="44"/>
                  </a:lnTo>
                  <a:lnTo>
                    <a:pt x="8" y="42"/>
                  </a:lnTo>
                  <a:lnTo>
                    <a:pt x="8" y="41"/>
                  </a:lnTo>
                  <a:lnTo>
                    <a:pt x="8" y="39"/>
                  </a:lnTo>
                  <a:lnTo>
                    <a:pt x="8" y="38"/>
                  </a:lnTo>
                  <a:lnTo>
                    <a:pt x="8" y="36"/>
                  </a:lnTo>
                  <a:lnTo>
                    <a:pt x="8" y="35"/>
                  </a:lnTo>
                  <a:lnTo>
                    <a:pt x="9" y="29"/>
                  </a:lnTo>
                  <a:lnTo>
                    <a:pt x="9" y="27"/>
                  </a:lnTo>
                  <a:lnTo>
                    <a:pt x="9" y="24"/>
                  </a:lnTo>
                  <a:lnTo>
                    <a:pt x="11" y="21"/>
                  </a:lnTo>
                  <a:lnTo>
                    <a:pt x="11" y="19"/>
                  </a:lnTo>
                  <a:lnTo>
                    <a:pt x="12" y="18"/>
                  </a:lnTo>
                  <a:lnTo>
                    <a:pt x="14" y="16"/>
                  </a:lnTo>
                  <a:lnTo>
                    <a:pt x="15" y="13"/>
                  </a:lnTo>
                  <a:lnTo>
                    <a:pt x="17" y="13"/>
                  </a:lnTo>
                  <a:lnTo>
                    <a:pt x="18" y="12"/>
                  </a:lnTo>
                  <a:lnTo>
                    <a:pt x="20" y="10"/>
                  </a:lnTo>
                  <a:lnTo>
                    <a:pt x="21" y="9"/>
                  </a:lnTo>
                  <a:lnTo>
                    <a:pt x="24" y="9"/>
                  </a:lnTo>
                  <a:lnTo>
                    <a:pt x="26" y="7"/>
                  </a:lnTo>
                  <a:lnTo>
                    <a:pt x="27" y="7"/>
                  </a:lnTo>
                  <a:lnTo>
                    <a:pt x="29" y="7"/>
                  </a:lnTo>
                  <a:lnTo>
                    <a:pt x="29" y="6"/>
                  </a:lnTo>
                  <a:lnTo>
                    <a:pt x="30" y="6"/>
                  </a:lnTo>
                  <a:lnTo>
                    <a:pt x="32" y="6"/>
                  </a:lnTo>
                  <a:lnTo>
                    <a:pt x="36" y="6"/>
                  </a:lnTo>
                  <a:lnTo>
                    <a:pt x="41" y="7"/>
                  </a:lnTo>
                  <a:lnTo>
                    <a:pt x="43" y="6"/>
                  </a:lnTo>
                  <a:lnTo>
                    <a:pt x="43" y="7"/>
                  </a:lnTo>
                  <a:lnTo>
                    <a:pt x="44" y="7"/>
                  </a:lnTo>
                  <a:lnTo>
                    <a:pt x="46" y="9"/>
                  </a:lnTo>
                  <a:lnTo>
                    <a:pt x="47" y="9"/>
                  </a:lnTo>
                  <a:lnTo>
                    <a:pt x="47" y="10"/>
                  </a:lnTo>
                  <a:lnTo>
                    <a:pt x="50" y="10"/>
                  </a:lnTo>
                  <a:lnTo>
                    <a:pt x="53" y="16"/>
                  </a:lnTo>
                  <a:lnTo>
                    <a:pt x="53" y="18"/>
                  </a:lnTo>
                  <a:lnTo>
                    <a:pt x="55" y="18"/>
                  </a:lnTo>
                  <a:lnTo>
                    <a:pt x="56" y="21"/>
                  </a:lnTo>
                  <a:lnTo>
                    <a:pt x="56" y="24"/>
                  </a:lnTo>
                  <a:lnTo>
                    <a:pt x="56" y="26"/>
                  </a:lnTo>
                  <a:lnTo>
                    <a:pt x="58" y="27"/>
                  </a:lnTo>
                  <a:lnTo>
                    <a:pt x="58" y="29"/>
                  </a:lnTo>
                  <a:lnTo>
                    <a:pt x="56" y="30"/>
                  </a:lnTo>
                  <a:lnTo>
                    <a:pt x="58" y="32"/>
                  </a:lnTo>
                  <a:lnTo>
                    <a:pt x="58" y="33"/>
                  </a:lnTo>
                  <a:lnTo>
                    <a:pt x="58" y="35"/>
                  </a:lnTo>
                  <a:lnTo>
                    <a:pt x="58" y="36"/>
                  </a:lnTo>
                  <a:lnTo>
                    <a:pt x="58" y="38"/>
                  </a:lnTo>
                  <a:lnTo>
                    <a:pt x="59" y="38"/>
                  </a:lnTo>
                  <a:lnTo>
                    <a:pt x="59" y="39"/>
                  </a:lnTo>
                  <a:lnTo>
                    <a:pt x="59" y="42"/>
                  </a:lnTo>
                  <a:lnTo>
                    <a:pt x="59" y="45"/>
                  </a:lnTo>
                  <a:lnTo>
                    <a:pt x="59" y="47"/>
                  </a:lnTo>
                  <a:lnTo>
                    <a:pt x="59" y="48"/>
                  </a:lnTo>
                  <a:lnTo>
                    <a:pt x="59" y="50"/>
                  </a:lnTo>
                  <a:lnTo>
                    <a:pt x="59" y="52"/>
                  </a:lnTo>
                  <a:lnTo>
                    <a:pt x="59" y="53"/>
                  </a:lnTo>
                  <a:lnTo>
                    <a:pt x="59" y="56"/>
                  </a:lnTo>
                  <a:lnTo>
                    <a:pt x="59" y="58"/>
                  </a:lnTo>
                  <a:lnTo>
                    <a:pt x="59" y="59"/>
                  </a:lnTo>
                  <a:lnTo>
                    <a:pt x="59" y="61"/>
                  </a:lnTo>
                  <a:lnTo>
                    <a:pt x="59" y="62"/>
                  </a:lnTo>
                  <a:lnTo>
                    <a:pt x="59" y="64"/>
                  </a:lnTo>
                  <a:lnTo>
                    <a:pt x="59" y="67"/>
                  </a:lnTo>
                  <a:lnTo>
                    <a:pt x="61" y="67"/>
                  </a:lnTo>
                  <a:lnTo>
                    <a:pt x="61" y="68"/>
                  </a:lnTo>
                  <a:lnTo>
                    <a:pt x="61" y="70"/>
                  </a:lnTo>
                  <a:lnTo>
                    <a:pt x="59" y="70"/>
                  </a:lnTo>
                  <a:lnTo>
                    <a:pt x="59" y="71"/>
                  </a:lnTo>
                  <a:lnTo>
                    <a:pt x="59" y="73"/>
                  </a:lnTo>
                  <a:lnTo>
                    <a:pt x="61" y="73"/>
                  </a:lnTo>
                  <a:lnTo>
                    <a:pt x="59" y="74"/>
                  </a:lnTo>
                  <a:lnTo>
                    <a:pt x="59" y="76"/>
                  </a:lnTo>
                  <a:lnTo>
                    <a:pt x="61" y="76"/>
                  </a:lnTo>
                  <a:lnTo>
                    <a:pt x="59" y="76"/>
                  </a:lnTo>
                  <a:lnTo>
                    <a:pt x="59" y="78"/>
                  </a:lnTo>
                  <a:lnTo>
                    <a:pt x="61" y="78"/>
                  </a:lnTo>
                  <a:lnTo>
                    <a:pt x="61" y="79"/>
                  </a:lnTo>
                  <a:lnTo>
                    <a:pt x="59" y="79"/>
                  </a:lnTo>
                  <a:lnTo>
                    <a:pt x="59" y="81"/>
                  </a:lnTo>
                  <a:lnTo>
                    <a:pt x="59" y="82"/>
                  </a:lnTo>
                  <a:lnTo>
                    <a:pt x="59" y="84"/>
                  </a:lnTo>
                  <a:lnTo>
                    <a:pt x="59" y="85"/>
                  </a:lnTo>
                  <a:lnTo>
                    <a:pt x="59" y="87"/>
                  </a:lnTo>
                  <a:lnTo>
                    <a:pt x="59" y="88"/>
                  </a:lnTo>
                  <a:lnTo>
                    <a:pt x="58" y="88"/>
                  </a:lnTo>
                  <a:lnTo>
                    <a:pt x="59" y="90"/>
                  </a:lnTo>
                  <a:lnTo>
                    <a:pt x="59" y="91"/>
                  </a:lnTo>
                  <a:lnTo>
                    <a:pt x="58" y="91"/>
                  </a:lnTo>
                  <a:lnTo>
                    <a:pt x="59" y="93"/>
                  </a:lnTo>
                  <a:lnTo>
                    <a:pt x="61" y="93"/>
                  </a:lnTo>
                  <a:lnTo>
                    <a:pt x="59" y="94"/>
                  </a:lnTo>
                  <a:lnTo>
                    <a:pt x="59" y="96"/>
                  </a:lnTo>
                  <a:lnTo>
                    <a:pt x="59" y="97"/>
                  </a:lnTo>
                  <a:lnTo>
                    <a:pt x="58" y="97"/>
                  </a:lnTo>
                  <a:lnTo>
                    <a:pt x="59" y="99"/>
                  </a:lnTo>
                  <a:lnTo>
                    <a:pt x="58" y="99"/>
                  </a:lnTo>
                  <a:lnTo>
                    <a:pt x="59" y="100"/>
                  </a:lnTo>
                  <a:lnTo>
                    <a:pt x="59" y="104"/>
                  </a:lnTo>
                  <a:lnTo>
                    <a:pt x="61" y="104"/>
                  </a:lnTo>
                  <a:lnTo>
                    <a:pt x="61" y="105"/>
                  </a:lnTo>
                  <a:lnTo>
                    <a:pt x="62" y="105"/>
                  </a:lnTo>
                  <a:lnTo>
                    <a:pt x="65" y="105"/>
                  </a:lnTo>
                  <a:lnTo>
                    <a:pt x="67" y="104"/>
                  </a:lnTo>
                  <a:lnTo>
                    <a:pt x="67" y="91"/>
                  </a:lnTo>
                  <a:lnTo>
                    <a:pt x="67" y="81"/>
                  </a:lnTo>
                  <a:lnTo>
                    <a:pt x="67" y="7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latin typeface="Century Gothic" panose="020B0502020202020204" pitchFamily="34" charset="0"/>
              </a:endParaRPr>
            </a:p>
          </p:txBody>
        </p:sp>
        <p:sp>
          <p:nvSpPr>
            <p:cNvPr id="45" name="Freeform 16">
              <a:extLst>
                <a:ext uri="{FF2B5EF4-FFF2-40B4-BE49-F238E27FC236}">
                  <a16:creationId xmlns:a16="http://schemas.microsoft.com/office/drawing/2014/main" id="{9100A557-83A7-411C-AF4D-3ECF4B74E3AE}"/>
                </a:ext>
              </a:extLst>
            </p:cNvPr>
            <p:cNvSpPr>
              <a:spLocks noEditPoints="1"/>
            </p:cNvSpPr>
            <p:nvPr userDrawn="1"/>
          </p:nvSpPr>
          <p:spPr bwMode="auto">
            <a:xfrm>
              <a:off x="4644" y="4023"/>
              <a:ext cx="146" cy="146"/>
            </a:xfrm>
            <a:custGeom>
              <a:avLst/>
              <a:gdLst>
                <a:gd name="T0" fmla="*/ 0 w 291"/>
                <a:gd name="T1" fmla="*/ 0 h 292"/>
                <a:gd name="T2" fmla="*/ 0 w 291"/>
                <a:gd name="T3" fmla="*/ 19 h 292"/>
                <a:gd name="T4" fmla="*/ 19 w 291"/>
                <a:gd name="T5" fmla="*/ 19 h 292"/>
                <a:gd name="T6" fmla="*/ 19 w 291"/>
                <a:gd name="T7" fmla="*/ 0 h 292"/>
                <a:gd name="T8" fmla="*/ 0 w 291"/>
                <a:gd name="T9" fmla="*/ 0 h 292"/>
                <a:gd name="T10" fmla="*/ 0 w 291"/>
                <a:gd name="T11" fmla="*/ 0 h 292"/>
                <a:gd name="T12" fmla="*/ 18 w 291"/>
                <a:gd name="T13" fmla="*/ 18 h 292"/>
                <a:gd name="T14" fmla="*/ 1 w 291"/>
                <a:gd name="T15" fmla="*/ 18 h 292"/>
                <a:gd name="T16" fmla="*/ 1 w 291"/>
                <a:gd name="T17" fmla="*/ 1 h 292"/>
                <a:gd name="T18" fmla="*/ 18 w 291"/>
                <a:gd name="T19" fmla="*/ 1 h 292"/>
                <a:gd name="T20" fmla="*/ 18 w 291"/>
                <a:gd name="T21" fmla="*/ 18 h 292"/>
                <a:gd name="T22" fmla="*/ 18 w 291"/>
                <a:gd name="T23" fmla="*/ 18 h 29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91" h="292">
                  <a:moveTo>
                    <a:pt x="0" y="0"/>
                  </a:moveTo>
                  <a:lnTo>
                    <a:pt x="0" y="292"/>
                  </a:lnTo>
                  <a:lnTo>
                    <a:pt x="291" y="292"/>
                  </a:lnTo>
                  <a:lnTo>
                    <a:pt x="291" y="0"/>
                  </a:lnTo>
                  <a:lnTo>
                    <a:pt x="0" y="0"/>
                  </a:lnTo>
                  <a:close/>
                  <a:moveTo>
                    <a:pt x="276" y="277"/>
                  </a:moveTo>
                  <a:lnTo>
                    <a:pt x="15" y="277"/>
                  </a:lnTo>
                  <a:lnTo>
                    <a:pt x="15" y="15"/>
                  </a:lnTo>
                  <a:lnTo>
                    <a:pt x="276" y="15"/>
                  </a:lnTo>
                  <a:lnTo>
                    <a:pt x="276" y="27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latin typeface="Century Gothic" panose="020B0502020202020204" pitchFamily="34" charset="0"/>
              </a:endParaRPr>
            </a:p>
          </p:txBody>
        </p:sp>
      </p:grpSp>
    </p:spTree>
    <p:extLst>
      <p:ext uri="{BB962C8B-B14F-4D97-AF65-F5344CB8AC3E}">
        <p14:creationId xmlns:p14="http://schemas.microsoft.com/office/powerpoint/2010/main" val="100646989"/>
      </p:ext>
    </p:extLst>
  </p:cSld>
  <p:clrMapOvr>
    <a:masterClrMapping/>
  </p:clrMapOvr>
  <p:extLst>
    <p:ext uri="{DCECCB84-F9BA-43D5-87BE-67443E8EF086}">
      <p15:sldGuideLst xmlns:p15="http://schemas.microsoft.com/office/powerpoint/2012/main">
        <p15:guide id="1" orient="horz" pos="2160">
          <p15:clr>
            <a:srgbClr val="FBAE40"/>
          </p15:clr>
        </p15:guide>
        <p15:guide id="2" pos="249">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olo e contenuto-PPTLGNOTEXT">
    <p:spTree>
      <p:nvGrpSpPr>
        <p:cNvPr id="1" name=""/>
        <p:cNvGrpSpPr/>
        <p:nvPr/>
      </p:nvGrpSpPr>
      <p:grpSpPr>
        <a:xfrm>
          <a:off x="0" y="0"/>
          <a:ext cx="0" cy="0"/>
          <a:chOff x="0" y="0"/>
          <a:chExt cx="0" cy="0"/>
        </a:xfrm>
      </p:grpSpPr>
      <p:sp>
        <p:nvSpPr>
          <p:cNvPr id="3" name="Segnaposto contenuto 2"/>
          <p:cNvSpPr>
            <a:spLocks noGrp="1"/>
          </p:cNvSpPr>
          <p:nvPr>
            <p:ph idx="1" hasCustomPrompt="1"/>
          </p:nvPr>
        </p:nvSpPr>
        <p:spPr>
          <a:xfrm>
            <a:off x="631161" y="1163908"/>
            <a:ext cx="8081743" cy="3283200"/>
          </a:xfrm>
        </p:spPr>
        <p:txBody>
          <a:bodyPr>
            <a:noAutofit/>
          </a:bodyPr>
          <a:lstStyle>
            <a:lvl1pPr>
              <a:defRPr sz="1600">
                <a:latin typeface="Century Gothic" panose="020B0502020202020204" pitchFamily="34" charset="0"/>
                <a:cs typeface="Arial" panose="020B0604020202020204" pitchFamily="34" charset="0"/>
              </a:defRPr>
            </a:lvl1pPr>
          </a:lstStyle>
          <a:p>
            <a:pPr lvl="0"/>
            <a:r>
              <a:rPr lang="it-IT" dirty="0"/>
              <a:t>Inserisci tabella o grafico misura </a:t>
            </a:r>
            <a:r>
              <a:rPr lang="it-IT" dirty="0" err="1"/>
              <a:t>LargeNoText</a:t>
            </a:r>
            <a:endParaRPr lang="it-IT" dirty="0"/>
          </a:p>
        </p:txBody>
      </p:sp>
      <p:sp>
        <p:nvSpPr>
          <p:cNvPr id="7" name="Segnaposto testo 6"/>
          <p:cNvSpPr>
            <a:spLocks noGrp="1"/>
          </p:cNvSpPr>
          <p:nvPr>
            <p:ph type="body" sz="quarter" idx="10" hasCustomPrompt="1"/>
          </p:nvPr>
        </p:nvSpPr>
        <p:spPr>
          <a:xfrm>
            <a:off x="3398291" y="809016"/>
            <a:ext cx="2357187" cy="269879"/>
          </a:xfrm>
        </p:spPr>
        <p:txBody>
          <a:bodyPr>
            <a:noAutofit/>
          </a:bodyPr>
          <a:lstStyle>
            <a:lvl1pPr marL="0" indent="0" algn="ctr">
              <a:buFontTx/>
              <a:buNone/>
              <a:defRPr sz="14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14 </a:t>
            </a:r>
          </a:p>
        </p:txBody>
      </p:sp>
      <p:sp>
        <p:nvSpPr>
          <p:cNvPr id="14" name="Segnaposto contenuto 13"/>
          <p:cNvSpPr>
            <a:spLocks noGrp="1"/>
          </p:cNvSpPr>
          <p:nvPr>
            <p:ph sz="quarter" idx="11" hasCustomPrompt="1"/>
          </p:nvPr>
        </p:nvSpPr>
        <p:spPr>
          <a:xfrm>
            <a:off x="646353" y="4520386"/>
            <a:ext cx="5001590" cy="17248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13" name="Segnaposto numero diapositiva 5"/>
          <p:cNvSpPr>
            <a:spLocks noGrp="1"/>
          </p:cNvSpPr>
          <p:nvPr>
            <p:ph type="sldNum" sz="quarter" idx="13"/>
          </p:nvPr>
        </p:nvSpPr>
        <p:spPr>
          <a:xfrm>
            <a:off x="8593982" y="134543"/>
            <a:ext cx="415993"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a:p>
        </p:txBody>
      </p:sp>
      <p:sp>
        <p:nvSpPr>
          <p:cNvPr id="25" name="Titolo 1"/>
          <p:cNvSpPr>
            <a:spLocks noGrp="1"/>
          </p:cNvSpPr>
          <p:nvPr>
            <p:ph type="title" hasCustomPrompt="1"/>
          </p:nvPr>
        </p:nvSpPr>
        <p:spPr>
          <a:xfrm>
            <a:off x="408897" y="259802"/>
            <a:ext cx="7864880" cy="342900"/>
          </a:xfrm>
        </p:spPr>
        <p:txBody>
          <a:bodyPr>
            <a:noAutofit/>
          </a:bodyPr>
          <a:lstStyle>
            <a:lvl1pPr>
              <a:defRPr sz="2400" b="1" baseline="0">
                <a:solidFill>
                  <a:srgbClr val="003A79"/>
                </a:solidFill>
                <a:latin typeface="Century Gothic" panose="020B0502020202020204" pitchFamily="34" charset="0"/>
                <a:cs typeface="Arial" panose="020B0604020202020204" pitchFamily="34" charset="0"/>
              </a:defRPr>
            </a:lvl1pPr>
          </a:lstStyle>
          <a:p>
            <a:r>
              <a:rPr lang="it-IT" dirty="0"/>
              <a:t>Titolo Century </a:t>
            </a:r>
            <a:r>
              <a:rPr lang="it-IT" dirty="0" err="1"/>
              <a:t>Gothic</a:t>
            </a:r>
            <a:r>
              <a:rPr lang="it-IT" dirty="0"/>
              <a:t> 24</a:t>
            </a:r>
          </a:p>
        </p:txBody>
      </p:sp>
    </p:spTree>
    <p:extLst>
      <p:ext uri="{BB962C8B-B14F-4D97-AF65-F5344CB8AC3E}">
        <p14:creationId xmlns:p14="http://schemas.microsoft.com/office/powerpoint/2010/main" val="1837114170"/>
      </p:ext>
    </p:extLst>
  </p:cSld>
  <p:clrMapOvr>
    <a:masterClrMapping/>
  </p:clrMapOvr>
  <p:extLst>
    <p:ext uri="{DCECCB84-F9BA-43D5-87BE-67443E8EF086}">
      <p15:sldGuideLst xmlns:p15="http://schemas.microsoft.com/office/powerpoint/2012/main">
        <p15:guide id="1" orient="horz" pos="378">
          <p15:clr>
            <a:srgbClr val="FBAE40"/>
          </p15:clr>
        </p15:guide>
        <p15:guide id="2" pos="25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1467" y="181768"/>
            <a:ext cx="7803436" cy="408782"/>
          </a:xfrm>
          <a:prstGeom prst="rect">
            <a:avLst/>
          </a:prstGeom>
        </p:spPr>
        <p:txBody>
          <a:bodyPr/>
          <a:lstStyle>
            <a:lvl1pPr algn="l">
              <a:defRPr sz="1681" b="1">
                <a:solidFill>
                  <a:srgbClr val="003A79"/>
                </a:solidFill>
                <a:latin typeface="Arial"/>
                <a:cs typeface="Arial"/>
              </a:defRPr>
            </a:lvl1pPr>
          </a:lstStyle>
          <a:p>
            <a:r>
              <a:rPr lang="it-IT" dirty="0"/>
              <a:t>Fare clic per modificare stile</a:t>
            </a:r>
          </a:p>
        </p:txBody>
      </p:sp>
      <p:sp>
        <p:nvSpPr>
          <p:cNvPr id="7" name="Segnaposto testo 6"/>
          <p:cNvSpPr>
            <a:spLocks noGrp="1"/>
          </p:cNvSpPr>
          <p:nvPr>
            <p:ph type="body" sz="quarter" idx="12"/>
          </p:nvPr>
        </p:nvSpPr>
        <p:spPr>
          <a:xfrm>
            <a:off x="111569" y="590551"/>
            <a:ext cx="6671810" cy="561975"/>
          </a:xfrm>
          <a:prstGeom prst="rect">
            <a:avLst/>
          </a:prstGeom>
        </p:spPr>
        <p:txBody>
          <a:bodyPr/>
          <a:lstStyle>
            <a:lvl1pPr marL="0" indent="0">
              <a:buNone/>
              <a:defRPr sz="1121" b="1">
                <a:solidFill>
                  <a:schemeClr val="bg1">
                    <a:lumMod val="50000"/>
                  </a:schemeClr>
                </a:solidFill>
                <a:latin typeface="Arial" pitchFamily="34" charset="0"/>
                <a:cs typeface="Arial" pitchFamily="34" charset="0"/>
              </a:defRPr>
            </a:lvl1pPr>
            <a:lvl2pPr>
              <a:buNone/>
              <a:defRPr>
                <a:latin typeface="Arial" pitchFamily="34" charset="0"/>
                <a:cs typeface="Arial" pitchFamily="34" charset="0"/>
              </a:defRPr>
            </a:lvl2pPr>
            <a:lvl3pPr>
              <a:buNone/>
              <a:defRPr>
                <a:latin typeface="Arial" pitchFamily="34" charset="0"/>
                <a:cs typeface="Arial" pitchFamily="34" charset="0"/>
              </a:defRPr>
            </a:lvl3pPr>
            <a:lvl4pPr>
              <a:buNone/>
              <a:defRPr>
                <a:latin typeface="Arial" pitchFamily="34" charset="0"/>
                <a:cs typeface="Arial" pitchFamily="34" charset="0"/>
              </a:defRPr>
            </a:lvl4pPr>
            <a:lvl5pPr>
              <a:buNone/>
              <a:defRPr>
                <a:latin typeface="Arial" pitchFamily="34" charset="0"/>
                <a:cs typeface="Arial" pitchFamily="34" charset="0"/>
              </a:defRPr>
            </a:lvl5pPr>
          </a:lstStyle>
          <a:p>
            <a:pPr lvl="0"/>
            <a:r>
              <a:rPr lang="it-IT" dirty="0"/>
              <a:t>Fare clic per modificare stili del testo dello schema</a:t>
            </a:r>
          </a:p>
        </p:txBody>
      </p:sp>
      <p:sp>
        <p:nvSpPr>
          <p:cNvPr id="4" name="Segnaposto numero diapositiva 5"/>
          <p:cNvSpPr>
            <a:spLocks noGrp="1"/>
          </p:cNvSpPr>
          <p:nvPr>
            <p:ph type="sldNum" sz="quarter" idx="13"/>
          </p:nvPr>
        </p:nvSpPr>
        <p:spPr>
          <a:xfrm>
            <a:off x="8593980" y="134541"/>
            <a:ext cx="415992"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672" b="1">
                <a:solidFill>
                  <a:srgbClr val="003A79"/>
                </a:solidFill>
              </a:defRPr>
            </a:lvl1pPr>
          </a:lstStyle>
          <a:p>
            <a:pPr>
              <a:defRPr/>
            </a:pPr>
            <a:fld id="{6F506C2C-69A9-404F-A431-2D442C80C767}" type="slidenum">
              <a:rPr lang="it-IT" altLang="it-IT"/>
              <a:pPr>
                <a:defRPr/>
              </a:pPr>
              <a:t>‹N›</a:t>
            </a:fld>
            <a:endParaRPr lang="it-IT" altLang="it-IT"/>
          </a:p>
        </p:txBody>
      </p:sp>
    </p:spTree>
    <p:extLst>
      <p:ext uri="{BB962C8B-B14F-4D97-AF65-F5344CB8AC3E}">
        <p14:creationId xmlns:p14="http://schemas.microsoft.com/office/powerpoint/2010/main" val="32378507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PPTLGTEXT">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399231" y="273845"/>
            <a:ext cx="7864880" cy="342900"/>
          </a:xfrm>
          <a:prstGeom prst="rect">
            <a:avLst/>
          </a:prstGeom>
        </p:spPr>
        <p:txBody>
          <a:bodyPr>
            <a:noAutofit/>
          </a:bodyPr>
          <a:lstStyle>
            <a:lvl1pPr>
              <a:defRPr sz="1800" b="1" baseline="0">
                <a:solidFill>
                  <a:srgbClr val="003A79"/>
                </a:solidFill>
                <a:latin typeface="Century Gothic" panose="020B0502020202020204" pitchFamily="34" charset="0"/>
                <a:cs typeface="Arial" panose="020B0604020202020204" pitchFamily="34" charset="0"/>
              </a:defRPr>
            </a:lvl1pPr>
          </a:lstStyle>
          <a:p>
            <a:r>
              <a:rPr lang="it-IT" dirty="0"/>
              <a:t>Titolo Century </a:t>
            </a:r>
            <a:r>
              <a:rPr lang="it-IT" dirty="0" err="1"/>
              <a:t>Gothic</a:t>
            </a:r>
            <a:r>
              <a:rPr lang="it-IT" dirty="0"/>
              <a:t> 24</a:t>
            </a:r>
          </a:p>
        </p:txBody>
      </p:sp>
      <p:sp>
        <p:nvSpPr>
          <p:cNvPr id="3" name="Segnaposto contenuto 2"/>
          <p:cNvSpPr>
            <a:spLocks noGrp="1"/>
          </p:cNvSpPr>
          <p:nvPr>
            <p:ph idx="1" hasCustomPrompt="1"/>
          </p:nvPr>
        </p:nvSpPr>
        <p:spPr>
          <a:xfrm>
            <a:off x="939662" y="1782357"/>
            <a:ext cx="7228750" cy="2700000"/>
          </a:xfrm>
          <a:prstGeom prst="rect">
            <a:avLst/>
          </a:prstGeom>
        </p:spPr>
        <p:txBody>
          <a:bodyPr>
            <a:noAutofit/>
          </a:bodyPr>
          <a:lstStyle>
            <a:lvl1pPr>
              <a:defRPr sz="1050" baseline="0">
                <a:latin typeface="Century Gothic" panose="020B0502020202020204" pitchFamily="34" charset="0"/>
                <a:cs typeface="Arial" panose="020B0604020202020204" pitchFamily="34" charset="0"/>
              </a:defRPr>
            </a:lvl1pPr>
          </a:lstStyle>
          <a:p>
            <a:pPr lvl="0"/>
            <a:r>
              <a:rPr lang="it-IT" dirty="0"/>
              <a:t>Inserire tabella o grafico misura </a:t>
            </a:r>
            <a:r>
              <a:rPr lang="it-IT" dirty="0" err="1"/>
              <a:t>LargeWithText</a:t>
            </a:r>
            <a:endParaRPr lang="it-IT" dirty="0"/>
          </a:p>
        </p:txBody>
      </p:sp>
      <p:sp>
        <p:nvSpPr>
          <p:cNvPr id="15" name="Segnaposto testo 14"/>
          <p:cNvSpPr>
            <a:spLocks noGrp="1"/>
          </p:cNvSpPr>
          <p:nvPr>
            <p:ph type="body" sz="quarter" idx="11" hasCustomPrompt="1"/>
          </p:nvPr>
        </p:nvSpPr>
        <p:spPr>
          <a:xfrm>
            <a:off x="404796" y="788389"/>
            <a:ext cx="7830321" cy="482147"/>
          </a:xfrm>
          <a:prstGeom prst="rect">
            <a:avLst/>
          </a:prstGeom>
        </p:spPr>
        <p:txBody>
          <a:bodyPr>
            <a:noAutofit/>
          </a:bodyPr>
          <a:lstStyle>
            <a:lvl1pPr marL="0" indent="0">
              <a:buClr>
                <a:srgbClr val="003A79"/>
              </a:buClr>
              <a:buSzPct val="190000"/>
              <a:buFontTx/>
              <a:buNone/>
              <a:tabLst/>
              <a:defRPr sz="1200" baseline="0">
                <a:solidFill>
                  <a:schemeClr val="tx1"/>
                </a:solidFill>
                <a:latin typeface="Century Gothic" panose="020B0502020202020204" pitchFamily="34" charset="0"/>
                <a:cs typeface="Arial" panose="020B0604020202020204" pitchFamily="34" charset="0"/>
              </a:defRPr>
            </a:lvl1pPr>
          </a:lstStyle>
          <a:p>
            <a:pPr lvl="0"/>
            <a:r>
              <a:rPr lang="it-IT" dirty="0"/>
              <a:t>Century </a:t>
            </a:r>
            <a:r>
              <a:rPr lang="it-IT" dirty="0" err="1"/>
              <a:t>Gothic</a:t>
            </a:r>
            <a:r>
              <a:rPr lang="it-IT" dirty="0"/>
              <a:t> 16 MIN Century </a:t>
            </a:r>
            <a:r>
              <a:rPr lang="it-IT" dirty="0" err="1"/>
              <a:t>Gothic</a:t>
            </a:r>
            <a:r>
              <a:rPr lang="it-IT" dirty="0"/>
              <a:t> 18 MAX</a:t>
            </a:r>
          </a:p>
          <a:p>
            <a:pPr lvl="0"/>
            <a:endParaRPr lang="it-IT" dirty="0"/>
          </a:p>
          <a:p>
            <a:pPr lvl="0"/>
            <a:endParaRPr lang="it-IT" dirty="0"/>
          </a:p>
          <a:p>
            <a:pPr lvl="0"/>
            <a:endParaRPr lang="it-IT" dirty="0"/>
          </a:p>
          <a:p>
            <a:pPr lvl="0"/>
            <a:endParaRPr lang="it-IT" dirty="0"/>
          </a:p>
          <a:p>
            <a:pPr lvl="0"/>
            <a:endParaRPr lang="it-IT" dirty="0"/>
          </a:p>
          <a:p>
            <a:pPr lvl="0"/>
            <a:endParaRPr lang="it-IT" dirty="0"/>
          </a:p>
        </p:txBody>
      </p:sp>
      <p:sp>
        <p:nvSpPr>
          <p:cNvPr id="17" name="Segnaposto testo 16"/>
          <p:cNvSpPr>
            <a:spLocks noGrp="1"/>
          </p:cNvSpPr>
          <p:nvPr>
            <p:ph type="body" sz="quarter" idx="12" hasCustomPrompt="1"/>
          </p:nvPr>
        </p:nvSpPr>
        <p:spPr>
          <a:xfrm>
            <a:off x="405205" y="4574928"/>
            <a:ext cx="4001341" cy="168522"/>
          </a:xfrm>
          <a:prstGeom prst="rect">
            <a:avLst/>
          </a:prstGeom>
        </p:spPr>
        <p:txBody>
          <a:bodyPr>
            <a:noAutofit/>
          </a:bodyPr>
          <a:lstStyle>
            <a:lvl1pPr marL="0" indent="0">
              <a:buFontTx/>
              <a:buNone/>
              <a:defRPr sz="750" i="1">
                <a:solidFill>
                  <a:schemeClr val="tx1"/>
                </a:solidFill>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5" name="Segnaposto testo 4"/>
          <p:cNvSpPr>
            <a:spLocks noGrp="1"/>
          </p:cNvSpPr>
          <p:nvPr>
            <p:ph type="body" sz="quarter" idx="13" hasCustomPrompt="1"/>
          </p:nvPr>
        </p:nvSpPr>
        <p:spPr>
          <a:xfrm>
            <a:off x="3578119" y="1521264"/>
            <a:ext cx="2384382" cy="191254"/>
          </a:xfrm>
          <a:prstGeom prst="rect">
            <a:avLst/>
          </a:prstGeom>
        </p:spPr>
        <p:txBody>
          <a:bodyPr>
            <a:noAutofit/>
          </a:bodyPr>
          <a:lstStyle>
            <a:lvl1pPr marL="0" indent="0" algn="ctr">
              <a:buFontTx/>
              <a:buNone/>
              <a:defRPr sz="1050" b="1">
                <a:solidFill>
                  <a:schemeClr val="accent1"/>
                </a:solidFill>
                <a:latin typeface="Century Gothic" panose="020B0502020202020204" pitchFamily="34" charset="0"/>
                <a:cs typeface="Arial" panose="020B0604020202020204" pitchFamily="34" charset="0"/>
              </a:defRPr>
            </a:lvl1pPr>
            <a:lvl2pPr>
              <a:defRPr sz="1050">
                <a:latin typeface="Arial" panose="020B0604020202020204" pitchFamily="34" charset="0"/>
                <a:cs typeface="Arial" panose="020B0604020202020204" pitchFamily="34" charset="0"/>
              </a:defRPr>
            </a:lvl2pPr>
            <a:lvl3pPr>
              <a:defRPr sz="105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it-IT" dirty="0"/>
              <a:t>Titolo Century </a:t>
            </a:r>
            <a:r>
              <a:rPr lang="it-IT" dirty="0" err="1"/>
              <a:t>Gothic</a:t>
            </a:r>
            <a:r>
              <a:rPr lang="it-IT" dirty="0"/>
              <a:t> 14</a:t>
            </a:r>
          </a:p>
        </p:txBody>
      </p:sp>
      <p:sp>
        <p:nvSpPr>
          <p:cNvPr id="16" name="Segnaposto numero diapositiva 5"/>
          <p:cNvSpPr>
            <a:spLocks noGrp="1"/>
          </p:cNvSpPr>
          <p:nvPr>
            <p:ph type="sldNum" sz="quarter" idx="14"/>
          </p:nvPr>
        </p:nvSpPr>
        <p:spPr>
          <a:xfrm>
            <a:off x="8593980" y="134541"/>
            <a:ext cx="415992"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75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dirty="0"/>
          </a:p>
        </p:txBody>
      </p:sp>
      <p:grpSp>
        <p:nvGrpSpPr>
          <p:cNvPr id="29" name="Group 6">
            <a:extLst>
              <a:ext uri="{FF2B5EF4-FFF2-40B4-BE49-F238E27FC236}">
                <a16:creationId xmlns:a16="http://schemas.microsoft.com/office/drawing/2014/main" id="{910C96CD-1EAB-4A66-B7E7-FFC18CC857A8}"/>
              </a:ext>
            </a:extLst>
          </p:cNvPr>
          <p:cNvGrpSpPr>
            <a:grpSpLocks noChangeAspect="1"/>
          </p:cNvGrpSpPr>
          <p:nvPr userDrawn="1"/>
        </p:nvGrpSpPr>
        <p:grpSpPr bwMode="auto">
          <a:xfrm>
            <a:off x="7350786" y="4851798"/>
            <a:ext cx="1530086" cy="130969"/>
            <a:chOff x="4164" y="4023"/>
            <a:chExt cx="1297" cy="146"/>
          </a:xfrm>
        </p:grpSpPr>
        <p:sp>
          <p:nvSpPr>
            <p:cNvPr id="30" name="Freeform 7">
              <a:extLst>
                <a:ext uri="{FF2B5EF4-FFF2-40B4-BE49-F238E27FC236}">
                  <a16:creationId xmlns:a16="http://schemas.microsoft.com/office/drawing/2014/main" id="{B49DD3AF-3FC4-4DA6-AE93-3661D00F07BB}"/>
                </a:ext>
              </a:extLst>
            </p:cNvPr>
            <p:cNvSpPr>
              <a:spLocks noEditPoints="1"/>
            </p:cNvSpPr>
            <p:nvPr userDrawn="1"/>
          </p:nvSpPr>
          <p:spPr bwMode="auto">
            <a:xfrm>
              <a:off x="5199" y="4043"/>
              <a:ext cx="103" cy="108"/>
            </a:xfrm>
            <a:custGeom>
              <a:avLst/>
              <a:gdLst>
                <a:gd name="T0" fmla="*/ 7 w 204"/>
                <a:gd name="T1" fmla="*/ 0 h 216"/>
                <a:gd name="T2" fmla="*/ 5 w 204"/>
                <a:gd name="T3" fmla="*/ 1 h 216"/>
                <a:gd name="T4" fmla="*/ 4 w 204"/>
                <a:gd name="T5" fmla="*/ 1 h 216"/>
                <a:gd name="T6" fmla="*/ 3 w 204"/>
                <a:gd name="T7" fmla="*/ 2 h 216"/>
                <a:gd name="T8" fmla="*/ 2 w 204"/>
                <a:gd name="T9" fmla="*/ 3 h 216"/>
                <a:gd name="T10" fmla="*/ 1 w 204"/>
                <a:gd name="T11" fmla="*/ 4 h 216"/>
                <a:gd name="T12" fmla="*/ 0 w 204"/>
                <a:gd name="T13" fmla="*/ 6 h 216"/>
                <a:gd name="T14" fmla="*/ 0 w 204"/>
                <a:gd name="T15" fmla="*/ 7 h 216"/>
                <a:gd name="T16" fmla="*/ 1 w 204"/>
                <a:gd name="T17" fmla="*/ 10 h 216"/>
                <a:gd name="T18" fmla="*/ 2 w 204"/>
                <a:gd name="T19" fmla="*/ 11 h 216"/>
                <a:gd name="T20" fmla="*/ 2 w 204"/>
                <a:gd name="T21" fmla="*/ 12 h 216"/>
                <a:gd name="T22" fmla="*/ 3 w 204"/>
                <a:gd name="T23" fmla="*/ 13 h 216"/>
                <a:gd name="T24" fmla="*/ 4 w 204"/>
                <a:gd name="T25" fmla="*/ 14 h 216"/>
                <a:gd name="T26" fmla="*/ 6 w 204"/>
                <a:gd name="T27" fmla="*/ 14 h 216"/>
                <a:gd name="T28" fmla="*/ 7 w 204"/>
                <a:gd name="T29" fmla="*/ 14 h 216"/>
                <a:gd name="T30" fmla="*/ 8 w 204"/>
                <a:gd name="T31" fmla="*/ 14 h 216"/>
                <a:gd name="T32" fmla="*/ 9 w 204"/>
                <a:gd name="T33" fmla="*/ 13 h 216"/>
                <a:gd name="T34" fmla="*/ 11 w 204"/>
                <a:gd name="T35" fmla="*/ 13 h 216"/>
                <a:gd name="T36" fmla="*/ 11 w 204"/>
                <a:gd name="T37" fmla="*/ 12 h 216"/>
                <a:gd name="T38" fmla="*/ 12 w 204"/>
                <a:gd name="T39" fmla="*/ 11 h 216"/>
                <a:gd name="T40" fmla="*/ 13 w 204"/>
                <a:gd name="T41" fmla="*/ 10 h 216"/>
                <a:gd name="T42" fmla="*/ 13 w 204"/>
                <a:gd name="T43" fmla="*/ 8 h 216"/>
                <a:gd name="T44" fmla="*/ 13 w 204"/>
                <a:gd name="T45" fmla="*/ 7 h 216"/>
                <a:gd name="T46" fmla="*/ 13 w 204"/>
                <a:gd name="T47" fmla="*/ 6 h 216"/>
                <a:gd name="T48" fmla="*/ 13 w 204"/>
                <a:gd name="T49" fmla="*/ 5 h 216"/>
                <a:gd name="T50" fmla="*/ 13 w 204"/>
                <a:gd name="T51" fmla="*/ 4 h 216"/>
                <a:gd name="T52" fmla="*/ 12 w 204"/>
                <a:gd name="T53" fmla="*/ 3 h 216"/>
                <a:gd name="T54" fmla="*/ 11 w 204"/>
                <a:gd name="T55" fmla="*/ 2 h 216"/>
                <a:gd name="T56" fmla="*/ 10 w 204"/>
                <a:gd name="T57" fmla="*/ 1 h 216"/>
                <a:gd name="T58" fmla="*/ 9 w 204"/>
                <a:gd name="T59" fmla="*/ 1 h 216"/>
                <a:gd name="T60" fmla="*/ 8 w 204"/>
                <a:gd name="T61" fmla="*/ 0 h 216"/>
                <a:gd name="T62" fmla="*/ 7 w 204"/>
                <a:gd name="T63" fmla="*/ 0 h 216"/>
                <a:gd name="T64" fmla="*/ 7 w 204"/>
                <a:gd name="T65" fmla="*/ 13 h 216"/>
                <a:gd name="T66" fmla="*/ 6 w 204"/>
                <a:gd name="T67" fmla="*/ 13 h 216"/>
                <a:gd name="T68" fmla="*/ 5 w 204"/>
                <a:gd name="T69" fmla="*/ 13 h 216"/>
                <a:gd name="T70" fmla="*/ 5 w 204"/>
                <a:gd name="T71" fmla="*/ 12 h 216"/>
                <a:gd name="T72" fmla="*/ 4 w 204"/>
                <a:gd name="T73" fmla="*/ 10 h 216"/>
                <a:gd name="T74" fmla="*/ 3 w 204"/>
                <a:gd name="T75" fmla="*/ 8 h 216"/>
                <a:gd name="T76" fmla="*/ 3 w 204"/>
                <a:gd name="T77" fmla="*/ 7 h 216"/>
                <a:gd name="T78" fmla="*/ 3 w 204"/>
                <a:gd name="T79" fmla="*/ 4 h 216"/>
                <a:gd name="T80" fmla="*/ 4 w 204"/>
                <a:gd name="T81" fmla="*/ 2 h 216"/>
                <a:gd name="T82" fmla="*/ 5 w 204"/>
                <a:gd name="T83" fmla="*/ 2 h 216"/>
                <a:gd name="T84" fmla="*/ 6 w 204"/>
                <a:gd name="T85" fmla="*/ 1 h 216"/>
                <a:gd name="T86" fmla="*/ 7 w 204"/>
                <a:gd name="T87" fmla="*/ 1 h 216"/>
                <a:gd name="T88" fmla="*/ 9 w 204"/>
                <a:gd name="T89" fmla="*/ 2 h 216"/>
                <a:gd name="T90" fmla="*/ 10 w 204"/>
                <a:gd name="T91" fmla="*/ 4 h 216"/>
                <a:gd name="T92" fmla="*/ 11 w 204"/>
                <a:gd name="T93" fmla="*/ 6 h 216"/>
                <a:gd name="T94" fmla="*/ 11 w 204"/>
                <a:gd name="T95" fmla="*/ 8 h 216"/>
                <a:gd name="T96" fmla="*/ 11 w 204"/>
                <a:gd name="T97" fmla="*/ 9 h 216"/>
                <a:gd name="T98" fmla="*/ 10 w 204"/>
                <a:gd name="T99" fmla="*/ 11 h 216"/>
                <a:gd name="T100" fmla="*/ 10 w 204"/>
                <a:gd name="T101" fmla="*/ 11 h 216"/>
                <a:gd name="T102" fmla="*/ 9 w 204"/>
                <a:gd name="T103" fmla="*/ 13 h 216"/>
                <a:gd name="T104" fmla="*/ 8 w 204"/>
                <a:gd name="T105" fmla="*/ 13 h 216"/>
                <a:gd name="T106" fmla="*/ 7 w 204"/>
                <a:gd name="T107" fmla="*/ 13 h 21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04" h="216">
                  <a:moveTo>
                    <a:pt x="102" y="0"/>
                  </a:moveTo>
                  <a:lnTo>
                    <a:pt x="102" y="0"/>
                  </a:lnTo>
                  <a:lnTo>
                    <a:pt x="88" y="2"/>
                  </a:lnTo>
                  <a:lnTo>
                    <a:pt x="76" y="3"/>
                  </a:lnTo>
                  <a:lnTo>
                    <a:pt x="66" y="6"/>
                  </a:lnTo>
                  <a:lnTo>
                    <a:pt x="55" y="11"/>
                  </a:lnTo>
                  <a:lnTo>
                    <a:pt x="46" y="16"/>
                  </a:lnTo>
                  <a:lnTo>
                    <a:pt x="37" y="22"/>
                  </a:lnTo>
                  <a:lnTo>
                    <a:pt x="29" y="29"/>
                  </a:lnTo>
                  <a:lnTo>
                    <a:pt x="23" y="37"/>
                  </a:lnTo>
                  <a:lnTo>
                    <a:pt x="17" y="45"/>
                  </a:lnTo>
                  <a:lnTo>
                    <a:pt x="12" y="54"/>
                  </a:lnTo>
                  <a:lnTo>
                    <a:pt x="5" y="72"/>
                  </a:lnTo>
                  <a:lnTo>
                    <a:pt x="0" y="90"/>
                  </a:lnTo>
                  <a:lnTo>
                    <a:pt x="0" y="109"/>
                  </a:lnTo>
                  <a:lnTo>
                    <a:pt x="0" y="127"/>
                  </a:lnTo>
                  <a:lnTo>
                    <a:pt x="5" y="145"/>
                  </a:lnTo>
                  <a:lnTo>
                    <a:pt x="12" y="164"/>
                  </a:lnTo>
                  <a:lnTo>
                    <a:pt x="17" y="173"/>
                  </a:lnTo>
                  <a:lnTo>
                    <a:pt x="23" y="181"/>
                  </a:lnTo>
                  <a:lnTo>
                    <a:pt x="29" y="188"/>
                  </a:lnTo>
                  <a:lnTo>
                    <a:pt x="37" y="194"/>
                  </a:lnTo>
                  <a:lnTo>
                    <a:pt x="44" y="200"/>
                  </a:lnTo>
                  <a:lnTo>
                    <a:pt x="53" y="207"/>
                  </a:lnTo>
                  <a:lnTo>
                    <a:pt x="64" y="210"/>
                  </a:lnTo>
                  <a:lnTo>
                    <a:pt x="75" y="213"/>
                  </a:lnTo>
                  <a:lnTo>
                    <a:pt x="87" y="216"/>
                  </a:lnTo>
                  <a:lnTo>
                    <a:pt x="101" y="216"/>
                  </a:lnTo>
                  <a:lnTo>
                    <a:pt x="111" y="216"/>
                  </a:lnTo>
                  <a:lnTo>
                    <a:pt x="123" y="214"/>
                  </a:lnTo>
                  <a:lnTo>
                    <a:pt x="133" y="211"/>
                  </a:lnTo>
                  <a:lnTo>
                    <a:pt x="143" y="207"/>
                  </a:lnTo>
                  <a:lnTo>
                    <a:pt x="152" y="202"/>
                  </a:lnTo>
                  <a:lnTo>
                    <a:pt x="160" y="197"/>
                  </a:lnTo>
                  <a:lnTo>
                    <a:pt x="169" y="190"/>
                  </a:lnTo>
                  <a:lnTo>
                    <a:pt x="175" y="184"/>
                  </a:lnTo>
                  <a:lnTo>
                    <a:pt x="181" y="176"/>
                  </a:lnTo>
                  <a:lnTo>
                    <a:pt x="188" y="167"/>
                  </a:lnTo>
                  <a:lnTo>
                    <a:pt x="192" y="158"/>
                  </a:lnTo>
                  <a:lnTo>
                    <a:pt x="197" y="147"/>
                  </a:lnTo>
                  <a:lnTo>
                    <a:pt x="200" y="138"/>
                  </a:lnTo>
                  <a:lnTo>
                    <a:pt x="201" y="126"/>
                  </a:lnTo>
                  <a:lnTo>
                    <a:pt x="203" y="115"/>
                  </a:lnTo>
                  <a:lnTo>
                    <a:pt x="204" y="103"/>
                  </a:lnTo>
                  <a:lnTo>
                    <a:pt x="203" y="92"/>
                  </a:lnTo>
                  <a:lnTo>
                    <a:pt x="201" y="81"/>
                  </a:lnTo>
                  <a:lnTo>
                    <a:pt x="200" y="71"/>
                  </a:lnTo>
                  <a:lnTo>
                    <a:pt x="197" y="61"/>
                  </a:lnTo>
                  <a:lnTo>
                    <a:pt x="192" y="52"/>
                  </a:lnTo>
                  <a:lnTo>
                    <a:pt x="188" y="43"/>
                  </a:lnTo>
                  <a:lnTo>
                    <a:pt x="183" y="35"/>
                  </a:lnTo>
                  <a:lnTo>
                    <a:pt x="177" y="28"/>
                  </a:lnTo>
                  <a:lnTo>
                    <a:pt x="169" y="22"/>
                  </a:lnTo>
                  <a:lnTo>
                    <a:pt x="162" y="17"/>
                  </a:lnTo>
                  <a:lnTo>
                    <a:pt x="154" y="11"/>
                  </a:lnTo>
                  <a:lnTo>
                    <a:pt x="145" y="8"/>
                  </a:lnTo>
                  <a:lnTo>
                    <a:pt x="136" y="5"/>
                  </a:lnTo>
                  <a:lnTo>
                    <a:pt x="125" y="2"/>
                  </a:lnTo>
                  <a:lnTo>
                    <a:pt x="114" y="0"/>
                  </a:lnTo>
                  <a:lnTo>
                    <a:pt x="102" y="0"/>
                  </a:lnTo>
                  <a:close/>
                  <a:moveTo>
                    <a:pt x="110" y="202"/>
                  </a:moveTo>
                  <a:lnTo>
                    <a:pt x="110" y="202"/>
                  </a:lnTo>
                  <a:lnTo>
                    <a:pt x="102" y="200"/>
                  </a:lnTo>
                  <a:lnTo>
                    <a:pt x="93" y="199"/>
                  </a:lnTo>
                  <a:lnTo>
                    <a:pt x="87" y="197"/>
                  </a:lnTo>
                  <a:lnTo>
                    <a:pt x="79" y="193"/>
                  </a:lnTo>
                  <a:lnTo>
                    <a:pt x="73" y="190"/>
                  </a:lnTo>
                  <a:lnTo>
                    <a:pt x="67" y="184"/>
                  </a:lnTo>
                  <a:lnTo>
                    <a:pt x="56" y="171"/>
                  </a:lnTo>
                  <a:lnTo>
                    <a:pt x="49" y="156"/>
                  </a:lnTo>
                  <a:lnTo>
                    <a:pt x="43" y="139"/>
                  </a:lnTo>
                  <a:lnTo>
                    <a:pt x="38" y="121"/>
                  </a:lnTo>
                  <a:lnTo>
                    <a:pt x="37" y="100"/>
                  </a:lnTo>
                  <a:lnTo>
                    <a:pt x="38" y="77"/>
                  </a:lnTo>
                  <a:lnTo>
                    <a:pt x="43" y="58"/>
                  </a:lnTo>
                  <a:lnTo>
                    <a:pt x="49" y="43"/>
                  </a:lnTo>
                  <a:lnTo>
                    <a:pt x="56" y="32"/>
                  </a:lnTo>
                  <a:lnTo>
                    <a:pt x="66" y="23"/>
                  </a:lnTo>
                  <a:lnTo>
                    <a:pt x="75" y="19"/>
                  </a:lnTo>
                  <a:lnTo>
                    <a:pt x="85" y="16"/>
                  </a:lnTo>
                  <a:lnTo>
                    <a:pt x="96" y="14"/>
                  </a:lnTo>
                  <a:lnTo>
                    <a:pt x="110" y="16"/>
                  </a:lnTo>
                  <a:lnTo>
                    <a:pt x="123" y="22"/>
                  </a:lnTo>
                  <a:lnTo>
                    <a:pt x="134" y="29"/>
                  </a:lnTo>
                  <a:lnTo>
                    <a:pt x="145" y="41"/>
                  </a:lnTo>
                  <a:lnTo>
                    <a:pt x="154" y="55"/>
                  </a:lnTo>
                  <a:lnTo>
                    <a:pt x="160" y="72"/>
                  </a:lnTo>
                  <a:lnTo>
                    <a:pt x="163" y="92"/>
                  </a:lnTo>
                  <a:lnTo>
                    <a:pt x="165" y="113"/>
                  </a:lnTo>
                  <a:lnTo>
                    <a:pt x="165" y="127"/>
                  </a:lnTo>
                  <a:lnTo>
                    <a:pt x="163" y="139"/>
                  </a:lnTo>
                  <a:lnTo>
                    <a:pt x="162" y="150"/>
                  </a:lnTo>
                  <a:lnTo>
                    <a:pt x="159" y="161"/>
                  </a:lnTo>
                  <a:lnTo>
                    <a:pt x="155" y="168"/>
                  </a:lnTo>
                  <a:lnTo>
                    <a:pt x="152" y="176"/>
                  </a:lnTo>
                  <a:lnTo>
                    <a:pt x="143" y="187"/>
                  </a:lnTo>
                  <a:lnTo>
                    <a:pt x="134" y="194"/>
                  </a:lnTo>
                  <a:lnTo>
                    <a:pt x="125" y="199"/>
                  </a:lnTo>
                  <a:lnTo>
                    <a:pt x="117" y="200"/>
                  </a:lnTo>
                  <a:lnTo>
                    <a:pt x="110"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31" name="Freeform 8">
              <a:extLst>
                <a:ext uri="{FF2B5EF4-FFF2-40B4-BE49-F238E27FC236}">
                  <a16:creationId xmlns:a16="http://schemas.microsoft.com/office/drawing/2014/main" id="{8B54C320-45C4-4377-8D78-348B403558BD}"/>
                </a:ext>
              </a:extLst>
            </p:cNvPr>
            <p:cNvSpPr>
              <a:spLocks/>
            </p:cNvSpPr>
            <p:nvPr userDrawn="1"/>
          </p:nvSpPr>
          <p:spPr bwMode="auto">
            <a:xfrm>
              <a:off x="4833" y="4043"/>
              <a:ext cx="66" cy="108"/>
            </a:xfrm>
            <a:custGeom>
              <a:avLst/>
              <a:gdLst>
                <a:gd name="T0" fmla="*/ 5 w 131"/>
                <a:gd name="T1" fmla="*/ 14 h 216"/>
                <a:gd name="T2" fmla="*/ 7 w 131"/>
                <a:gd name="T3" fmla="*/ 13 h 216"/>
                <a:gd name="T4" fmla="*/ 8 w 131"/>
                <a:gd name="T5" fmla="*/ 13 h 216"/>
                <a:gd name="T6" fmla="*/ 8 w 131"/>
                <a:gd name="T7" fmla="*/ 11 h 216"/>
                <a:gd name="T8" fmla="*/ 9 w 131"/>
                <a:gd name="T9" fmla="*/ 10 h 216"/>
                <a:gd name="T10" fmla="*/ 8 w 131"/>
                <a:gd name="T11" fmla="*/ 9 h 216"/>
                <a:gd name="T12" fmla="*/ 7 w 131"/>
                <a:gd name="T13" fmla="*/ 7 h 216"/>
                <a:gd name="T14" fmla="*/ 5 w 131"/>
                <a:gd name="T15" fmla="*/ 6 h 216"/>
                <a:gd name="T16" fmla="*/ 3 w 131"/>
                <a:gd name="T17" fmla="*/ 4 h 216"/>
                <a:gd name="T18" fmla="*/ 3 w 131"/>
                <a:gd name="T19" fmla="*/ 3 h 216"/>
                <a:gd name="T20" fmla="*/ 3 w 131"/>
                <a:gd name="T21" fmla="*/ 2 h 216"/>
                <a:gd name="T22" fmla="*/ 4 w 131"/>
                <a:gd name="T23" fmla="*/ 1 h 216"/>
                <a:gd name="T24" fmla="*/ 6 w 131"/>
                <a:gd name="T25" fmla="*/ 1 h 216"/>
                <a:gd name="T26" fmla="*/ 7 w 131"/>
                <a:gd name="T27" fmla="*/ 2 h 216"/>
                <a:gd name="T28" fmla="*/ 7 w 131"/>
                <a:gd name="T29" fmla="*/ 3 h 216"/>
                <a:gd name="T30" fmla="*/ 8 w 131"/>
                <a:gd name="T31" fmla="*/ 4 h 216"/>
                <a:gd name="T32" fmla="*/ 8 w 131"/>
                <a:gd name="T33" fmla="*/ 4 h 216"/>
                <a:gd name="T34" fmla="*/ 8 w 131"/>
                <a:gd name="T35" fmla="*/ 3 h 216"/>
                <a:gd name="T36" fmla="*/ 8 w 131"/>
                <a:gd name="T37" fmla="*/ 1 h 216"/>
                <a:gd name="T38" fmla="*/ 8 w 131"/>
                <a:gd name="T39" fmla="*/ 1 h 216"/>
                <a:gd name="T40" fmla="*/ 5 w 131"/>
                <a:gd name="T41" fmla="*/ 0 h 216"/>
                <a:gd name="T42" fmla="*/ 3 w 131"/>
                <a:gd name="T43" fmla="*/ 1 h 216"/>
                <a:gd name="T44" fmla="*/ 1 w 131"/>
                <a:gd name="T45" fmla="*/ 2 h 216"/>
                <a:gd name="T46" fmla="*/ 1 w 131"/>
                <a:gd name="T47" fmla="*/ 4 h 216"/>
                <a:gd name="T48" fmla="*/ 1 w 131"/>
                <a:gd name="T49" fmla="*/ 5 h 216"/>
                <a:gd name="T50" fmla="*/ 2 w 131"/>
                <a:gd name="T51" fmla="*/ 6 h 216"/>
                <a:gd name="T52" fmla="*/ 4 w 131"/>
                <a:gd name="T53" fmla="*/ 8 h 216"/>
                <a:gd name="T54" fmla="*/ 6 w 131"/>
                <a:gd name="T55" fmla="*/ 9 h 216"/>
                <a:gd name="T56" fmla="*/ 6 w 131"/>
                <a:gd name="T57" fmla="*/ 10 h 216"/>
                <a:gd name="T58" fmla="*/ 7 w 131"/>
                <a:gd name="T59" fmla="*/ 11 h 216"/>
                <a:gd name="T60" fmla="*/ 6 w 131"/>
                <a:gd name="T61" fmla="*/ 12 h 216"/>
                <a:gd name="T62" fmla="*/ 5 w 131"/>
                <a:gd name="T63" fmla="*/ 13 h 216"/>
                <a:gd name="T64" fmla="*/ 4 w 131"/>
                <a:gd name="T65" fmla="*/ 13 h 216"/>
                <a:gd name="T66" fmla="*/ 2 w 131"/>
                <a:gd name="T67" fmla="*/ 13 h 216"/>
                <a:gd name="T68" fmla="*/ 1 w 131"/>
                <a:gd name="T69" fmla="*/ 12 h 216"/>
                <a:gd name="T70" fmla="*/ 1 w 131"/>
                <a:gd name="T71" fmla="*/ 11 h 216"/>
                <a:gd name="T72" fmla="*/ 1 w 131"/>
                <a:gd name="T73" fmla="*/ 10 h 216"/>
                <a:gd name="T74" fmla="*/ 1 w 131"/>
                <a:gd name="T75" fmla="*/ 10 h 216"/>
                <a:gd name="T76" fmla="*/ 1 w 131"/>
                <a:gd name="T77" fmla="*/ 11 h 216"/>
                <a:gd name="T78" fmla="*/ 0 w 131"/>
                <a:gd name="T79" fmla="*/ 13 h 216"/>
                <a:gd name="T80" fmla="*/ 1 w 131"/>
                <a:gd name="T81" fmla="*/ 13 h 216"/>
                <a:gd name="T82" fmla="*/ 1 w 131"/>
                <a:gd name="T83" fmla="*/ 14 h 216"/>
                <a:gd name="T84" fmla="*/ 3 w 131"/>
                <a:gd name="T85" fmla="*/ 14 h 21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31" h="216">
                  <a:moveTo>
                    <a:pt x="53" y="216"/>
                  </a:moveTo>
                  <a:lnTo>
                    <a:pt x="53" y="216"/>
                  </a:lnTo>
                  <a:lnTo>
                    <a:pt x="66" y="216"/>
                  </a:lnTo>
                  <a:lnTo>
                    <a:pt x="78" y="214"/>
                  </a:lnTo>
                  <a:lnTo>
                    <a:pt x="90" y="211"/>
                  </a:lnTo>
                  <a:lnTo>
                    <a:pt x="102" y="205"/>
                  </a:lnTo>
                  <a:lnTo>
                    <a:pt x="110" y="200"/>
                  </a:lnTo>
                  <a:lnTo>
                    <a:pt x="116" y="194"/>
                  </a:lnTo>
                  <a:lnTo>
                    <a:pt x="122" y="188"/>
                  </a:lnTo>
                  <a:lnTo>
                    <a:pt x="125" y="182"/>
                  </a:lnTo>
                  <a:lnTo>
                    <a:pt x="128" y="176"/>
                  </a:lnTo>
                  <a:lnTo>
                    <a:pt x="130" y="170"/>
                  </a:lnTo>
                  <a:lnTo>
                    <a:pt x="131" y="158"/>
                  </a:lnTo>
                  <a:lnTo>
                    <a:pt x="130" y="149"/>
                  </a:lnTo>
                  <a:lnTo>
                    <a:pt x="127" y="139"/>
                  </a:lnTo>
                  <a:lnTo>
                    <a:pt x="123" y="130"/>
                  </a:lnTo>
                  <a:lnTo>
                    <a:pt x="117" y="123"/>
                  </a:lnTo>
                  <a:lnTo>
                    <a:pt x="111" y="113"/>
                  </a:lnTo>
                  <a:lnTo>
                    <a:pt x="102" y="106"/>
                  </a:lnTo>
                  <a:lnTo>
                    <a:pt x="76" y="87"/>
                  </a:lnTo>
                  <a:lnTo>
                    <a:pt x="69" y="81"/>
                  </a:lnTo>
                  <a:lnTo>
                    <a:pt x="52" y="69"/>
                  </a:lnTo>
                  <a:lnTo>
                    <a:pt x="41" y="60"/>
                  </a:lnTo>
                  <a:lnTo>
                    <a:pt x="35" y="51"/>
                  </a:lnTo>
                  <a:lnTo>
                    <a:pt x="33" y="41"/>
                  </a:lnTo>
                  <a:lnTo>
                    <a:pt x="33" y="35"/>
                  </a:lnTo>
                  <a:lnTo>
                    <a:pt x="35" y="31"/>
                  </a:lnTo>
                  <a:lnTo>
                    <a:pt x="38" y="25"/>
                  </a:lnTo>
                  <a:lnTo>
                    <a:pt x="43" y="22"/>
                  </a:lnTo>
                  <a:lnTo>
                    <a:pt x="47" y="19"/>
                  </a:lnTo>
                  <a:lnTo>
                    <a:pt x="55" y="16"/>
                  </a:lnTo>
                  <a:lnTo>
                    <a:pt x="61" y="14"/>
                  </a:lnTo>
                  <a:lnTo>
                    <a:pt x="70" y="14"/>
                  </a:lnTo>
                  <a:lnTo>
                    <a:pt x="84" y="14"/>
                  </a:lnTo>
                  <a:lnTo>
                    <a:pt x="93" y="19"/>
                  </a:lnTo>
                  <a:lnTo>
                    <a:pt x="101" y="23"/>
                  </a:lnTo>
                  <a:lnTo>
                    <a:pt x="105" y="26"/>
                  </a:lnTo>
                  <a:lnTo>
                    <a:pt x="108" y="32"/>
                  </a:lnTo>
                  <a:lnTo>
                    <a:pt x="111" y="37"/>
                  </a:lnTo>
                  <a:lnTo>
                    <a:pt x="113" y="45"/>
                  </a:lnTo>
                  <a:lnTo>
                    <a:pt x="114" y="49"/>
                  </a:lnTo>
                  <a:lnTo>
                    <a:pt x="117" y="49"/>
                  </a:lnTo>
                  <a:lnTo>
                    <a:pt x="119" y="49"/>
                  </a:lnTo>
                  <a:lnTo>
                    <a:pt x="119" y="48"/>
                  </a:lnTo>
                  <a:lnTo>
                    <a:pt x="120" y="41"/>
                  </a:lnTo>
                  <a:lnTo>
                    <a:pt x="120" y="19"/>
                  </a:lnTo>
                  <a:lnTo>
                    <a:pt x="120" y="8"/>
                  </a:lnTo>
                  <a:lnTo>
                    <a:pt x="119" y="6"/>
                  </a:lnTo>
                  <a:lnTo>
                    <a:pt x="116" y="5"/>
                  </a:lnTo>
                  <a:lnTo>
                    <a:pt x="99" y="2"/>
                  </a:lnTo>
                  <a:lnTo>
                    <a:pt x="88" y="2"/>
                  </a:lnTo>
                  <a:lnTo>
                    <a:pt x="73" y="0"/>
                  </a:lnTo>
                  <a:lnTo>
                    <a:pt x="58" y="2"/>
                  </a:lnTo>
                  <a:lnTo>
                    <a:pt x="44" y="5"/>
                  </a:lnTo>
                  <a:lnTo>
                    <a:pt x="32" y="9"/>
                  </a:lnTo>
                  <a:lnTo>
                    <a:pt x="21" y="16"/>
                  </a:lnTo>
                  <a:lnTo>
                    <a:pt x="14" y="23"/>
                  </a:lnTo>
                  <a:lnTo>
                    <a:pt x="8" y="32"/>
                  </a:lnTo>
                  <a:lnTo>
                    <a:pt x="3" y="41"/>
                  </a:lnTo>
                  <a:lnTo>
                    <a:pt x="3" y="52"/>
                  </a:lnTo>
                  <a:lnTo>
                    <a:pt x="3" y="61"/>
                  </a:lnTo>
                  <a:lnTo>
                    <a:pt x="6" y="69"/>
                  </a:lnTo>
                  <a:lnTo>
                    <a:pt x="9" y="77"/>
                  </a:lnTo>
                  <a:lnTo>
                    <a:pt x="14" y="84"/>
                  </a:lnTo>
                  <a:lnTo>
                    <a:pt x="20" y="93"/>
                  </a:lnTo>
                  <a:lnTo>
                    <a:pt x="29" y="101"/>
                  </a:lnTo>
                  <a:lnTo>
                    <a:pt x="38" y="109"/>
                  </a:lnTo>
                  <a:lnTo>
                    <a:pt x="50" y="118"/>
                  </a:lnTo>
                  <a:lnTo>
                    <a:pt x="66" y="127"/>
                  </a:lnTo>
                  <a:lnTo>
                    <a:pt x="82" y="141"/>
                  </a:lnTo>
                  <a:lnTo>
                    <a:pt x="87" y="145"/>
                  </a:lnTo>
                  <a:lnTo>
                    <a:pt x="91" y="152"/>
                  </a:lnTo>
                  <a:lnTo>
                    <a:pt x="94" y="156"/>
                  </a:lnTo>
                  <a:lnTo>
                    <a:pt x="96" y="162"/>
                  </a:lnTo>
                  <a:lnTo>
                    <a:pt x="98" y="171"/>
                  </a:lnTo>
                  <a:lnTo>
                    <a:pt x="98" y="178"/>
                  </a:lnTo>
                  <a:lnTo>
                    <a:pt x="96" y="184"/>
                  </a:lnTo>
                  <a:lnTo>
                    <a:pt x="93" y="188"/>
                  </a:lnTo>
                  <a:lnTo>
                    <a:pt x="88" y="193"/>
                  </a:lnTo>
                  <a:lnTo>
                    <a:pt x="82" y="197"/>
                  </a:lnTo>
                  <a:lnTo>
                    <a:pt x="75" y="200"/>
                  </a:lnTo>
                  <a:lnTo>
                    <a:pt x="67" y="202"/>
                  </a:lnTo>
                  <a:lnTo>
                    <a:pt x="56" y="204"/>
                  </a:lnTo>
                  <a:lnTo>
                    <a:pt x="43" y="202"/>
                  </a:lnTo>
                  <a:lnTo>
                    <a:pt x="35" y="200"/>
                  </a:lnTo>
                  <a:lnTo>
                    <a:pt x="29" y="197"/>
                  </a:lnTo>
                  <a:lnTo>
                    <a:pt x="23" y="193"/>
                  </a:lnTo>
                  <a:lnTo>
                    <a:pt x="18" y="188"/>
                  </a:lnTo>
                  <a:lnTo>
                    <a:pt x="14" y="182"/>
                  </a:lnTo>
                  <a:lnTo>
                    <a:pt x="11" y="176"/>
                  </a:lnTo>
                  <a:lnTo>
                    <a:pt x="9" y="168"/>
                  </a:lnTo>
                  <a:lnTo>
                    <a:pt x="8" y="161"/>
                  </a:lnTo>
                  <a:lnTo>
                    <a:pt x="8" y="158"/>
                  </a:lnTo>
                  <a:lnTo>
                    <a:pt x="6" y="158"/>
                  </a:lnTo>
                  <a:lnTo>
                    <a:pt x="5" y="156"/>
                  </a:lnTo>
                  <a:lnTo>
                    <a:pt x="3" y="158"/>
                  </a:lnTo>
                  <a:lnTo>
                    <a:pt x="1" y="159"/>
                  </a:lnTo>
                  <a:lnTo>
                    <a:pt x="1" y="164"/>
                  </a:lnTo>
                  <a:lnTo>
                    <a:pt x="0" y="178"/>
                  </a:lnTo>
                  <a:lnTo>
                    <a:pt x="0" y="200"/>
                  </a:lnTo>
                  <a:lnTo>
                    <a:pt x="0" y="204"/>
                  </a:lnTo>
                  <a:lnTo>
                    <a:pt x="1" y="207"/>
                  </a:lnTo>
                  <a:lnTo>
                    <a:pt x="3" y="208"/>
                  </a:lnTo>
                  <a:lnTo>
                    <a:pt x="6" y="210"/>
                  </a:lnTo>
                  <a:lnTo>
                    <a:pt x="17" y="213"/>
                  </a:lnTo>
                  <a:lnTo>
                    <a:pt x="27" y="214"/>
                  </a:lnTo>
                  <a:lnTo>
                    <a:pt x="40" y="216"/>
                  </a:lnTo>
                  <a:lnTo>
                    <a:pt x="53" y="2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32" name="Freeform 9">
              <a:extLst>
                <a:ext uri="{FF2B5EF4-FFF2-40B4-BE49-F238E27FC236}">
                  <a16:creationId xmlns:a16="http://schemas.microsoft.com/office/drawing/2014/main" id="{6655040A-817E-4787-B0DD-251B2264AC7C}"/>
                </a:ext>
              </a:extLst>
            </p:cNvPr>
            <p:cNvSpPr>
              <a:spLocks noEditPoints="1"/>
            </p:cNvSpPr>
            <p:nvPr userDrawn="1"/>
          </p:nvSpPr>
          <p:spPr bwMode="auto">
            <a:xfrm>
              <a:off x="4894" y="4043"/>
              <a:ext cx="312" cy="108"/>
            </a:xfrm>
            <a:custGeom>
              <a:avLst/>
              <a:gdLst>
                <a:gd name="T0" fmla="*/ 38 w 621"/>
                <a:gd name="T1" fmla="*/ 13 h 214"/>
                <a:gd name="T2" fmla="*/ 37 w 621"/>
                <a:gd name="T3" fmla="*/ 1 h 214"/>
                <a:gd name="T4" fmla="*/ 36 w 621"/>
                <a:gd name="T5" fmla="*/ 1 h 214"/>
                <a:gd name="T6" fmla="*/ 27 w 621"/>
                <a:gd name="T7" fmla="*/ 13 h 214"/>
                <a:gd name="T8" fmla="*/ 26 w 621"/>
                <a:gd name="T9" fmla="*/ 13 h 214"/>
                <a:gd name="T10" fmla="*/ 25 w 621"/>
                <a:gd name="T11" fmla="*/ 9 h 214"/>
                <a:gd name="T12" fmla="*/ 26 w 621"/>
                <a:gd name="T13" fmla="*/ 2 h 214"/>
                <a:gd name="T14" fmla="*/ 28 w 621"/>
                <a:gd name="T15" fmla="*/ 2 h 214"/>
                <a:gd name="T16" fmla="*/ 29 w 621"/>
                <a:gd name="T17" fmla="*/ 5 h 214"/>
                <a:gd name="T18" fmla="*/ 28 w 621"/>
                <a:gd name="T19" fmla="*/ 8 h 214"/>
                <a:gd name="T20" fmla="*/ 26 w 621"/>
                <a:gd name="T21" fmla="*/ 8 h 214"/>
                <a:gd name="T22" fmla="*/ 27 w 621"/>
                <a:gd name="T23" fmla="*/ 8 h 214"/>
                <a:gd name="T24" fmla="*/ 31 w 621"/>
                <a:gd name="T25" fmla="*/ 6 h 214"/>
                <a:gd name="T26" fmla="*/ 31 w 621"/>
                <a:gd name="T27" fmla="*/ 2 h 214"/>
                <a:gd name="T28" fmla="*/ 27 w 621"/>
                <a:gd name="T29" fmla="*/ 1 h 214"/>
                <a:gd name="T30" fmla="*/ 20 w 621"/>
                <a:gd name="T31" fmla="*/ 1 h 214"/>
                <a:gd name="T32" fmla="*/ 18 w 621"/>
                <a:gd name="T33" fmla="*/ 1 h 214"/>
                <a:gd name="T34" fmla="*/ 19 w 621"/>
                <a:gd name="T35" fmla="*/ 1 h 214"/>
                <a:gd name="T36" fmla="*/ 19 w 621"/>
                <a:gd name="T37" fmla="*/ 9 h 214"/>
                <a:gd name="T38" fmla="*/ 11 w 621"/>
                <a:gd name="T39" fmla="*/ 1 h 214"/>
                <a:gd name="T40" fmla="*/ 3 w 621"/>
                <a:gd name="T41" fmla="*/ 1 h 214"/>
                <a:gd name="T42" fmla="*/ 2 w 621"/>
                <a:gd name="T43" fmla="*/ 12 h 214"/>
                <a:gd name="T44" fmla="*/ 1 w 621"/>
                <a:gd name="T45" fmla="*/ 13 h 214"/>
                <a:gd name="T46" fmla="*/ 0 w 621"/>
                <a:gd name="T47" fmla="*/ 14 h 214"/>
                <a:gd name="T48" fmla="*/ 5 w 621"/>
                <a:gd name="T49" fmla="*/ 14 h 214"/>
                <a:gd name="T50" fmla="*/ 5 w 621"/>
                <a:gd name="T51" fmla="*/ 13 h 214"/>
                <a:gd name="T52" fmla="*/ 3 w 621"/>
                <a:gd name="T53" fmla="*/ 13 h 214"/>
                <a:gd name="T54" fmla="*/ 3 w 621"/>
                <a:gd name="T55" fmla="*/ 9 h 214"/>
                <a:gd name="T56" fmla="*/ 10 w 621"/>
                <a:gd name="T57" fmla="*/ 13 h 214"/>
                <a:gd name="T58" fmla="*/ 10 w 621"/>
                <a:gd name="T59" fmla="*/ 13 h 214"/>
                <a:gd name="T60" fmla="*/ 9 w 621"/>
                <a:gd name="T61" fmla="*/ 14 h 214"/>
                <a:gd name="T62" fmla="*/ 12 w 621"/>
                <a:gd name="T63" fmla="*/ 14 h 214"/>
                <a:gd name="T64" fmla="*/ 15 w 621"/>
                <a:gd name="T65" fmla="*/ 14 h 214"/>
                <a:gd name="T66" fmla="*/ 14 w 621"/>
                <a:gd name="T67" fmla="*/ 13 h 214"/>
                <a:gd name="T68" fmla="*/ 12 w 621"/>
                <a:gd name="T69" fmla="*/ 5 h 214"/>
                <a:gd name="T70" fmla="*/ 20 w 621"/>
                <a:gd name="T71" fmla="*/ 14 h 214"/>
                <a:gd name="T72" fmla="*/ 21 w 621"/>
                <a:gd name="T73" fmla="*/ 2 h 214"/>
                <a:gd name="T74" fmla="*/ 22 w 621"/>
                <a:gd name="T75" fmla="*/ 1 h 214"/>
                <a:gd name="T76" fmla="*/ 23 w 621"/>
                <a:gd name="T77" fmla="*/ 6 h 214"/>
                <a:gd name="T78" fmla="*/ 22 w 621"/>
                <a:gd name="T79" fmla="*/ 13 h 214"/>
                <a:gd name="T80" fmla="*/ 21 w 621"/>
                <a:gd name="T81" fmla="*/ 13 h 214"/>
                <a:gd name="T82" fmla="*/ 24 w 621"/>
                <a:gd name="T83" fmla="*/ 14 h 214"/>
                <a:gd name="T84" fmla="*/ 29 w 621"/>
                <a:gd name="T85" fmla="*/ 14 h 214"/>
                <a:gd name="T86" fmla="*/ 30 w 621"/>
                <a:gd name="T87" fmla="*/ 14 h 214"/>
                <a:gd name="T88" fmla="*/ 29 w 621"/>
                <a:gd name="T89" fmla="*/ 13 h 214"/>
                <a:gd name="T90" fmla="*/ 35 w 621"/>
                <a:gd name="T91" fmla="*/ 9 h 214"/>
                <a:gd name="T92" fmla="*/ 35 w 621"/>
                <a:gd name="T93" fmla="*/ 13 h 214"/>
                <a:gd name="T94" fmla="*/ 35 w 621"/>
                <a:gd name="T95" fmla="*/ 14 h 214"/>
                <a:gd name="T96" fmla="*/ 37 w 621"/>
                <a:gd name="T97" fmla="*/ 14 h 214"/>
                <a:gd name="T98" fmla="*/ 40 w 621"/>
                <a:gd name="T99" fmla="*/ 14 h 214"/>
                <a:gd name="T100" fmla="*/ 4 w 621"/>
                <a:gd name="T101" fmla="*/ 9 h 214"/>
                <a:gd name="T102" fmla="*/ 4 w 621"/>
                <a:gd name="T103" fmla="*/ 5 h 214"/>
                <a:gd name="T104" fmla="*/ 6 w 621"/>
                <a:gd name="T105" fmla="*/ 8 h 214"/>
                <a:gd name="T106" fmla="*/ 32 w 621"/>
                <a:gd name="T107" fmla="*/ 8 h 214"/>
                <a:gd name="T108" fmla="*/ 35 w 621"/>
                <a:gd name="T109" fmla="*/ 4 h 214"/>
                <a:gd name="T110" fmla="*/ 35 w 621"/>
                <a:gd name="T111" fmla="*/ 8 h 21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621" h="214">
                  <a:moveTo>
                    <a:pt x="618" y="205"/>
                  </a:moveTo>
                  <a:lnTo>
                    <a:pt x="618" y="205"/>
                  </a:lnTo>
                  <a:lnTo>
                    <a:pt x="605" y="204"/>
                  </a:lnTo>
                  <a:lnTo>
                    <a:pt x="602" y="202"/>
                  </a:lnTo>
                  <a:lnTo>
                    <a:pt x="599" y="197"/>
                  </a:lnTo>
                  <a:lnTo>
                    <a:pt x="596" y="188"/>
                  </a:lnTo>
                  <a:lnTo>
                    <a:pt x="593" y="173"/>
                  </a:lnTo>
                  <a:lnTo>
                    <a:pt x="587" y="80"/>
                  </a:lnTo>
                  <a:lnTo>
                    <a:pt x="581" y="5"/>
                  </a:lnTo>
                  <a:lnTo>
                    <a:pt x="579" y="2"/>
                  </a:lnTo>
                  <a:lnTo>
                    <a:pt x="578" y="0"/>
                  </a:lnTo>
                  <a:lnTo>
                    <a:pt x="575" y="0"/>
                  </a:lnTo>
                  <a:lnTo>
                    <a:pt x="572" y="2"/>
                  </a:lnTo>
                  <a:lnTo>
                    <a:pt x="569" y="6"/>
                  </a:lnTo>
                  <a:lnTo>
                    <a:pt x="564" y="12"/>
                  </a:lnTo>
                  <a:lnTo>
                    <a:pt x="439" y="182"/>
                  </a:lnTo>
                  <a:lnTo>
                    <a:pt x="433" y="191"/>
                  </a:lnTo>
                  <a:lnTo>
                    <a:pt x="425" y="199"/>
                  </a:lnTo>
                  <a:lnTo>
                    <a:pt x="422" y="202"/>
                  </a:lnTo>
                  <a:lnTo>
                    <a:pt x="418" y="204"/>
                  </a:lnTo>
                  <a:lnTo>
                    <a:pt x="413" y="205"/>
                  </a:lnTo>
                  <a:lnTo>
                    <a:pt x="407" y="205"/>
                  </a:lnTo>
                  <a:lnTo>
                    <a:pt x="403" y="205"/>
                  </a:lnTo>
                  <a:lnTo>
                    <a:pt x="399" y="200"/>
                  </a:lnTo>
                  <a:lnTo>
                    <a:pt x="398" y="196"/>
                  </a:lnTo>
                  <a:lnTo>
                    <a:pt x="396" y="191"/>
                  </a:lnTo>
                  <a:lnTo>
                    <a:pt x="395" y="167"/>
                  </a:lnTo>
                  <a:lnTo>
                    <a:pt x="395" y="133"/>
                  </a:lnTo>
                  <a:lnTo>
                    <a:pt x="395" y="25"/>
                  </a:lnTo>
                  <a:lnTo>
                    <a:pt x="395" y="22"/>
                  </a:lnTo>
                  <a:lnTo>
                    <a:pt x="396" y="20"/>
                  </a:lnTo>
                  <a:lnTo>
                    <a:pt x="407" y="19"/>
                  </a:lnTo>
                  <a:lnTo>
                    <a:pt x="413" y="19"/>
                  </a:lnTo>
                  <a:lnTo>
                    <a:pt x="422" y="20"/>
                  </a:lnTo>
                  <a:lnTo>
                    <a:pt x="432" y="23"/>
                  </a:lnTo>
                  <a:lnTo>
                    <a:pt x="439" y="28"/>
                  </a:lnTo>
                  <a:lnTo>
                    <a:pt x="444" y="34"/>
                  </a:lnTo>
                  <a:lnTo>
                    <a:pt x="448" y="38"/>
                  </a:lnTo>
                  <a:lnTo>
                    <a:pt x="453" y="51"/>
                  </a:lnTo>
                  <a:lnTo>
                    <a:pt x="454" y="61"/>
                  </a:lnTo>
                  <a:lnTo>
                    <a:pt x="454" y="69"/>
                  </a:lnTo>
                  <a:lnTo>
                    <a:pt x="453" y="78"/>
                  </a:lnTo>
                  <a:lnTo>
                    <a:pt x="451" y="87"/>
                  </a:lnTo>
                  <a:lnTo>
                    <a:pt x="447" y="95"/>
                  </a:lnTo>
                  <a:lnTo>
                    <a:pt x="442" y="103"/>
                  </a:lnTo>
                  <a:lnTo>
                    <a:pt x="436" y="107"/>
                  </a:lnTo>
                  <a:lnTo>
                    <a:pt x="430" y="112"/>
                  </a:lnTo>
                  <a:lnTo>
                    <a:pt x="424" y="113"/>
                  </a:lnTo>
                  <a:lnTo>
                    <a:pt x="418" y="115"/>
                  </a:lnTo>
                  <a:lnTo>
                    <a:pt x="410" y="115"/>
                  </a:lnTo>
                  <a:lnTo>
                    <a:pt x="407" y="116"/>
                  </a:lnTo>
                  <a:lnTo>
                    <a:pt x="407" y="118"/>
                  </a:lnTo>
                  <a:lnTo>
                    <a:pt x="409" y="119"/>
                  </a:lnTo>
                  <a:lnTo>
                    <a:pt x="410" y="119"/>
                  </a:lnTo>
                  <a:lnTo>
                    <a:pt x="424" y="121"/>
                  </a:lnTo>
                  <a:lnTo>
                    <a:pt x="438" y="119"/>
                  </a:lnTo>
                  <a:lnTo>
                    <a:pt x="451" y="116"/>
                  </a:lnTo>
                  <a:lnTo>
                    <a:pt x="462" y="110"/>
                  </a:lnTo>
                  <a:lnTo>
                    <a:pt x="471" y="104"/>
                  </a:lnTo>
                  <a:lnTo>
                    <a:pt x="480" y="95"/>
                  </a:lnTo>
                  <a:lnTo>
                    <a:pt x="485" y="83"/>
                  </a:lnTo>
                  <a:lnTo>
                    <a:pt x="489" y="71"/>
                  </a:lnTo>
                  <a:lnTo>
                    <a:pt x="491" y="55"/>
                  </a:lnTo>
                  <a:lnTo>
                    <a:pt x="489" y="45"/>
                  </a:lnTo>
                  <a:lnTo>
                    <a:pt x="486" y="35"/>
                  </a:lnTo>
                  <a:lnTo>
                    <a:pt x="482" y="28"/>
                  </a:lnTo>
                  <a:lnTo>
                    <a:pt x="477" y="23"/>
                  </a:lnTo>
                  <a:lnTo>
                    <a:pt x="470" y="17"/>
                  </a:lnTo>
                  <a:lnTo>
                    <a:pt x="457" y="12"/>
                  </a:lnTo>
                  <a:lnTo>
                    <a:pt x="441" y="8"/>
                  </a:lnTo>
                  <a:lnTo>
                    <a:pt x="418" y="6"/>
                  </a:lnTo>
                  <a:lnTo>
                    <a:pt x="380" y="8"/>
                  </a:lnTo>
                  <a:lnTo>
                    <a:pt x="334" y="6"/>
                  </a:lnTo>
                  <a:lnTo>
                    <a:pt x="310" y="6"/>
                  </a:lnTo>
                  <a:lnTo>
                    <a:pt x="281" y="6"/>
                  </a:lnTo>
                  <a:lnTo>
                    <a:pt x="276" y="6"/>
                  </a:lnTo>
                  <a:lnTo>
                    <a:pt x="274" y="6"/>
                  </a:lnTo>
                  <a:lnTo>
                    <a:pt x="274" y="8"/>
                  </a:lnTo>
                  <a:lnTo>
                    <a:pt x="274" y="9"/>
                  </a:lnTo>
                  <a:lnTo>
                    <a:pt x="277" y="11"/>
                  </a:lnTo>
                  <a:lnTo>
                    <a:pt x="284" y="11"/>
                  </a:lnTo>
                  <a:lnTo>
                    <a:pt x="291" y="12"/>
                  </a:lnTo>
                  <a:lnTo>
                    <a:pt x="294" y="16"/>
                  </a:lnTo>
                  <a:lnTo>
                    <a:pt x="297" y="20"/>
                  </a:lnTo>
                  <a:lnTo>
                    <a:pt x="299" y="26"/>
                  </a:lnTo>
                  <a:lnTo>
                    <a:pt x="299" y="37"/>
                  </a:lnTo>
                  <a:lnTo>
                    <a:pt x="300" y="142"/>
                  </a:lnTo>
                  <a:lnTo>
                    <a:pt x="236" y="72"/>
                  </a:lnTo>
                  <a:lnTo>
                    <a:pt x="172" y="2"/>
                  </a:lnTo>
                  <a:lnTo>
                    <a:pt x="169" y="0"/>
                  </a:lnTo>
                  <a:lnTo>
                    <a:pt x="166" y="2"/>
                  </a:lnTo>
                  <a:lnTo>
                    <a:pt x="163" y="3"/>
                  </a:lnTo>
                  <a:lnTo>
                    <a:pt x="163" y="6"/>
                  </a:lnTo>
                  <a:lnTo>
                    <a:pt x="159" y="142"/>
                  </a:lnTo>
                  <a:lnTo>
                    <a:pt x="47" y="3"/>
                  </a:lnTo>
                  <a:lnTo>
                    <a:pt x="44" y="0"/>
                  </a:lnTo>
                  <a:lnTo>
                    <a:pt x="41" y="0"/>
                  </a:lnTo>
                  <a:lnTo>
                    <a:pt x="38" y="2"/>
                  </a:lnTo>
                  <a:lnTo>
                    <a:pt x="37" y="6"/>
                  </a:lnTo>
                  <a:lnTo>
                    <a:pt x="24" y="182"/>
                  </a:lnTo>
                  <a:lnTo>
                    <a:pt x="24" y="191"/>
                  </a:lnTo>
                  <a:lnTo>
                    <a:pt x="21" y="199"/>
                  </a:lnTo>
                  <a:lnTo>
                    <a:pt x="18" y="204"/>
                  </a:lnTo>
                  <a:lnTo>
                    <a:pt x="15" y="205"/>
                  </a:lnTo>
                  <a:lnTo>
                    <a:pt x="11" y="207"/>
                  </a:lnTo>
                  <a:lnTo>
                    <a:pt x="1" y="207"/>
                  </a:lnTo>
                  <a:lnTo>
                    <a:pt x="0" y="207"/>
                  </a:lnTo>
                  <a:lnTo>
                    <a:pt x="0" y="208"/>
                  </a:lnTo>
                  <a:lnTo>
                    <a:pt x="1" y="211"/>
                  </a:lnTo>
                  <a:lnTo>
                    <a:pt x="6" y="211"/>
                  </a:lnTo>
                  <a:lnTo>
                    <a:pt x="38" y="211"/>
                  </a:lnTo>
                  <a:lnTo>
                    <a:pt x="67" y="211"/>
                  </a:lnTo>
                  <a:lnTo>
                    <a:pt x="70" y="211"/>
                  </a:lnTo>
                  <a:lnTo>
                    <a:pt x="72" y="208"/>
                  </a:lnTo>
                  <a:lnTo>
                    <a:pt x="70" y="207"/>
                  </a:lnTo>
                  <a:lnTo>
                    <a:pt x="66" y="207"/>
                  </a:lnTo>
                  <a:lnTo>
                    <a:pt x="62" y="207"/>
                  </a:lnTo>
                  <a:lnTo>
                    <a:pt x="56" y="207"/>
                  </a:lnTo>
                  <a:lnTo>
                    <a:pt x="52" y="204"/>
                  </a:lnTo>
                  <a:lnTo>
                    <a:pt x="50" y="202"/>
                  </a:lnTo>
                  <a:lnTo>
                    <a:pt x="47" y="199"/>
                  </a:lnTo>
                  <a:lnTo>
                    <a:pt x="46" y="191"/>
                  </a:lnTo>
                  <a:lnTo>
                    <a:pt x="46" y="182"/>
                  </a:lnTo>
                  <a:lnTo>
                    <a:pt x="46" y="144"/>
                  </a:lnTo>
                  <a:lnTo>
                    <a:pt x="47" y="142"/>
                  </a:lnTo>
                  <a:lnTo>
                    <a:pt x="47" y="141"/>
                  </a:lnTo>
                  <a:lnTo>
                    <a:pt x="107" y="141"/>
                  </a:lnTo>
                  <a:lnTo>
                    <a:pt x="108" y="142"/>
                  </a:lnTo>
                  <a:lnTo>
                    <a:pt x="110" y="144"/>
                  </a:lnTo>
                  <a:lnTo>
                    <a:pt x="152" y="196"/>
                  </a:lnTo>
                  <a:lnTo>
                    <a:pt x="154" y="199"/>
                  </a:lnTo>
                  <a:lnTo>
                    <a:pt x="152" y="202"/>
                  </a:lnTo>
                  <a:lnTo>
                    <a:pt x="149" y="204"/>
                  </a:lnTo>
                  <a:lnTo>
                    <a:pt x="143" y="205"/>
                  </a:lnTo>
                  <a:lnTo>
                    <a:pt x="137" y="205"/>
                  </a:lnTo>
                  <a:lnTo>
                    <a:pt x="136" y="207"/>
                  </a:lnTo>
                  <a:lnTo>
                    <a:pt x="136" y="208"/>
                  </a:lnTo>
                  <a:lnTo>
                    <a:pt x="136" y="210"/>
                  </a:lnTo>
                  <a:lnTo>
                    <a:pt x="137" y="211"/>
                  </a:lnTo>
                  <a:lnTo>
                    <a:pt x="140" y="211"/>
                  </a:lnTo>
                  <a:lnTo>
                    <a:pt x="166" y="211"/>
                  </a:lnTo>
                  <a:lnTo>
                    <a:pt x="192" y="211"/>
                  </a:lnTo>
                  <a:lnTo>
                    <a:pt x="213" y="211"/>
                  </a:lnTo>
                  <a:lnTo>
                    <a:pt x="224" y="211"/>
                  </a:lnTo>
                  <a:lnTo>
                    <a:pt x="226" y="210"/>
                  </a:lnTo>
                  <a:lnTo>
                    <a:pt x="226" y="208"/>
                  </a:lnTo>
                  <a:lnTo>
                    <a:pt x="226" y="207"/>
                  </a:lnTo>
                  <a:lnTo>
                    <a:pt x="224" y="205"/>
                  </a:lnTo>
                  <a:lnTo>
                    <a:pt x="215" y="205"/>
                  </a:lnTo>
                  <a:lnTo>
                    <a:pt x="210" y="204"/>
                  </a:lnTo>
                  <a:lnTo>
                    <a:pt x="204" y="197"/>
                  </a:lnTo>
                  <a:lnTo>
                    <a:pt x="181" y="171"/>
                  </a:lnTo>
                  <a:lnTo>
                    <a:pt x="178" y="167"/>
                  </a:lnTo>
                  <a:lnTo>
                    <a:pt x="177" y="69"/>
                  </a:lnTo>
                  <a:lnTo>
                    <a:pt x="305" y="208"/>
                  </a:lnTo>
                  <a:lnTo>
                    <a:pt x="308" y="213"/>
                  </a:lnTo>
                  <a:lnTo>
                    <a:pt x="313" y="214"/>
                  </a:lnTo>
                  <a:lnTo>
                    <a:pt x="314" y="213"/>
                  </a:lnTo>
                  <a:lnTo>
                    <a:pt x="316" y="211"/>
                  </a:lnTo>
                  <a:lnTo>
                    <a:pt x="316" y="205"/>
                  </a:lnTo>
                  <a:lnTo>
                    <a:pt x="319" y="34"/>
                  </a:lnTo>
                  <a:lnTo>
                    <a:pt x="319" y="25"/>
                  </a:lnTo>
                  <a:lnTo>
                    <a:pt x="320" y="19"/>
                  </a:lnTo>
                  <a:lnTo>
                    <a:pt x="323" y="14"/>
                  </a:lnTo>
                  <a:lnTo>
                    <a:pt x="328" y="11"/>
                  </a:lnTo>
                  <a:lnTo>
                    <a:pt x="334" y="11"/>
                  </a:lnTo>
                  <a:lnTo>
                    <a:pt x="342" y="12"/>
                  </a:lnTo>
                  <a:lnTo>
                    <a:pt x="348" y="14"/>
                  </a:lnTo>
                  <a:lnTo>
                    <a:pt x="351" y="17"/>
                  </a:lnTo>
                  <a:lnTo>
                    <a:pt x="354" y="22"/>
                  </a:lnTo>
                  <a:lnTo>
                    <a:pt x="354" y="28"/>
                  </a:lnTo>
                  <a:lnTo>
                    <a:pt x="354" y="84"/>
                  </a:lnTo>
                  <a:lnTo>
                    <a:pt x="354" y="133"/>
                  </a:lnTo>
                  <a:lnTo>
                    <a:pt x="354" y="167"/>
                  </a:lnTo>
                  <a:lnTo>
                    <a:pt x="354" y="190"/>
                  </a:lnTo>
                  <a:lnTo>
                    <a:pt x="351" y="200"/>
                  </a:lnTo>
                  <a:lnTo>
                    <a:pt x="349" y="204"/>
                  </a:lnTo>
                  <a:lnTo>
                    <a:pt x="345" y="205"/>
                  </a:lnTo>
                  <a:lnTo>
                    <a:pt x="335" y="207"/>
                  </a:lnTo>
                  <a:lnTo>
                    <a:pt x="332" y="207"/>
                  </a:lnTo>
                  <a:lnTo>
                    <a:pt x="331" y="208"/>
                  </a:lnTo>
                  <a:lnTo>
                    <a:pt x="332" y="211"/>
                  </a:lnTo>
                  <a:lnTo>
                    <a:pt x="337" y="211"/>
                  </a:lnTo>
                  <a:lnTo>
                    <a:pt x="374" y="210"/>
                  </a:lnTo>
                  <a:lnTo>
                    <a:pt x="407" y="211"/>
                  </a:lnTo>
                  <a:lnTo>
                    <a:pt x="432" y="211"/>
                  </a:lnTo>
                  <a:lnTo>
                    <a:pt x="448" y="211"/>
                  </a:lnTo>
                  <a:lnTo>
                    <a:pt x="460" y="213"/>
                  </a:lnTo>
                  <a:lnTo>
                    <a:pt x="464" y="211"/>
                  </a:lnTo>
                  <a:lnTo>
                    <a:pt x="465" y="211"/>
                  </a:lnTo>
                  <a:lnTo>
                    <a:pt x="465" y="210"/>
                  </a:lnTo>
                  <a:lnTo>
                    <a:pt x="465" y="208"/>
                  </a:lnTo>
                  <a:lnTo>
                    <a:pt x="462" y="207"/>
                  </a:lnTo>
                  <a:lnTo>
                    <a:pt x="459" y="207"/>
                  </a:lnTo>
                  <a:lnTo>
                    <a:pt x="454" y="207"/>
                  </a:lnTo>
                  <a:lnTo>
                    <a:pt x="451" y="205"/>
                  </a:lnTo>
                  <a:lnTo>
                    <a:pt x="453" y="202"/>
                  </a:lnTo>
                  <a:lnTo>
                    <a:pt x="454" y="199"/>
                  </a:lnTo>
                  <a:lnTo>
                    <a:pt x="493" y="144"/>
                  </a:lnTo>
                  <a:lnTo>
                    <a:pt x="494" y="141"/>
                  </a:lnTo>
                  <a:lnTo>
                    <a:pt x="496" y="141"/>
                  </a:lnTo>
                  <a:lnTo>
                    <a:pt x="550" y="141"/>
                  </a:lnTo>
                  <a:lnTo>
                    <a:pt x="552" y="141"/>
                  </a:lnTo>
                  <a:lnTo>
                    <a:pt x="552" y="142"/>
                  </a:lnTo>
                  <a:lnTo>
                    <a:pt x="554" y="199"/>
                  </a:lnTo>
                  <a:lnTo>
                    <a:pt x="554" y="202"/>
                  </a:lnTo>
                  <a:lnTo>
                    <a:pt x="554" y="204"/>
                  </a:lnTo>
                  <a:lnTo>
                    <a:pt x="550" y="205"/>
                  </a:lnTo>
                  <a:lnTo>
                    <a:pt x="546" y="207"/>
                  </a:lnTo>
                  <a:lnTo>
                    <a:pt x="546" y="208"/>
                  </a:lnTo>
                  <a:lnTo>
                    <a:pt x="546" y="210"/>
                  </a:lnTo>
                  <a:lnTo>
                    <a:pt x="547" y="211"/>
                  </a:lnTo>
                  <a:lnTo>
                    <a:pt x="552" y="211"/>
                  </a:lnTo>
                  <a:lnTo>
                    <a:pt x="581" y="211"/>
                  </a:lnTo>
                  <a:lnTo>
                    <a:pt x="607" y="211"/>
                  </a:lnTo>
                  <a:lnTo>
                    <a:pt x="616" y="211"/>
                  </a:lnTo>
                  <a:lnTo>
                    <a:pt x="619" y="210"/>
                  </a:lnTo>
                  <a:lnTo>
                    <a:pt x="621" y="208"/>
                  </a:lnTo>
                  <a:lnTo>
                    <a:pt x="619" y="207"/>
                  </a:lnTo>
                  <a:lnTo>
                    <a:pt x="618" y="205"/>
                  </a:lnTo>
                  <a:close/>
                  <a:moveTo>
                    <a:pt x="94" y="129"/>
                  </a:moveTo>
                  <a:lnTo>
                    <a:pt x="49" y="129"/>
                  </a:lnTo>
                  <a:lnTo>
                    <a:pt x="47" y="127"/>
                  </a:lnTo>
                  <a:lnTo>
                    <a:pt x="47" y="126"/>
                  </a:lnTo>
                  <a:lnTo>
                    <a:pt x="49" y="72"/>
                  </a:lnTo>
                  <a:lnTo>
                    <a:pt x="49" y="71"/>
                  </a:lnTo>
                  <a:lnTo>
                    <a:pt x="49" y="69"/>
                  </a:lnTo>
                  <a:lnTo>
                    <a:pt x="50" y="69"/>
                  </a:lnTo>
                  <a:lnTo>
                    <a:pt x="50" y="71"/>
                  </a:lnTo>
                  <a:lnTo>
                    <a:pt x="96" y="126"/>
                  </a:lnTo>
                  <a:lnTo>
                    <a:pt x="96" y="127"/>
                  </a:lnTo>
                  <a:lnTo>
                    <a:pt x="94" y="129"/>
                  </a:lnTo>
                  <a:close/>
                  <a:moveTo>
                    <a:pt x="549" y="127"/>
                  </a:moveTo>
                  <a:lnTo>
                    <a:pt x="505" y="127"/>
                  </a:lnTo>
                  <a:lnTo>
                    <a:pt x="505" y="126"/>
                  </a:lnTo>
                  <a:lnTo>
                    <a:pt x="546" y="66"/>
                  </a:lnTo>
                  <a:lnTo>
                    <a:pt x="547" y="64"/>
                  </a:lnTo>
                  <a:lnTo>
                    <a:pt x="547" y="66"/>
                  </a:lnTo>
                  <a:lnTo>
                    <a:pt x="550" y="126"/>
                  </a:lnTo>
                  <a:lnTo>
                    <a:pt x="550" y="127"/>
                  </a:lnTo>
                  <a:lnTo>
                    <a:pt x="549"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33" name="Freeform 10">
              <a:extLst>
                <a:ext uri="{FF2B5EF4-FFF2-40B4-BE49-F238E27FC236}">
                  <a16:creationId xmlns:a16="http://schemas.microsoft.com/office/drawing/2014/main" id="{2C9E77D3-253C-4FB3-826B-9E4C3EC0900D}"/>
                </a:ext>
              </a:extLst>
            </p:cNvPr>
            <p:cNvSpPr>
              <a:spLocks noEditPoints="1"/>
            </p:cNvSpPr>
            <p:nvPr userDrawn="1"/>
          </p:nvSpPr>
          <p:spPr bwMode="auto">
            <a:xfrm>
              <a:off x="5298" y="4043"/>
              <a:ext cx="163" cy="108"/>
            </a:xfrm>
            <a:custGeom>
              <a:avLst/>
              <a:gdLst>
                <a:gd name="T0" fmla="*/ 13 w 328"/>
                <a:gd name="T1" fmla="*/ 1 h 216"/>
                <a:gd name="T2" fmla="*/ 11 w 328"/>
                <a:gd name="T3" fmla="*/ 1 h 216"/>
                <a:gd name="T4" fmla="*/ 9 w 328"/>
                <a:gd name="T5" fmla="*/ 2 h 216"/>
                <a:gd name="T6" fmla="*/ 8 w 328"/>
                <a:gd name="T7" fmla="*/ 4 h 216"/>
                <a:gd name="T8" fmla="*/ 7 w 328"/>
                <a:gd name="T9" fmla="*/ 7 h 216"/>
                <a:gd name="T10" fmla="*/ 8 w 328"/>
                <a:gd name="T11" fmla="*/ 9 h 216"/>
                <a:gd name="T12" fmla="*/ 9 w 328"/>
                <a:gd name="T13" fmla="*/ 11 h 216"/>
                <a:gd name="T14" fmla="*/ 8 w 328"/>
                <a:gd name="T15" fmla="*/ 12 h 216"/>
                <a:gd name="T16" fmla="*/ 7 w 328"/>
                <a:gd name="T17" fmla="*/ 13 h 216"/>
                <a:gd name="T18" fmla="*/ 6 w 328"/>
                <a:gd name="T19" fmla="*/ 13 h 216"/>
                <a:gd name="T20" fmla="*/ 4 w 328"/>
                <a:gd name="T21" fmla="*/ 13 h 216"/>
                <a:gd name="T22" fmla="*/ 4 w 328"/>
                <a:gd name="T23" fmla="*/ 12 h 216"/>
                <a:gd name="T24" fmla="*/ 4 w 328"/>
                <a:gd name="T25" fmla="*/ 9 h 216"/>
                <a:gd name="T26" fmla="*/ 4 w 328"/>
                <a:gd name="T27" fmla="*/ 2 h 216"/>
                <a:gd name="T28" fmla="*/ 4 w 328"/>
                <a:gd name="T29" fmla="*/ 2 h 216"/>
                <a:gd name="T30" fmla="*/ 4 w 328"/>
                <a:gd name="T31" fmla="*/ 1 h 216"/>
                <a:gd name="T32" fmla="*/ 5 w 328"/>
                <a:gd name="T33" fmla="*/ 1 h 216"/>
                <a:gd name="T34" fmla="*/ 5 w 328"/>
                <a:gd name="T35" fmla="*/ 1 h 216"/>
                <a:gd name="T36" fmla="*/ 2 w 328"/>
                <a:gd name="T37" fmla="*/ 1 h 216"/>
                <a:gd name="T38" fmla="*/ 0 w 328"/>
                <a:gd name="T39" fmla="*/ 1 h 216"/>
                <a:gd name="T40" fmla="*/ 0 w 328"/>
                <a:gd name="T41" fmla="*/ 1 h 216"/>
                <a:gd name="T42" fmla="*/ 0 w 328"/>
                <a:gd name="T43" fmla="*/ 1 h 216"/>
                <a:gd name="T44" fmla="*/ 1 w 328"/>
                <a:gd name="T45" fmla="*/ 1 h 216"/>
                <a:gd name="T46" fmla="*/ 1 w 328"/>
                <a:gd name="T47" fmla="*/ 2 h 216"/>
                <a:gd name="T48" fmla="*/ 1 w 328"/>
                <a:gd name="T49" fmla="*/ 9 h 216"/>
                <a:gd name="T50" fmla="*/ 1 w 328"/>
                <a:gd name="T51" fmla="*/ 12 h 216"/>
                <a:gd name="T52" fmla="*/ 1 w 328"/>
                <a:gd name="T53" fmla="*/ 13 h 216"/>
                <a:gd name="T54" fmla="*/ 0 w 328"/>
                <a:gd name="T55" fmla="*/ 13 h 216"/>
                <a:gd name="T56" fmla="*/ 0 w 328"/>
                <a:gd name="T57" fmla="*/ 13 h 216"/>
                <a:gd name="T58" fmla="*/ 0 w 328"/>
                <a:gd name="T59" fmla="*/ 14 h 216"/>
                <a:gd name="T60" fmla="*/ 2 w 328"/>
                <a:gd name="T61" fmla="*/ 14 h 216"/>
                <a:gd name="T62" fmla="*/ 8 w 328"/>
                <a:gd name="T63" fmla="*/ 14 h 216"/>
                <a:gd name="T64" fmla="*/ 9 w 328"/>
                <a:gd name="T65" fmla="*/ 13 h 216"/>
                <a:gd name="T66" fmla="*/ 9 w 328"/>
                <a:gd name="T67" fmla="*/ 12 h 216"/>
                <a:gd name="T68" fmla="*/ 10 w 328"/>
                <a:gd name="T69" fmla="*/ 13 h 216"/>
                <a:gd name="T70" fmla="*/ 11 w 328"/>
                <a:gd name="T71" fmla="*/ 14 h 216"/>
                <a:gd name="T72" fmla="*/ 13 w 328"/>
                <a:gd name="T73" fmla="*/ 14 h 216"/>
                <a:gd name="T74" fmla="*/ 15 w 328"/>
                <a:gd name="T75" fmla="*/ 14 h 216"/>
                <a:gd name="T76" fmla="*/ 17 w 328"/>
                <a:gd name="T77" fmla="*/ 13 h 216"/>
                <a:gd name="T78" fmla="*/ 18 w 328"/>
                <a:gd name="T79" fmla="*/ 12 h 216"/>
                <a:gd name="T80" fmla="*/ 19 w 328"/>
                <a:gd name="T81" fmla="*/ 10 h 216"/>
                <a:gd name="T82" fmla="*/ 20 w 328"/>
                <a:gd name="T83" fmla="*/ 8 h 216"/>
                <a:gd name="T84" fmla="*/ 20 w 328"/>
                <a:gd name="T85" fmla="*/ 7 h 216"/>
                <a:gd name="T86" fmla="*/ 20 w 328"/>
                <a:gd name="T87" fmla="*/ 5 h 216"/>
                <a:gd name="T88" fmla="*/ 19 w 328"/>
                <a:gd name="T89" fmla="*/ 3 h 216"/>
                <a:gd name="T90" fmla="*/ 18 w 328"/>
                <a:gd name="T91" fmla="*/ 2 h 216"/>
                <a:gd name="T92" fmla="*/ 16 w 328"/>
                <a:gd name="T93" fmla="*/ 1 h 216"/>
                <a:gd name="T94" fmla="*/ 14 w 328"/>
                <a:gd name="T95" fmla="*/ 0 h 216"/>
                <a:gd name="T96" fmla="*/ 14 w 328"/>
                <a:gd name="T97" fmla="*/ 13 h 216"/>
                <a:gd name="T98" fmla="*/ 13 w 328"/>
                <a:gd name="T99" fmla="*/ 13 h 216"/>
                <a:gd name="T100" fmla="*/ 12 w 328"/>
                <a:gd name="T101" fmla="*/ 12 h 216"/>
                <a:gd name="T102" fmla="*/ 10 w 328"/>
                <a:gd name="T103" fmla="*/ 10 h 216"/>
                <a:gd name="T104" fmla="*/ 10 w 328"/>
                <a:gd name="T105" fmla="*/ 7 h 216"/>
                <a:gd name="T106" fmla="*/ 10 w 328"/>
                <a:gd name="T107" fmla="*/ 4 h 216"/>
                <a:gd name="T108" fmla="*/ 11 w 328"/>
                <a:gd name="T109" fmla="*/ 2 h 216"/>
                <a:gd name="T110" fmla="*/ 13 w 328"/>
                <a:gd name="T111" fmla="*/ 1 h 216"/>
                <a:gd name="T112" fmla="*/ 15 w 328"/>
                <a:gd name="T113" fmla="*/ 2 h 216"/>
                <a:gd name="T114" fmla="*/ 17 w 328"/>
                <a:gd name="T115" fmla="*/ 4 h 216"/>
                <a:gd name="T116" fmla="*/ 18 w 328"/>
                <a:gd name="T117" fmla="*/ 8 h 216"/>
                <a:gd name="T118" fmla="*/ 17 w 328"/>
                <a:gd name="T119" fmla="*/ 9 h 216"/>
                <a:gd name="T120" fmla="*/ 17 w 328"/>
                <a:gd name="T121" fmla="*/ 11 h 216"/>
                <a:gd name="T122" fmla="*/ 16 w 328"/>
                <a:gd name="T123" fmla="*/ 13 h 216"/>
                <a:gd name="T124" fmla="*/ 14 w 328"/>
                <a:gd name="T125" fmla="*/ 13 h 21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28" h="216">
                  <a:moveTo>
                    <a:pt x="227" y="0"/>
                  </a:moveTo>
                  <a:lnTo>
                    <a:pt x="227" y="0"/>
                  </a:lnTo>
                  <a:lnTo>
                    <a:pt x="214" y="2"/>
                  </a:lnTo>
                  <a:lnTo>
                    <a:pt x="201" y="3"/>
                  </a:lnTo>
                  <a:lnTo>
                    <a:pt x="189" y="6"/>
                  </a:lnTo>
                  <a:lnTo>
                    <a:pt x="180" y="11"/>
                  </a:lnTo>
                  <a:lnTo>
                    <a:pt x="169" y="16"/>
                  </a:lnTo>
                  <a:lnTo>
                    <a:pt x="162" y="22"/>
                  </a:lnTo>
                  <a:lnTo>
                    <a:pt x="154" y="29"/>
                  </a:lnTo>
                  <a:lnTo>
                    <a:pt x="148" y="37"/>
                  </a:lnTo>
                  <a:lnTo>
                    <a:pt x="142" y="45"/>
                  </a:lnTo>
                  <a:lnTo>
                    <a:pt x="137" y="54"/>
                  </a:lnTo>
                  <a:lnTo>
                    <a:pt x="130" y="72"/>
                  </a:lnTo>
                  <a:lnTo>
                    <a:pt x="125" y="90"/>
                  </a:lnTo>
                  <a:lnTo>
                    <a:pt x="124" y="109"/>
                  </a:lnTo>
                  <a:lnTo>
                    <a:pt x="125" y="126"/>
                  </a:lnTo>
                  <a:lnTo>
                    <a:pt x="128" y="144"/>
                  </a:lnTo>
                  <a:lnTo>
                    <a:pt x="136" y="161"/>
                  </a:lnTo>
                  <a:lnTo>
                    <a:pt x="145" y="176"/>
                  </a:lnTo>
                  <a:lnTo>
                    <a:pt x="142" y="184"/>
                  </a:lnTo>
                  <a:lnTo>
                    <a:pt x="137" y="190"/>
                  </a:lnTo>
                  <a:lnTo>
                    <a:pt x="134" y="191"/>
                  </a:lnTo>
                  <a:lnTo>
                    <a:pt x="131" y="194"/>
                  </a:lnTo>
                  <a:lnTo>
                    <a:pt x="122" y="196"/>
                  </a:lnTo>
                  <a:lnTo>
                    <a:pt x="111" y="197"/>
                  </a:lnTo>
                  <a:lnTo>
                    <a:pt x="99" y="197"/>
                  </a:lnTo>
                  <a:lnTo>
                    <a:pt x="87" y="197"/>
                  </a:lnTo>
                  <a:lnTo>
                    <a:pt x="79" y="196"/>
                  </a:lnTo>
                  <a:lnTo>
                    <a:pt x="76" y="194"/>
                  </a:lnTo>
                  <a:lnTo>
                    <a:pt x="73" y="191"/>
                  </a:lnTo>
                  <a:lnTo>
                    <a:pt x="70" y="188"/>
                  </a:lnTo>
                  <a:lnTo>
                    <a:pt x="69" y="185"/>
                  </a:lnTo>
                  <a:lnTo>
                    <a:pt x="67" y="173"/>
                  </a:lnTo>
                  <a:lnTo>
                    <a:pt x="67" y="133"/>
                  </a:lnTo>
                  <a:lnTo>
                    <a:pt x="67" y="86"/>
                  </a:lnTo>
                  <a:lnTo>
                    <a:pt x="67" y="28"/>
                  </a:lnTo>
                  <a:lnTo>
                    <a:pt x="69" y="22"/>
                  </a:lnTo>
                  <a:lnTo>
                    <a:pt x="70" y="17"/>
                  </a:lnTo>
                  <a:lnTo>
                    <a:pt x="73" y="14"/>
                  </a:lnTo>
                  <a:lnTo>
                    <a:pt x="78" y="12"/>
                  </a:lnTo>
                  <a:lnTo>
                    <a:pt x="89" y="11"/>
                  </a:lnTo>
                  <a:lnTo>
                    <a:pt x="92" y="11"/>
                  </a:lnTo>
                  <a:lnTo>
                    <a:pt x="93" y="9"/>
                  </a:lnTo>
                  <a:lnTo>
                    <a:pt x="92" y="6"/>
                  </a:lnTo>
                  <a:lnTo>
                    <a:pt x="87" y="6"/>
                  </a:lnTo>
                  <a:lnTo>
                    <a:pt x="44" y="8"/>
                  </a:lnTo>
                  <a:lnTo>
                    <a:pt x="6" y="6"/>
                  </a:lnTo>
                  <a:lnTo>
                    <a:pt x="2" y="6"/>
                  </a:lnTo>
                  <a:lnTo>
                    <a:pt x="0" y="9"/>
                  </a:lnTo>
                  <a:lnTo>
                    <a:pt x="2" y="11"/>
                  </a:lnTo>
                  <a:lnTo>
                    <a:pt x="5" y="11"/>
                  </a:lnTo>
                  <a:lnTo>
                    <a:pt x="14" y="12"/>
                  </a:lnTo>
                  <a:lnTo>
                    <a:pt x="20" y="14"/>
                  </a:lnTo>
                  <a:lnTo>
                    <a:pt x="23" y="17"/>
                  </a:lnTo>
                  <a:lnTo>
                    <a:pt x="25" y="22"/>
                  </a:lnTo>
                  <a:lnTo>
                    <a:pt x="26" y="28"/>
                  </a:lnTo>
                  <a:lnTo>
                    <a:pt x="26" y="86"/>
                  </a:lnTo>
                  <a:lnTo>
                    <a:pt x="26" y="133"/>
                  </a:lnTo>
                  <a:lnTo>
                    <a:pt x="26" y="167"/>
                  </a:lnTo>
                  <a:lnTo>
                    <a:pt x="25" y="191"/>
                  </a:lnTo>
                  <a:lnTo>
                    <a:pt x="23" y="200"/>
                  </a:lnTo>
                  <a:lnTo>
                    <a:pt x="20" y="204"/>
                  </a:lnTo>
                  <a:lnTo>
                    <a:pt x="17" y="205"/>
                  </a:lnTo>
                  <a:lnTo>
                    <a:pt x="8" y="207"/>
                  </a:lnTo>
                  <a:lnTo>
                    <a:pt x="5" y="207"/>
                  </a:lnTo>
                  <a:lnTo>
                    <a:pt x="3" y="208"/>
                  </a:lnTo>
                  <a:lnTo>
                    <a:pt x="5" y="211"/>
                  </a:lnTo>
                  <a:lnTo>
                    <a:pt x="9" y="211"/>
                  </a:lnTo>
                  <a:lnTo>
                    <a:pt x="43" y="211"/>
                  </a:lnTo>
                  <a:lnTo>
                    <a:pt x="79" y="211"/>
                  </a:lnTo>
                  <a:lnTo>
                    <a:pt x="128" y="213"/>
                  </a:lnTo>
                  <a:lnTo>
                    <a:pt x="137" y="213"/>
                  </a:lnTo>
                  <a:lnTo>
                    <a:pt x="142" y="211"/>
                  </a:lnTo>
                  <a:lnTo>
                    <a:pt x="145" y="208"/>
                  </a:lnTo>
                  <a:lnTo>
                    <a:pt x="147" y="205"/>
                  </a:lnTo>
                  <a:lnTo>
                    <a:pt x="150" y="182"/>
                  </a:lnTo>
                  <a:lnTo>
                    <a:pt x="156" y="190"/>
                  </a:lnTo>
                  <a:lnTo>
                    <a:pt x="163" y="196"/>
                  </a:lnTo>
                  <a:lnTo>
                    <a:pt x="171" y="202"/>
                  </a:lnTo>
                  <a:lnTo>
                    <a:pt x="180" y="207"/>
                  </a:lnTo>
                  <a:lnTo>
                    <a:pt x="191" y="211"/>
                  </a:lnTo>
                  <a:lnTo>
                    <a:pt x="201" y="214"/>
                  </a:lnTo>
                  <a:lnTo>
                    <a:pt x="212" y="216"/>
                  </a:lnTo>
                  <a:lnTo>
                    <a:pt x="224" y="216"/>
                  </a:lnTo>
                  <a:lnTo>
                    <a:pt x="237" y="216"/>
                  </a:lnTo>
                  <a:lnTo>
                    <a:pt x="247" y="214"/>
                  </a:lnTo>
                  <a:lnTo>
                    <a:pt x="258" y="211"/>
                  </a:lnTo>
                  <a:lnTo>
                    <a:pt x="267" y="207"/>
                  </a:lnTo>
                  <a:lnTo>
                    <a:pt x="276" y="202"/>
                  </a:lnTo>
                  <a:lnTo>
                    <a:pt x="285" y="197"/>
                  </a:lnTo>
                  <a:lnTo>
                    <a:pt x="293" y="190"/>
                  </a:lnTo>
                  <a:lnTo>
                    <a:pt x="301" y="184"/>
                  </a:lnTo>
                  <a:lnTo>
                    <a:pt x="307" y="176"/>
                  </a:lnTo>
                  <a:lnTo>
                    <a:pt x="313" y="167"/>
                  </a:lnTo>
                  <a:lnTo>
                    <a:pt x="317" y="158"/>
                  </a:lnTo>
                  <a:lnTo>
                    <a:pt x="320" y="147"/>
                  </a:lnTo>
                  <a:lnTo>
                    <a:pt x="323" y="138"/>
                  </a:lnTo>
                  <a:lnTo>
                    <a:pt x="326" y="126"/>
                  </a:lnTo>
                  <a:lnTo>
                    <a:pt x="328" y="115"/>
                  </a:lnTo>
                  <a:lnTo>
                    <a:pt x="328" y="103"/>
                  </a:lnTo>
                  <a:lnTo>
                    <a:pt x="328" y="92"/>
                  </a:lnTo>
                  <a:lnTo>
                    <a:pt x="326" y="81"/>
                  </a:lnTo>
                  <a:lnTo>
                    <a:pt x="325" y="71"/>
                  </a:lnTo>
                  <a:lnTo>
                    <a:pt x="322" y="61"/>
                  </a:lnTo>
                  <a:lnTo>
                    <a:pt x="317" y="52"/>
                  </a:lnTo>
                  <a:lnTo>
                    <a:pt x="313" y="43"/>
                  </a:lnTo>
                  <a:lnTo>
                    <a:pt x="307" y="35"/>
                  </a:lnTo>
                  <a:lnTo>
                    <a:pt x="301" y="28"/>
                  </a:lnTo>
                  <a:lnTo>
                    <a:pt x="294" y="22"/>
                  </a:lnTo>
                  <a:lnTo>
                    <a:pt x="287" y="17"/>
                  </a:lnTo>
                  <a:lnTo>
                    <a:pt x="278" y="11"/>
                  </a:lnTo>
                  <a:lnTo>
                    <a:pt x="270" y="8"/>
                  </a:lnTo>
                  <a:lnTo>
                    <a:pt x="259" y="5"/>
                  </a:lnTo>
                  <a:lnTo>
                    <a:pt x="249" y="2"/>
                  </a:lnTo>
                  <a:lnTo>
                    <a:pt x="238" y="0"/>
                  </a:lnTo>
                  <a:lnTo>
                    <a:pt x="227" y="0"/>
                  </a:lnTo>
                  <a:close/>
                  <a:moveTo>
                    <a:pt x="235" y="202"/>
                  </a:moveTo>
                  <a:lnTo>
                    <a:pt x="235" y="202"/>
                  </a:lnTo>
                  <a:lnTo>
                    <a:pt x="226" y="200"/>
                  </a:lnTo>
                  <a:lnTo>
                    <a:pt x="218" y="199"/>
                  </a:lnTo>
                  <a:lnTo>
                    <a:pt x="211" y="197"/>
                  </a:lnTo>
                  <a:lnTo>
                    <a:pt x="204" y="193"/>
                  </a:lnTo>
                  <a:lnTo>
                    <a:pt x="197" y="190"/>
                  </a:lnTo>
                  <a:lnTo>
                    <a:pt x="191" y="184"/>
                  </a:lnTo>
                  <a:lnTo>
                    <a:pt x="182" y="171"/>
                  </a:lnTo>
                  <a:lnTo>
                    <a:pt x="172" y="156"/>
                  </a:lnTo>
                  <a:lnTo>
                    <a:pt x="166" y="139"/>
                  </a:lnTo>
                  <a:lnTo>
                    <a:pt x="163" y="121"/>
                  </a:lnTo>
                  <a:lnTo>
                    <a:pt x="162" y="100"/>
                  </a:lnTo>
                  <a:lnTo>
                    <a:pt x="163" y="77"/>
                  </a:lnTo>
                  <a:lnTo>
                    <a:pt x="166" y="58"/>
                  </a:lnTo>
                  <a:lnTo>
                    <a:pt x="172" y="43"/>
                  </a:lnTo>
                  <a:lnTo>
                    <a:pt x="180" y="32"/>
                  </a:lnTo>
                  <a:lnTo>
                    <a:pt x="189" y="23"/>
                  </a:lnTo>
                  <a:lnTo>
                    <a:pt x="200" y="19"/>
                  </a:lnTo>
                  <a:lnTo>
                    <a:pt x="209" y="16"/>
                  </a:lnTo>
                  <a:lnTo>
                    <a:pt x="220" y="14"/>
                  </a:lnTo>
                  <a:lnTo>
                    <a:pt x="235" y="16"/>
                  </a:lnTo>
                  <a:lnTo>
                    <a:pt x="247" y="22"/>
                  </a:lnTo>
                  <a:lnTo>
                    <a:pt x="259" y="29"/>
                  </a:lnTo>
                  <a:lnTo>
                    <a:pt x="270" y="41"/>
                  </a:lnTo>
                  <a:lnTo>
                    <a:pt x="278" y="55"/>
                  </a:lnTo>
                  <a:lnTo>
                    <a:pt x="284" y="72"/>
                  </a:lnTo>
                  <a:lnTo>
                    <a:pt x="288" y="92"/>
                  </a:lnTo>
                  <a:lnTo>
                    <a:pt x="290" y="113"/>
                  </a:lnTo>
                  <a:lnTo>
                    <a:pt x="290" y="127"/>
                  </a:lnTo>
                  <a:lnTo>
                    <a:pt x="288" y="139"/>
                  </a:lnTo>
                  <a:lnTo>
                    <a:pt x="285" y="150"/>
                  </a:lnTo>
                  <a:lnTo>
                    <a:pt x="284" y="161"/>
                  </a:lnTo>
                  <a:lnTo>
                    <a:pt x="281" y="168"/>
                  </a:lnTo>
                  <a:lnTo>
                    <a:pt x="276" y="176"/>
                  </a:lnTo>
                  <a:lnTo>
                    <a:pt x="269" y="187"/>
                  </a:lnTo>
                  <a:lnTo>
                    <a:pt x="259" y="194"/>
                  </a:lnTo>
                  <a:lnTo>
                    <a:pt x="250" y="199"/>
                  </a:lnTo>
                  <a:lnTo>
                    <a:pt x="241" y="200"/>
                  </a:lnTo>
                  <a:lnTo>
                    <a:pt x="235"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34" name="Freeform 11">
              <a:extLst>
                <a:ext uri="{FF2B5EF4-FFF2-40B4-BE49-F238E27FC236}">
                  <a16:creationId xmlns:a16="http://schemas.microsoft.com/office/drawing/2014/main" id="{24D509DD-3515-46D4-88A9-915850A587D2}"/>
                </a:ext>
              </a:extLst>
            </p:cNvPr>
            <p:cNvSpPr>
              <a:spLocks noEditPoints="1"/>
            </p:cNvSpPr>
            <p:nvPr userDrawn="1"/>
          </p:nvSpPr>
          <p:spPr bwMode="auto">
            <a:xfrm>
              <a:off x="4164" y="4043"/>
              <a:ext cx="435" cy="108"/>
            </a:xfrm>
            <a:custGeom>
              <a:avLst/>
              <a:gdLst>
                <a:gd name="T0" fmla="*/ 53 w 869"/>
                <a:gd name="T1" fmla="*/ 11 h 216"/>
                <a:gd name="T2" fmla="*/ 52 w 869"/>
                <a:gd name="T3" fmla="*/ 1 h 216"/>
                <a:gd name="T4" fmla="*/ 43 w 869"/>
                <a:gd name="T5" fmla="*/ 7 h 216"/>
                <a:gd name="T6" fmla="*/ 39 w 869"/>
                <a:gd name="T7" fmla="*/ 3 h 216"/>
                <a:gd name="T8" fmla="*/ 43 w 869"/>
                <a:gd name="T9" fmla="*/ 1 h 216"/>
                <a:gd name="T10" fmla="*/ 44 w 869"/>
                <a:gd name="T11" fmla="*/ 3 h 216"/>
                <a:gd name="T12" fmla="*/ 45 w 869"/>
                <a:gd name="T13" fmla="*/ 1 h 216"/>
                <a:gd name="T14" fmla="*/ 40 w 869"/>
                <a:gd name="T15" fmla="*/ 1 h 216"/>
                <a:gd name="T16" fmla="*/ 38 w 869"/>
                <a:gd name="T17" fmla="*/ 5 h 216"/>
                <a:gd name="T18" fmla="*/ 42 w 869"/>
                <a:gd name="T19" fmla="*/ 9 h 216"/>
                <a:gd name="T20" fmla="*/ 43 w 869"/>
                <a:gd name="T21" fmla="*/ 12 h 216"/>
                <a:gd name="T22" fmla="*/ 39 w 869"/>
                <a:gd name="T23" fmla="*/ 13 h 216"/>
                <a:gd name="T24" fmla="*/ 38 w 869"/>
                <a:gd name="T25" fmla="*/ 10 h 216"/>
                <a:gd name="T26" fmla="*/ 37 w 869"/>
                <a:gd name="T27" fmla="*/ 11 h 216"/>
                <a:gd name="T28" fmla="*/ 35 w 869"/>
                <a:gd name="T29" fmla="*/ 13 h 216"/>
                <a:gd name="T30" fmla="*/ 32 w 869"/>
                <a:gd name="T31" fmla="*/ 9 h 216"/>
                <a:gd name="T32" fmla="*/ 36 w 869"/>
                <a:gd name="T33" fmla="*/ 8 h 216"/>
                <a:gd name="T34" fmla="*/ 36 w 869"/>
                <a:gd name="T35" fmla="*/ 9 h 216"/>
                <a:gd name="T36" fmla="*/ 37 w 869"/>
                <a:gd name="T37" fmla="*/ 6 h 216"/>
                <a:gd name="T38" fmla="*/ 32 w 869"/>
                <a:gd name="T39" fmla="*/ 6 h 216"/>
                <a:gd name="T40" fmla="*/ 35 w 869"/>
                <a:gd name="T41" fmla="*/ 2 h 216"/>
                <a:gd name="T42" fmla="*/ 36 w 869"/>
                <a:gd name="T43" fmla="*/ 3 h 216"/>
                <a:gd name="T44" fmla="*/ 37 w 869"/>
                <a:gd name="T45" fmla="*/ 1 h 216"/>
                <a:gd name="T46" fmla="*/ 36 w 869"/>
                <a:gd name="T47" fmla="*/ 1 h 216"/>
                <a:gd name="T48" fmla="*/ 28 w 869"/>
                <a:gd name="T49" fmla="*/ 1 h 216"/>
                <a:gd name="T50" fmla="*/ 19 w 869"/>
                <a:gd name="T51" fmla="*/ 1 h 216"/>
                <a:gd name="T52" fmla="*/ 17 w 869"/>
                <a:gd name="T53" fmla="*/ 1 h 216"/>
                <a:gd name="T54" fmla="*/ 15 w 869"/>
                <a:gd name="T55" fmla="*/ 1 h 216"/>
                <a:gd name="T56" fmla="*/ 16 w 869"/>
                <a:gd name="T57" fmla="*/ 9 h 216"/>
                <a:gd name="T58" fmla="*/ 7 w 869"/>
                <a:gd name="T59" fmla="*/ 11 h 216"/>
                <a:gd name="T60" fmla="*/ 6 w 869"/>
                <a:gd name="T61" fmla="*/ 13 h 216"/>
                <a:gd name="T62" fmla="*/ 4 w 869"/>
                <a:gd name="T63" fmla="*/ 11 h 216"/>
                <a:gd name="T64" fmla="*/ 5 w 869"/>
                <a:gd name="T65" fmla="*/ 1 h 216"/>
                <a:gd name="T66" fmla="*/ 5 w 869"/>
                <a:gd name="T67" fmla="*/ 1 h 216"/>
                <a:gd name="T68" fmla="*/ 1 w 869"/>
                <a:gd name="T69" fmla="*/ 1 h 216"/>
                <a:gd name="T70" fmla="*/ 2 w 869"/>
                <a:gd name="T71" fmla="*/ 6 h 216"/>
                <a:gd name="T72" fmla="*/ 1 w 869"/>
                <a:gd name="T73" fmla="*/ 13 h 216"/>
                <a:gd name="T74" fmla="*/ 1 w 869"/>
                <a:gd name="T75" fmla="*/ 14 h 216"/>
                <a:gd name="T76" fmla="*/ 10 w 869"/>
                <a:gd name="T77" fmla="*/ 14 h 216"/>
                <a:gd name="T78" fmla="*/ 9 w 869"/>
                <a:gd name="T79" fmla="*/ 13 h 216"/>
                <a:gd name="T80" fmla="*/ 16 w 869"/>
                <a:gd name="T81" fmla="*/ 13 h 216"/>
                <a:gd name="T82" fmla="*/ 17 w 869"/>
                <a:gd name="T83" fmla="*/ 2 h 216"/>
                <a:gd name="T84" fmla="*/ 18 w 869"/>
                <a:gd name="T85" fmla="*/ 1 h 216"/>
                <a:gd name="T86" fmla="*/ 19 w 869"/>
                <a:gd name="T87" fmla="*/ 3 h 216"/>
                <a:gd name="T88" fmla="*/ 22 w 869"/>
                <a:gd name="T89" fmla="*/ 9 h 216"/>
                <a:gd name="T90" fmla="*/ 21 w 869"/>
                <a:gd name="T91" fmla="*/ 13 h 216"/>
                <a:gd name="T92" fmla="*/ 23 w 869"/>
                <a:gd name="T93" fmla="*/ 14 h 216"/>
                <a:gd name="T94" fmla="*/ 25 w 869"/>
                <a:gd name="T95" fmla="*/ 13 h 216"/>
                <a:gd name="T96" fmla="*/ 24 w 869"/>
                <a:gd name="T97" fmla="*/ 2 h 216"/>
                <a:gd name="T98" fmla="*/ 28 w 869"/>
                <a:gd name="T99" fmla="*/ 3 h 216"/>
                <a:gd name="T100" fmla="*/ 29 w 869"/>
                <a:gd name="T101" fmla="*/ 1 h 216"/>
                <a:gd name="T102" fmla="*/ 30 w 869"/>
                <a:gd name="T103" fmla="*/ 11 h 216"/>
                <a:gd name="T104" fmla="*/ 28 w 869"/>
                <a:gd name="T105" fmla="*/ 13 h 216"/>
                <a:gd name="T106" fmla="*/ 31 w 869"/>
                <a:gd name="T107" fmla="*/ 14 h 216"/>
                <a:gd name="T108" fmla="*/ 37 w 869"/>
                <a:gd name="T109" fmla="*/ 13 h 216"/>
                <a:gd name="T110" fmla="*/ 41 w 869"/>
                <a:gd name="T111" fmla="*/ 14 h 216"/>
                <a:gd name="T112" fmla="*/ 45 w 869"/>
                <a:gd name="T113" fmla="*/ 14 h 216"/>
                <a:gd name="T114" fmla="*/ 44 w 869"/>
                <a:gd name="T115" fmla="*/ 13 h 216"/>
                <a:gd name="T116" fmla="*/ 51 w 869"/>
                <a:gd name="T117" fmla="*/ 10 h 216"/>
                <a:gd name="T118" fmla="*/ 50 w 869"/>
                <a:gd name="T119" fmla="*/ 14 h 216"/>
                <a:gd name="T120" fmla="*/ 55 w 869"/>
                <a:gd name="T121" fmla="*/ 14 h 216"/>
                <a:gd name="T122" fmla="*/ 48 w 869"/>
                <a:gd name="T123" fmla="*/ 9 h 216"/>
                <a:gd name="T124" fmla="*/ 50 w 869"/>
                <a:gd name="T125" fmla="*/ 9 h 21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869" h="216">
                  <a:moveTo>
                    <a:pt x="866" y="210"/>
                  </a:moveTo>
                  <a:lnTo>
                    <a:pt x="866" y="210"/>
                  </a:lnTo>
                  <a:lnTo>
                    <a:pt x="854" y="208"/>
                  </a:lnTo>
                  <a:lnTo>
                    <a:pt x="851" y="205"/>
                  </a:lnTo>
                  <a:lnTo>
                    <a:pt x="848" y="200"/>
                  </a:lnTo>
                  <a:lnTo>
                    <a:pt x="845" y="191"/>
                  </a:lnTo>
                  <a:lnTo>
                    <a:pt x="842" y="176"/>
                  </a:lnTo>
                  <a:lnTo>
                    <a:pt x="834" y="83"/>
                  </a:lnTo>
                  <a:lnTo>
                    <a:pt x="830" y="9"/>
                  </a:lnTo>
                  <a:lnTo>
                    <a:pt x="828" y="6"/>
                  </a:lnTo>
                  <a:lnTo>
                    <a:pt x="827" y="5"/>
                  </a:lnTo>
                  <a:lnTo>
                    <a:pt x="823" y="5"/>
                  </a:lnTo>
                  <a:lnTo>
                    <a:pt x="820" y="5"/>
                  </a:lnTo>
                  <a:lnTo>
                    <a:pt x="817" y="9"/>
                  </a:lnTo>
                  <a:lnTo>
                    <a:pt x="813" y="17"/>
                  </a:lnTo>
                  <a:lnTo>
                    <a:pt x="718" y="144"/>
                  </a:lnTo>
                  <a:lnTo>
                    <a:pt x="715" y="136"/>
                  </a:lnTo>
                  <a:lnTo>
                    <a:pt x="712" y="130"/>
                  </a:lnTo>
                  <a:lnTo>
                    <a:pt x="708" y="123"/>
                  </a:lnTo>
                  <a:lnTo>
                    <a:pt x="703" y="116"/>
                  </a:lnTo>
                  <a:lnTo>
                    <a:pt x="688" y="101"/>
                  </a:lnTo>
                  <a:lnTo>
                    <a:pt x="666" y="87"/>
                  </a:lnTo>
                  <a:lnTo>
                    <a:pt x="657" y="81"/>
                  </a:lnTo>
                  <a:lnTo>
                    <a:pt x="640" y="69"/>
                  </a:lnTo>
                  <a:lnTo>
                    <a:pt x="630" y="60"/>
                  </a:lnTo>
                  <a:lnTo>
                    <a:pt x="625" y="51"/>
                  </a:lnTo>
                  <a:lnTo>
                    <a:pt x="622" y="41"/>
                  </a:lnTo>
                  <a:lnTo>
                    <a:pt x="624" y="35"/>
                  </a:lnTo>
                  <a:lnTo>
                    <a:pt x="625" y="29"/>
                  </a:lnTo>
                  <a:lnTo>
                    <a:pt x="628" y="25"/>
                  </a:lnTo>
                  <a:lnTo>
                    <a:pt x="633" y="22"/>
                  </a:lnTo>
                  <a:lnTo>
                    <a:pt x="637" y="17"/>
                  </a:lnTo>
                  <a:lnTo>
                    <a:pt x="644" y="16"/>
                  </a:lnTo>
                  <a:lnTo>
                    <a:pt x="651" y="14"/>
                  </a:lnTo>
                  <a:lnTo>
                    <a:pt x="659" y="12"/>
                  </a:lnTo>
                  <a:lnTo>
                    <a:pt x="673" y="14"/>
                  </a:lnTo>
                  <a:lnTo>
                    <a:pt x="683" y="17"/>
                  </a:lnTo>
                  <a:lnTo>
                    <a:pt x="689" y="22"/>
                  </a:lnTo>
                  <a:lnTo>
                    <a:pt x="694" y="26"/>
                  </a:lnTo>
                  <a:lnTo>
                    <a:pt x="698" y="32"/>
                  </a:lnTo>
                  <a:lnTo>
                    <a:pt x="701" y="37"/>
                  </a:lnTo>
                  <a:lnTo>
                    <a:pt x="703" y="45"/>
                  </a:lnTo>
                  <a:lnTo>
                    <a:pt x="703" y="48"/>
                  </a:lnTo>
                  <a:lnTo>
                    <a:pt x="706" y="49"/>
                  </a:lnTo>
                  <a:lnTo>
                    <a:pt x="708" y="49"/>
                  </a:lnTo>
                  <a:lnTo>
                    <a:pt x="709" y="48"/>
                  </a:lnTo>
                  <a:lnTo>
                    <a:pt x="709" y="41"/>
                  </a:lnTo>
                  <a:lnTo>
                    <a:pt x="709" y="19"/>
                  </a:lnTo>
                  <a:lnTo>
                    <a:pt x="709" y="8"/>
                  </a:lnTo>
                  <a:lnTo>
                    <a:pt x="709" y="6"/>
                  </a:lnTo>
                  <a:lnTo>
                    <a:pt x="705" y="5"/>
                  </a:lnTo>
                  <a:lnTo>
                    <a:pt x="689" y="2"/>
                  </a:lnTo>
                  <a:lnTo>
                    <a:pt x="677" y="0"/>
                  </a:lnTo>
                  <a:lnTo>
                    <a:pt x="663" y="0"/>
                  </a:lnTo>
                  <a:lnTo>
                    <a:pt x="648" y="2"/>
                  </a:lnTo>
                  <a:lnTo>
                    <a:pt x="633" y="5"/>
                  </a:lnTo>
                  <a:lnTo>
                    <a:pt x="621" y="9"/>
                  </a:lnTo>
                  <a:lnTo>
                    <a:pt x="612" y="16"/>
                  </a:lnTo>
                  <a:lnTo>
                    <a:pt x="602" y="23"/>
                  </a:lnTo>
                  <a:lnTo>
                    <a:pt x="596" y="31"/>
                  </a:lnTo>
                  <a:lnTo>
                    <a:pt x="593" y="41"/>
                  </a:lnTo>
                  <a:lnTo>
                    <a:pt x="592" y="52"/>
                  </a:lnTo>
                  <a:lnTo>
                    <a:pt x="593" y="60"/>
                  </a:lnTo>
                  <a:lnTo>
                    <a:pt x="595" y="69"/>
                  </a:lnTo>
                  <a:lnTo>
                    <a:pt x="598" y="77"/>
                  </a:lnTo>
                  <a:lnTo>
                    <a:pt x="604" y="84"/>
                  </a:lnTo>
                  <a:lnTo>
                    <a:pt x="610" y="92"/>
                  </a:lnTo>
                  <a:lnTo>
                    <a:pt x="618" y="101"/>
                  </a:lnTo>
                  <a:lnTo>
                    <a:pt x="628" y="109"/>
                  </a:lnTo>
                  <a:lnTo>
                    <a:pt x="640" y="118"/>
                  </a:lnTo>
                  <a:lnTo>
                    <a:pt x="656" y="127"/>
                  </a:lnTo>
                  <a:lnTo>
                    <a:pt x="671" y="139"/>
                  </a:lnTo>
                  <a:lnTo>
                    <a:pt x="677" y="145"/>
                  </a:lnTo>
                  <a:lnTo>
                    <a:pt x="682" y="152"/>
                  </a:lnTo>
                  <a:lnTo>
                    <a:pt x="685" y="156"/>
                  </a:lnTo>
                  <a:lnTo>
                    <a:pt x="686" y="161"/>
                  </a:lnTo>
                  <a:lnTo>
                    <a:pt x="688" y="171"/>
                  </a:lnTo>
                  <a:lnTo>
                    <a:pt x="686" y="178"/>
                  </a:lnTo>
                  <a:lnTo>
                    <a:pt x="685" y="182"/>
                  </a:lnTo>
                  <a:lnTo>
                    <a:pt x="682" y="188"/>
                  </a:lnTo>
                  <a:lnTo>
                    <a:pt x="677" y="193"/>
                  </a:lnTo>
                  <a:lnTo>
                    <a:pt x="673" y="197"/>
                  </a:lnTo>
                  <a:lnTo>
                    <a:pt x="665" y="200"/>
                  </a:lnTo>
                  <a:lnTo>
                    <a:pt x="656" y="202"/>
                  </a:lnTo>
                  <a:lnTo>
                    <a:pt x="647" y="204"/>
                  </a:lnTo>
                  <a:lnTo>
                    <a:pt x="631" y="202"/>
                  </a:lnTo>
                  <a:lnTo>
                    <a:pt x="625" y="199"/>
                  </a:lnTo>
                  <a:lnTo>
                    <a:pt x="619" y="197"/>
                  </a:lnTo>
                  <a:lnTo>
                    <a:pt x="613" y="193"/>
                  </a:lnTo>
                  <a:lnTo>
                    <a:pt x="608" y="188"/>
                  </a:lnTo>
                  <a:lnTo>
                    <a:pt x="604" y="182"/>
                  </a:lnTo>
                  <a:lnTo>
                    <a:pt x="601" y="175"/>
                  </a:lnTo>
                  <a:lnTo>
                    <a:pt x="598" y="168"/>
                  </a:lnTo>
                  <a:lnTo>
                    <a:pt x="598" y="161"/>
                  </a:lnTo>
                  <a:lnTo>
                    <a:pt x="596" y="158"/>
                  </a:lnTo>
                  <a:lnTo>
                    <a:pt x="595" y="156"/>
                  </a:lnTo>
                  <a:lnTo>
                    <a:pt x="593" y="156"/>
                  </a:lnTo>
                  <a:lnTo>
                    <a:pt x="592" y="158"/>
                  </a:lnTo>
                  <a:lnTo>
                    <a:pt x="592" y="159"/>
                  </a:lnTo>
                  <a:lnTo>
                    <a:pt x="590" y="164"/>
                  </a:lnTo>
                  <a:lnTo>
                    <a:pt x="589" y="175"/>
                  </a:lnTo>
                  <a:lnTo>
                    <a:pt x="587" y="182"/>
                  </a:lnTo>
                  <a:lnTo>
                    <a:pt x="584" y="188"/>
                  </a:lnTo>
                  <a:lnTo>
                    <a:pt x="581" y="191"/>
                  </a:lnTo>
                  <a:lnTo>
                    <a:pt x="576" y="194"/>
                  </a:lnTo>
                  <a:lnTo>
                    <a:pt x="570" y="196"/>
                  </a:lnTo>
                  <a:lnTo>
                    <a:pt x="564" y="197"/>
                  </a:lnTo>
                  <a:lnTo>
                    <a:pt x="551" y="197"/>
                  </a:lnTo>
                  <a:lnTo>
                    <a:pt x="531" y="197"/>
                  </a:lnTo>
                  <a:lnTo>
                    <a:pt x="523" y="196"/>
                  </a:lnTo>
                  <a:lnTo>
                    <a:pt x="515" y="194"/>
                  </a:lnTo>
                  <a:lnTo>
                    <a:pt x="511" y="191"/>
                  </a:lnTo>
                  <a:lnTo>
                    <a:pt x="506" y="187"/>
                  </a:lnTo>
                  <a:lnTo>
                    <a:pt x="503" y="182"/>
                  </a:lnTo>
                  <a:lnTo>
                    <a:pt x="502" y="175"/>
                  </a:lnTo>
                  <a:lnTo>
                    <a:pt x="502" y="133"/>
                  </a:lnTo>
                  <a:lnTo>
                    <a:pt x="502" y="110"/>
                  </a:lnTo>
                  <a:lnTo>
                    <a:pt x="502" y="109"/>
                  </a:lnTo>
                  <a:lnTo>
                    <a:pt x="503" y="109"/>
                  </a:lnTo>
                  <a:lnTo>
                    <a:pt x="554" y="109"/>
                  </a:lnTo>
                  <a:lnTo>
                    <a:pt x="561" y="110"/>
                  </a:lnTo>
                  <a:lnTo>
                    <a:pt x="566" y="113"/>
                  </a:lnTo>
                  <a:lnTo>
                    <a:pt x="567" y="116"/>
                  </a:lnTo>
                  <a:lnTo>
                    <a:pt x="570" y="119"/>
                  </a:lnTo>
                  <a:lnTo>
                    <a:pt x="570" y="130"/>
                  </a:lnTo>
                  <a:lnTo>
                    <a:pt x="572" y="132"/>
                  </a:lnTo>
                  <a:lnTo>
                    <a:pt x="573" y="132"/>
                  </a:lnTo>
                  <a:lnTo>
                    <a:pt x="575" y="132"/>
                  </a:lnTo>
                  <a:lnTo>
                    <a:pt x="575" y="130"/>
                  </a:lnTo>
                  <a:lnTo>
                    <a:pt x="575" y="127"/>
                  </a:lnTo>
                  <a:lnTo>
                    <a:pt x="576" y="109"/>
                  </a:lnTo>
                  <a:lnTo>
                    <a:pt x="578" y="93"/>
                  </a:lnTo>
                  <a:lnTo>
                    <a:pt x="579" y="89"/>
                  </a:lnTo>
                  <a:lnTo>
                    <a:pt x="578" y="87"/>
                  </a:lnTo>
                  <a:lnTo>
                    <a:pt x="576" y="86"/>
                  </a:lnTo>
                  <a:lnTo>
                    <a:pt x="575" y="87"/>
                  </a:lnTo>
                  <a:lnTo>
                    <a:pt x="572" y="90"/>
                  </a:lnTo>
                  <a:lnTo>
                    <a:pt x="567" y="92"/>
                  </a:lnTo>
                  <a:lnTo>
                    <a:pt x="560" y="93"/>
                  </a:lnTo>
                  <a:lnTo>
                    <a:pt x="503" y="95"/>
                  </a:lnTo>
                  <a:lnTo>
                    <a:pt x="502" y="93"/>
                  </a:lnTo>
                  <a:lnTo>
                    <a:pt x="502" y="92"/>
                  </a:lnTo>
                  <a:lnTo>
                    <a:pt x="502" y="22"/>
                  </a:lnTo>
                  <a:lnTo>
                    <a:pt x="502" y="20"/>
                  </a:lnTo>
                  <a:lnTo>
                    <a:pt x="503" y="20"/>
                  </a:lnTo>
                  <a:lnTo>
                    <a:pt x="555" y="20"/>
                  </a:lnTo>
                  <a:lnTo>
                    <a:pt x="563" y="22"/>
                  </a:lnTo>
                  <a:lnTo>
                    <a:pt x="569" y="25"/>
                  </a:lnTo>
                  <a:lnTo>
                    <a:pt x="572" y="26"/>
                  </a:lnTo>
                  <a:lnTo>
                    <a:pt x="573" y="31"/>
                  </a:lnTo>
                  <a:lnTo>
                    <a:pt x="575" y="35"/>
                  </a:lnTo>
                  <a:lnTo>
                    <a:pt x="575" y="40"/>
                  </a:lnTo>
                  <a:lnTo>
                    <a:pt x="575" y="43"/>
                  </a:lnTo>
                  <a:lnTo>
                    <a:pt x="576" y="45"/>
                  </a:lnTo>
                  <a:lnTo>
                    <a:pt x="579" y="43"/>
                  </a:lnTo>
                  <a:lnTo>
                    <a:pt x="579" y="41"/>
                  </a:lnTo>
                  <a:lnTo>
                    <a:pt x="581" y="23"/>
                  </a:lnTo>
                  <a:lnTo>
                    <a:pt x="583" y="9"/>
                  </a:lnTo>
                  <a:lnTo>
                    <a:pt x="583" y="5"/>
                  </a:lnTo>
                  <a:lnTo>
                    <a:pt x="583" y="3"/>
                  </a:lnTo>
                  <a:lnTo>
                    <a:pt x="581" y="3"/>
                  </a:lnTo>
                  <a:lnTo>
                    <a:pt x="578" y="3"/>
                  </a:lnTo>
                  <a:lnTo>
                    <a:pt x="566" y="5"/>
                  </a:lnTo>
                  <a:lnTo>
                    <a:pt x="485" y="6"/>
                  </a:lnTo>
                  <a:lnTo>
                    <a:pt x="468" y="5"/>
                  </a:lnTo>
                  <a:lnTo>
                    <a:pt x="450" y="5"/>
                  </a:lnTo>
                  <a:lnTo>
                    <a:pt x="450" y="3"/>
                  </a:lnTo>
                  <a:lnTo>
                    <a:pt x="448" y="3"/>
                  </a:lnTo>
                  <a:lnTo>
                    <a:pt x="441" y="5"/>
                  </a:lnTo>
                  <a:lnTo>
                    <a:pt x="433" y="5"/>
                  </a:lnTo>
                  <a:lnTo>
                    <a:pt x="422" y="6"/>
                  </a:lnTo>
                  <a:lnTo>
                    <a:pt x="329" y="6"/>
                  </a:lnTo>
                  <a:lnTo>
                    <a:pt x="303" y="5"/>
                  </a:lnTo>
                  <a:lnTo>
                    <a:pt x="296" y="3"/>
                  </a:lnTo>
                  <a:lnTo>
                    <a:pt x="291" y="2"/>
                  </a:lnTo>
                  <a:lnTo>
                    <a:pt x="290" y="3"/>
                  </a:lnTo>
                  <a:lnTo>
                    <a:pt x="288" y="5"/>
                  </a:lnTo>
                  <a:lnTo>
                    <a:pt x="285" y="5"/>
                  </a:lnTo>
                  <a:lnTo>
                    <a:pt x="274" y="6"/>
                  </a:lnTo>
                  <a:lnTo>
                    <a:pt x="261" y="6"/>
                  </a:lnTo>
                  <a:lnTo>
                    <a:pt x="233" y="5"/>
                  </a:lnTo>
                  <a:lnTo>
                    <a:pt x="229" y="6"/>
                  </a:lnTo>
                  <a:lnTo>
                    <a:pt x="227" y="6"/>
                  </a:lnTo>
                  <a:lnTo>
                    <a:pt x="226" y="8"/>
                  </a:lnTo>
                  <a:lnTo>
                    <a:pt x="227" y="9"/>
                  </a:lnTo>
                  <a:lnTo>
                    <a:pt x="230" y="11"/>
                  </a:lnTo>
                  <a:lnTo>
                    <a:pt x="236" y="11"/>
                  </a:lnTo>
                  <a:lnTo>
                    <a:pt x="242" y="12"/>
                  </a:lnTo>
                  <a:lnTo>
                    <a:pt x="247" y="14"/>
                  </a:lnTo>
                  <a:lnTo>
                    <a:pt x="249" y="19"/>
                  </a:lnTo>
                  <a:lnTo>
                    <a:pt x="250" y="23"/>
                  </a:lnTo>
                  <a:lnTo>
                    <a:pt x="252" y="32"/>
                  </a:lnTo>
                  <a:lnTo>
                    <a:pt x="252" y="142"/>
                  </a:lnTo>
                  <a:lnTo>
                    <a:pt x="188" y="71"/>
                  </a:lnTo>
                  <a:lnTo>
                    <a:pt x="125" y="2"/>
                  </a:lnTo>
                  <a:lnTo>
                    <a:pt x="122" y="0"/>
                  </a:lnTo>
                  <a:lnTo>
                    <a:pt x="119" y="0"/>
                  </a:lnTo>
                  <a:lnTo>
                    <a:pt x="117" y="3"/>
                  </a:lnTo>
                  <a:lnTo>
                    <a:pt x="116" y="6"/>
                  </a:lnTo>
                  <a:lnTo>
                    <a:pt x="113" y="77"/>
                  </a:lnTo>
                  <a:lnTo>
                    <a:pt x="110" y="171"/>
                  </a:lnTo>
                  <a:lnTo>
                    <a:pt x="110" y="185"/>
                  </a:lnTo>
                  <a:lnTo>
                    <a:pt x="107" y="194"/>
                  </a:lnTo>
                  <a:lnTo>
                    <a:pt x="104" y="200"/>
                  </a:lnTo>
                  <a:lnTo>
                    <a:pt x="99" y="204"/>
                  </a:lnTo>
                  <a:lnTo>
                    <a:pt x="93" y="205"/>
                  </a:lnTo>
                  <a:lnTo>
                    <a:pt x="88" y="207"/>
                  </a:lnTo>
                  <a:lnTo>
                    <a:pt x="81" y="207"/>
                  </a:lnTo>
                  <a:lnTo>
                    <a:pt x="70" y="205"/>
                  </a:lnTo>
                  <a:lnTo>
                    <a:pt x="66" y="204"/>
                  </a:lnTo>
                  <a:lnTo>
                    <a:pt x="63" y="200"/>
                  </a:lnTo>
                  <a:lnTo>
                    <a:pt x="59" y="196"/>
                  </a:lnTo>
                  <a:lnTo>
                    <a:pt x="58" y="191"/>
                  </a:lnTo>
                  <a:lnTo>
                    <a:pt x="58" y="167"/>
                  </a:lnTo>
                  <a:lnTo>
                    <a:pt x="56" y="132"/>
                  </a:lnTo>
                  <a:lnTo>
                    <a:pt x="56" y="84"/>
                  </a:lnTo>
                  <a:lnTo>
                    <a:pt x="58" y="26"/>
                  </a:lnTo>
                  <a:lnTo>
                    <a:pt x="58" y="20"/>
                  </a:lnTo>
                  <a:lnTo>
                    <a:pt x="59" y="16"/>
                  </a:lnTo>
                  <a:lnTo>
                    <a:pt x="63" y="12"/>
                  </a:lnTo>
                  <a:lnTo>
                    <a:pt x="67" y="11"/>
                  </a:lnTo>
                  <a:lnTo>
                    <a:pt x="76" y="11"/>
                  </a:lnTo>
                  <a:lnTo>
                    <a:pt x="79" y="9"/>
                  </a:lnTo>
                  <a:lnTo>
                    <a:pt x="81" y="8"/>
                  </a:lnTo>
                  <a:lnTo>
                    <a:pt x="79" y="6"/>
                  </a:lnTo>
                  <a:lnTo>
                    <a:pt x="75" y="5"/>
                  </a:lnTo>
                  <a:lnTo>
                    <a:pt x="41" y="6"/>
                  </a:lnTo>
                  <a:lnTo>
                    <a:pt x="6" y="5"/>
                  </a:lnTo>
                  <a:lnTo>
                    <a:pt x="2" y="6"/>
                  </a:lnTo>
                  <a:lnTo>
                    <a:pt x="0" y="8"/>
                  </a:lnTo>
                  <a:lnTo>
                    <a:pt x="2" y="9"/>
                  </a:lnTo>
                  <a:lnTo>
                    <a:pt x="5" y="11"/>
                  </a:lnTo>
                  <a:lnTo>
                    <a:pt x="14" y="11"/>
                  </a:lnTo>
                  <a:lnTo>
                    <a:pt x="18" y="12"/>
                  </a:lnTo>
                  <a:lnTo>
                    <a:pt x="21" y="16"/>
                  </a:lnTo>
                  <a:lnTo>
                    <a:pt x="23" y="20"/>
                  </a:lnTo>
                  <a:lnTo>
                    <a:pt x="23" y="26"/>
                  </a:lnTo>
                  <a:lnTo>
                    <a:pt x="24" y="84"/>
                  </a:lnTo>
                  <a:lnTo>
                    <a:pt x="24" y="132"/>
                  </a:lnTo>
                  <a:lnTo>
                    <a:pt x="23" y="167"/>
                  </a:lnTo>
                  <a:lnTo>
                    <a:pt x="23" y="191"/>
                  </a:lnTo>
                  <a:lnTo>
                    <a:pt x="21" y="196"/>
                  </a:lnTo>
                  <a:lnTo>
                    <a:pt x="20" y="200"/>
                  </a:lnTo>
                  <a:lnTo>
                    <a:pt x="18" y="204"/>
                  </a:lnTo>
                  <a:lnTo>
                    <a:pt x="15" y="205"/>
                  </a:lnTo>
                  <a:lnTo>
                    <a:pt x="5" y="207"/>
                  </a:lnTo>
                  <a:lnTo>
                    <a:pt x="2" y="207"/>
                  </a:lnTo>
                  <a:lnTo>
                    <a:pt x="0" y="208"/>
                  </a:lnTo>
                  <a:lnTo>
                    <a:pt x="2" y="210"/>
                  </a:lnTo>
                  <a:lnTo>
                    <a:pt x="6" y="211"/>
                  </a:lnTo>
                  <a:lnTo>
                    <a:pt x="40" y="210"/>
                  </a:lnTo>
                  <a:lnTo>
                    <a:pt x="88" y="211"/>
                  </a:lnTo>
                  <a:lnTo>
                    <a:pt x="119" y="211"/>
                  </a:lnTo>
                  <a:lnTo>
                    <a:pt x="152" y="211"/>
                  </a:lnTo>
                  <a:lnTo>
                    <a:pt x="157" y="211"/>
                  </a:lnTo>
                  <a:lnTo>
                    <a:pt x="159" y="210"/>
                  </a:lnTo>
                  <a:lnTo>
                    <a:pt x="159" y="208"/>
                  </a:lnTo>
                  <a:lnTo>
                    <a:pt x="159" y="207"/>
                  </a:lnTo>
                  <a:lnTo>
                    <a:pt x="154" y="207"/>
                  </a:lnTo>
                  <a:lnTo>
                    <a:pt x="148" y="207"/>
                  </a:lnTo>
                  <a:lnTo>
                    <a:pt x="140" y="205"/>
                  </a:lnTo>
                  <a:lnTo>
                    <a:pt x="137" y="202"/>
                  </a:lnTo>
                  <a:lnTo>
                    <a:pt x="134" y="197"/>
                  </a:lnTo>
                  <a:lnTo>
                    <a:pt x="133" y="188"/>
                  </a:lnTo>
                  <a:lnTo>
                    <a:pt x="131" y="175"/>
                  </a:lnTo>
                  <a:lnTo>
                    <a:pt x="130" y="121"/>
                  </a:lnTo>
                  <a:lnTo>
                    <a:pt x="130" y="67"/>
                  </a:lnTo>
                  <a:lnTo>
                    <a:pt x="256" y="208"/>
                  </a:lnTo>
                  <a:lnTo>
                    <a:pt x="261" y="211"/>
                  </a:lnTo>
                  <a:lnTo>
                    <a:pt x="265" y="214"/>
                  </a:lnTo>
                  <a:lnTo>
                    <a:pt x="267" y="213"/>
                  </a:lnTo>
                  <a:lnTo>
                    <a:pt x="267" y="211"/>
                  </a:lnTo>
                  <a:lnTo>
                    <a:pt x="268" y="205"/>
                  </a:lnTo>
                  <a:lnTo>
                    <a:pt x="270" y="34"/>
                  </a:lnTo>
                  <a:lnTo>
                    <a:pt x="271" y="28"/>
                  </a:lnTo>
                  <a:lnTo>
                    <a:pt x="271" y="22"/>
                  </a:lnTo>
                  <a:lnTo>
                    <a:pt x="273" y="17"/>
                  </a:lnTo>
                  <a:lnTo>
                    <a:pt x="276" y="14"/>
                  </a:lnTo>
                  <a:lnTo>
                    <a:pt x="279" y="12"/>
                  </a:lnTo>
                  <a:lnTo>
                    <a:pt x="284" y="11"/>
                  </a:lnTo>
                  <a:lnTo>
                    <a:pt x="288" y="11"/>
                  </a:lnTo>
                  <a:lnTo>
                    <a:pt x="288" y="37"/>
                  </a:lnTo>
                  <a:lnTo>
                    <a:pt x="288" y="41"/>
                  </a:lnTo>
                  <a:lnTo>
                    <a:pt x="290" y="41"/>
                  </a:lnTo>
                  <a:lnTo>
                    <a:pt x="293" y="41"/>
                  </a:lnTo>
                  <a:lnTo>
                    <a:pt x="293" y="38"/>
                  </a:lnTo>
                  <a:lnTo>
                    <a:pt x="294" y="34"/>
                  </a:lnTo>
                  <a:lnTo>
                    <a:pt x="297" y="29"/>
                  </a:lnTo>
                  <a:lnTo>
                    <a:pt x="302" y="25"/>
                  </a:lnTo>
                  <a:lnTo>
                    <a:pt x="307" y="23"/>
                  </a:lnTo>
                  <a:lnTo>
                    <a:pt x="314" y="22"/>
                  </a:lnTo>
                  <a:lnTo>
                    <a:pt x="323" y="22"/>
                  </a:lnTo>
                  <a:lnTo>
                    <a:pt x="351" y="20"/>
                  </a:lnTo>
                  <a:lnTo>
                    <a:pt x="351" y="132"/>
                  </a:lnTo>
                  <a:lnTo>
                    <a:pt x="351" y="167"/>
                  </a:lnTo>
                  <a:lnTo>
                    <a:pt x="349" y="190"/>
                  </a:lnTo>
                  <a:lnTo>
                    <a:pt x="349" y="196"/>
                  </a:lnTo>
                  <a:lnTo>
                    <a:pt x="346" y="200"/>
                  </a:lnTo>
                  <a:lnTo>
                    <a:pt x="345" y="204"/>
                  </a:lnTo>
                  <a:lnTo>
                    <a:pt x="340" y="205"/>
                  </a:lnTo>
                  <a:lnTo>
                    <a:pt x="325" y="207"/>
                  </a:lnTo>
                  <a:lnTo>
                    <a:pt x="322" y="207"/>
                  </a:lnTo>
                  <a:lnTo>
                    <a:pt x="320" y="208"/>
                  </a:lnTo>
                  <a:lnTo>
                    <a:pt x="322" y="211"/>
                  </a:lnTo>
                  <a:lnTo>
                    <a:pt x="326" y="211"/>
                  </a:lnTo>
                  <a:lnTo>
                    <a:pt x="368" y="210"/>
                  </a:lnTo>
                  <a:lnTo>
                    <a:pt x="410" y="211"/>
                  </a:lnTo>
                  <a:lnTo>
                    <a:pt x="413" y="211"/>
                  </a:lnTo>
                  <a:lnTo>
                    <a:pt x="415" y="208"/>
                  </a:lnTo>
                  <a:lnTo>
                    <a:pt x="415" y="207"/>
                  </a:lnTo>
                  <a:lnTo>
                    <a:pt x="410" y="207"/>
                  </a:lnTo>
                  <a:lnTo>
                    <a:pt x="396" y="205"/>
                  </a:lnTo>
                  <a:lnTo>
                    <a:pt x="392" y="204"/>
                  </a:lnTo>
                  <a:lnTo>
                    <a:pt x="389" y="200"/>
                  </a:lnTo>
                  <a:lnTo>
                    <a:pt x="387" y="196"/>
                  </a:lnTo>
                  <a:lnTo>
                    <a:pt x="386" y="190"/>
                  </a:lnTo>
                  <a:lnTo>
                    <a:pt x="386" y="167"/>
                  </a:lnTo>
                  <a:lnTo>
                    <a:pt x="384" y="132"/>
                  </a:lnTo>
                  <a:lnTo>
                    <a:pt x="384" y="20"/>
                  </a:lnTo>
                  <a:lnTo>
                    <a:pt x="412" y="22"/>
                  </a:lnTo>
                  <a:lnTo>
                    <a:pt x="427" y="23"/>
                  </a:lnTo>
                  <a:lnTo>
                    <a:pt x="438" y="26"/>
                  </a:lnTo>
                  <a:lnTo>
                    <a:pt x="442" y="31"/>
                  </a:lnTo>
                  <a:lnTo>
                    <a:pt x="445" y="37"/>
                  </a:lnTo>
                  <a:lnTo>
                    <a:pt x="445" y="40"/>
                  </a:lnTo>
                  <a:lnTo>
                    <a:pt x="445" y="43"/>
                  </a:lnTo>
                  <a:lnTo>
                    <a:pt x="448" y="45"/>
                  </a:lnTo>
                  <a:lnTo>
                    <a:pt x="450" y="43"/>
                  </a:lnTo>
                  <a:lnTo>
                    <a:pt x="450" y="40"/>
                  </a:lnTo>
                  <a:lnTo>
                    <a:pt x="450" y="9"/>
                  </a:lnTo>
                  <a:lnTo>
                    <a:pt x="456" y="11"/>
                  </a:lnTo>
                  <a:lnTo>
                    <a:pt x="461" y="12"/>
                  </a:lnTo>
                  <a:lnTo>
                    <a:pt x="464" y="16"/>
                  </a:lnTo>
                  <a:lnTo>
                    <a:pt x="467" y="20"/>
                  </a:lnTo>
                  <a:lnTo>
                    <a:pt x="467" y="26"/>
                  </a:lnTo>
                  <a:lnTo>
                    <a:pt x="468" y="84"/>
                  </a:lnTo>
                  <a:lnTo>
                    <a:pt x="468" y="133"/>
                  </a:lnTo>
                  <a:lnTo>
                    <a:pt x="467" y="167"/>
                  </a:lnTo>
                  <a:lnTo>
                    <a:pt x="467" y="191"/>
                  </a:lnTo>
                  <a:lnTo>
                    <a:pt x="464" y="200"/>
                  </a:lnTo>
                  <a:lnTo>
                    <a:pt x="462" y="204"/>
                  </a:lnTo>
                  <a:lnTo>
                    <a:pt x="459" y="207"/>
                  </a:lnTo>
                  <a:lnTo>
                    <a:pt x="448" y="207"/>
                  </a:lnTo>
                  <a:lnTo>
                    <a:pt x="445" y="208"/>
                  </a:lnTo>
                  <a:lnTo>
                    <a:pt x="444" y="210"/>
                  </a:lnTo>
                  <a:lnTo>
                    <a:pt x="445" y="211"/>
                  </a:lnTo>
                  <a:lnTo>
                    <a:pt x="450" y="213"/>
                  </a:lnTo>
                  <a:lnTo>
                    <a:pt x="468" y="211"/>
                  </a:lnTo>
                  <a:lnTo>
                    <a:pt x="483" y="211"/>
                  </a:lnTo>
                  <a:lnTo>
                    <a:pt x="512" y="213"/>
                  </a:lnTo>
                  <a:lnTo>
                    <a:pt x="575" y="213"/>
                  </a:lnTo>
                  <a:lnTo>
                    <a:pt x="583" y="213"/>
                  </a:lnTo>
                  <a:lnTo>
                    <a:pt x="586" y="211"/>
                  </a:lnTo>
                  <a:lnTo>
                    <a:pt x="589" y="210"/>
                  </a:lnTo>
                  <a:lnTo>
                    <a:pt x="590" y="205"/>
                  </a:lnTo>
                  <a:lnTo>
                    <a:pt x="592" y="207"/>
                  </a:lnTo>
                  <a:lnTo>
                    <a:pt x="596" y="210"/>
                  </a:lnTo>
                  <a:lnTo>
                    <a:pt x="607" y="213"/>
                  </a:lnTo>
                  <a:lnTo>
                    <a:pt x="618" y="214"/>
                  </a:lnTo>
                  <a:lnTo>
                    <a:pt x="630" y="216"/>
                  </a:lnTo>
                  <a:lnTo>
                    <a:pt x="642" y="216"/>
                  </a:lnTo>
                  <a:lnTo>
                    <a:pt x="660" y="216"/>
                  </a:lnTo>
                  <a:lnTo>
                    <a:pt x="680" y="214"/>
                  </a:lnTo>
                  <a:lnTo>
                    <a:pt x="709" y="214"/>
                  </a:lnTo>
                  <a:lnTo>
                    <a:pt x="712" y="214"/>
                  </a:lnTo>
                  <a:lnTo>
                    <a:pt x="714" y="214"/>
                  </a:lnTo>
                  <a:lnTo>
                    <a:pt x="714" y="213"/>
                  </a:lnTo>
                  <a:lnTo>
                    <a:pt x="714" y="211"/>
                  </a:lnTo>
                  <a:lnTo>
                    <a:pt x="711" y="211"/>
                  </a:lnTo>
                  <a:lnTo>
                    <a:pt x="706" y="211"/>
                  </a:lnTo>
                  <a:lnTo>
                    <a:pt x="701" y="210"/>
                  </a:lnTo>
                  <a:lnTo>
                    <a:pt x="700" y="208"/>
                  </a:lnTo>
                  <a:lnTo>
                    <a:pt x="700" y="205"/>
                  </a:lnTo>
                  <a:lnTo>
                    <a:pt x="703" y="202"/>
                  </a:lnTo>
                  <a:lnTo>
                    <a:pt x="741" y="147"/>
                  </a:lnTo>
                  <a:lnTo>
                    <a:pt x="743" y="145"/>
                  </a:lnTo>
                  <a:lnTo>
                    <a:pt x="744" y="145"/>
                  </a:lnTo>
                  <a:lnTo>
                    <a:pt x="799" y="144"/>
                  </a:lnTo>
                  <a:lnTo>
                    <a:pt x="801" y="145"/>
                  </a:lnTo>
                  <a:lnTo>
                    <a:pt x="801" y="147"/>
                  </a:lnTo>
                  <a:lnTo>
                    <a:pt x="802" y="204"/>
                  </a:lnTo>
                  <a:lnTo>
                    <a:pt x="802" y="205"/>
                  </a:lnTo>
                  <a:lnTo>
                    <a:pt x="801" y="207"/>
                  </a:lnTo>
                  <a:lnTo>
                    <a:pt x="798" y="210"/>
                  </a:lnTo>
                  <a:lnTo>
                    <a:pt x="795" y="210"/>
                  </a:lnTo>
                  <a:lnTo>
                    <a:pt x="793" y="213"/>
                  </a:lnTo>
                  <a:lnTo>
                    <a:pt x="795" y="214"/>
                  </a:lnTo>
                  <a:lnTo>
                    <a:pt x="796" y="214"/>
                  </a:lnTo>
                  <a:lnTo>
                    <a:pt x="801" y="214"/>
                  </a:lnTo>
                  <a:lnTo>
                    <a:pt x="830" y="214"/>
                  </a:lnTo>
                  <a:lnTo>
                    <a:pt x="854" y="216"/>
                  </a:lnTo>
                  <a:lnTo>
                    <a:pt x="865" y="214"/>
                  </a:lnTo>
                  <a:lnTo>
                    <a:pt x="868" y="213"/>
                  </a:lnTo>
                  <a:lnTo>
                    <a:pt x="869" y="211"/>
                  </a:lnTo>
                  <a:lnTo>
                    <a:pt x="868" y="210"/>
                  </a:lnTo>
                  <a:lnTo>
                    <a:pt x="866" y="210"/>
                  </a:lnTo>
                  <a:close/>
                  <a:moveTo>
                    <a:pt x="798" y="132"/>
                  </a:moveTo>
                  <a:lnTo>
                    <a:pt x="753" y="132"/>
                  </a:lnTo>
                  <a:lnTo>
                    <a:pt x="753" y="130"/>
                  </a:lnTo>
                  <a:lnTo>
                    <a:pt x="753" y="129"/>
                  </a:lnTo>
                  <a:lnTo>
                    <a:pt x="795" y="69"/>
                  </a:lnTo>
                  <a:lnTo>
                    <a:pt x="796" y="69"/>
                  </a:lnTo>
                  <a:lnTo>
                    <a:pt x="799" y="130"/>
                  </a:lnTo>
                  <a:lnTo>
                    <a:pt x="799" y="132"/>
                  </a:lnTo>
                  <a:lnTo>
                    <a:pt x="798" y="1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35" name="Freeform 12">
              <a:extLst>
                <a:ext uri="{FF2B5EF4-FFF2-40B4-BE49-F238E27FC236}">
                  <a16:creationId xmlns:a16="http://schemas.microsoft.com/office/drawing/2014/main" id="{9D0C8156-5217-4686-9D03-EF475175F69B}"/>
                </a:ext>
              </a:extLst>
            </p:cNvPr>
            <p:cNvSpPr>
              <a:spLocks/>
            </p:cNvSpPr>
            <p:nvPr userDrawn="1"/>
          </p:nvSpPr>
          <p:spPr bwMode="auto">
            <a:xfrm>
              <a:off x="4660" y="4063"/>
              <a:ext cx="115" cy="5"/>
            </a:xfrm>
            <a:custGeom>
              <a:avLst/>
              <a:gdLst>
                <a:gd name="T0" fmla="*/ 14 w 232"/>
                <a:gd name="T1" fmla="*/ 0 h 11"/>
                <a:gd name="T2" fmla="*/ 14 w 232"/>
                <a:gd name="T3" fmla="*/ 0 h 11"/>
                <a:gd name="T4" fmla="*/ 14 w 232"/>
                <a:gd name="T5" fmla="*/ 0 h 11"/>
                <a:gd name="T6" fmla="*/ 13 w 232"/>
                <a:gd name="T7" fmla="*/ 0 h 11"/>
                <a:gd name="T8" fmla="*/ 11 w 232"/>
                <a:gd name="T9" fmla="*/ 0 h 11"/>
                <a:gd name="T10" fmla="*/ 11 w 232"/>
                <a:gd name="T11" fmla="*/ 0 h 11"/>
                <a:gd name="T12" fmla="*/ 10 w 232"/>
                <a:gd name="T13" fmla="*/ 0 h 11"/>
                <a:gd name="T14" fmla="*/ 7 w 232"/>
                <a:gd name="T15" fmla="*/ 0 h 11"/>
                <a:gd name="T16" fmla="*/ 5 w 232"/>
                <a:gd name="T17" fmla="*/ 0 h 11"/>
                <a:gd name="T18" fmla="*/ 3 w 232"/>
                <a:gd name="T19" fmla="*/ 0 h 11"/>
                <a:gd name="T20" fmla="*/ 0 w 232"/>
                <a:gd name="T21" fmla="*/ 0 h 11"/>
                <a:gd name="T22" fmla="*/ 0 w 232"/>
                <a:gd name="T23" fmla="*/ 0 h 11"/>
                <a:gd name="T24" fmla="*/ 0 w 232"/>
                <a:gd name="T25" fmla="*/ 0 h 11"/>
                <a:gd name="T26" fmla="*/ 0 w 232"/>
                <a:gd name="T27" fmla="*/ 0 h 11"/>
                <a:gd name="T28" fmla="*/ 0 w 232"/>
                <a:gd name="T29" fmla="*/ 0 h 11"/>
                <a:gd name="T30" fmla="*/ 1 w 232"/>
                <a:gd name="T31" fmla="*/ 0 h 11"/>
                <a:gd name="T32" fmla="*/ 2 w 232"/>
                <a:gd name="T33" fmla="*/ 0 h 11"/>
                <a:gd name="T34" fmla="*/ 3 w 232"/>
                <a:gd name="T35" fmla="*/ 0 h 11"/>
                <a:gd name="T36" fmla="*/ 4 w 232"/>
                <a:gd name="T37" fmla="*/ 0 h 11"/>
                <a:gd name="T38" fmla="*/ 5 w 232"/>
                <a:gd name="T39" fmla="*/ 0 h 11"/>
                <a:gd name="T40" fmla="*/ 5 w 232"/>
                <a:gd name="T41" fmla="*/ 0 h 11"/>
                <a:gd name="T42" fmla="*/ 6 w 232"/>
                <a:gd name="T43" fmla="*/ 0 h 11"/>
                <a:gd name="T44" fmla="*/ 6 w 232"/>
                <a:gd name="T45" fmla="*/ 0 h 11"/>
                <a:gd name="T46" fmla="*/ 6 w 232"/>
                <a:gd name="T47" fmla="*/ 0 h 11"/>
                <a:gd name="T48" fmla="*/ 6 w 232"/>
                <a:gd name="T49" fmla="*/ 0 h 11"/>
                <a:gd name="T50" fmla="*/ 7 w 232"/>
                <a:gd name="T51" fmla="*/ 0 h 11"/>
                <a:gd name="T52" fmla="*/ 7 w 232"/>
                <a:gd name="T53" fmla="*/ 0 h 11"/>
                <a:gd name="T54" fmla="*/ 7 w 232"/>
                <a:gd name="T55" fmla="*/ 0 h 11"/>
                <a:gd name="T56" fmla="*/ 7 w 232"/>
                <a:gd name="T57" fmla="*/ 0 h 11"/>
                <a:gd name="T58" fmla="*/ 7 w 232"/>
                <a:gd name="T59" fmla="*/ 0 h 11"/>
                <a:gd name="T60" fmla="*/ 7 w 232"/>
                <a:gd name="T61" fmla="*/ 0 h 11"/>
                <a:gd name="T62" fmla="*/ 9 w 232"/>
                <a:gd name="T63" fmla="*/ 0 h 11"/>
                <a:gd name="T64" fmla="*/ 11 w 232"/>
                <a:gd name="T65" fmla="*/ 0 h 11"/>
                <a:gd name="T66" fmla="*/ 11 w 232"/>
                <a:gd name="T67" fmla="*/ 0 h 11"/>
                <a:gd name="T68" fmla="*/ 11 w 232"/>
                <a:gd name="T69" fmla="*/ 0 h 11"/>
                <a:gd name="T70" fmla="*/ 11 w 232"/>
                <a:gd name="T71" fmla="*/ 0 h 11"/>
                <a:gd name="T72" fmla="*/ 13 w 232"/>
                <a:gd name="T73" fmla="*/ 0 h 11"/>
                <a:gd name="T74" fmla="*/ 13 w 232"/>
                <a:gd name="T75" fmla="*/ 0 h 11"/>
                <a:gd name="T76" fmla="*/ 14 w 232"/>
                <a:gd name="T77" fmla="*/ 0 h 11"/>
                <a:gd name="T78" fmla="*/ 14 w 232"/>
                <a:gd name="T79" fmla="*/ 0 h 11"/>
                <a:gd name="T80" fmla="*/ 14 w 232"/>
                <a:gd name="T81" fmla="*/ 0 h 11"/>
                <a:gd name="T82" fmla="*/ 14 w 232"/>
                <a:gd name="T83" fmla="*/ 0 h 11"/>
                <a:gd name="T84" fmla="*/ 14 w 232"/>
                <a:gd name="T85" fmla="*/ 0 h 11"/>
                <a:gd name="T86" fmla="*/ 14 w 232"/>
                <a:gd name="T87" fmla="*/ 0 h 1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32" h="11">
                  <a:moveTo>
                    <a:pt x="232" y="4"/>
                  </a:moveTo>
                  <a:lnTo>
                    <a:pt x="232" y="4"/>
                  </a:lnTo>
                  <a:lnTo>
                    <a:pt x="227" y="2"/>
                  </a:lnTo>
                  <a:lnTo>
                    <a:pt x="224" y="2"/>
                  </a:lnTo>
                  <a:lnTo>
                    <a:pt x="207" y="2"/>
                  </a:lnTo>
                  <a:lnTo>
                    <a:pt x="190" y="2"/>
                  </a:lnTo>
                  <a:lnTo>
                    <a:pt x="172" y="2"/>
                  </a:lnTo>
                  <a:lnTo>
                    <a:pt x="123" y="0"/>
                  </a:lnTo>
                  <a:lnTo>
                    <a:pt x="87" y="0"/>
                  </a:lnTo>
                  <a:lnTo>
                    <a:pt x="59" y="2"/>
                  </a:lnTo>
                  <a:lnTo>
                    <a:pt x="15" y="2"/>
                  </a:lnTo>
                  <a:lnTo>
                    <a:pt x="3" y="2"/>
                  </a:lnTo>
                  <a:lnTo>
                    <a:pt x="1" y="4"/>
                  </a:lnTo>
                  <a:lnTo>
                    <a:pt x="0" y="7"/>
                  </a:lnTo>
                  <a:lnTo>
                    <a:pt x="0" y="8"/>
                  </a:lnTo>
                  <a:lnTo>
                    <a:pt x="3" y="8"/>
                  </a:lnTo>
                  <a:lnTo>
                    <a:pt x="26" y="8"/>
                  </a:lnTo>
                  <a:lnTo>
                    <a:pt x="41" y="8"/>
                  </a:lnTo>
                  <a:lnTo>
                    <a:pt x="49" y="8"/>
                  </a:lnTo>
                  <a:lnTo>
                    <a:pt x="64" y="8"/>
                  </a:lnTo>
                  <a:lnTo>
                    <a:pt x="81" y="7"/>
                  </a:lnTo>
                  <a:lnTo>
                    <a:pt x="82" y="7"/>
                  </a:lnTo>
                  <a:lnTo>
                    <a:pt x="103" y="7"/>
                  </a:lnTo>
                  <a:lnTo>
                    <a:pt x="108" y="7"/>
                  </a:lnTo>
                  <a:lnTo>
                    <a:pt x="110" y="7"/>
                  </a:lnTo>
                  <a:lnTo>
                    <a:pt x="116" y="7"/>
                  </a:lnTo>
                  <a:lnTo>
                    <a:pt x="120" y="7"/>
                  </a:lnTo>
                  <a:lnTo>
                    <a:pt x="122" y="7"/>
                  </a:lnTo>
                  <a:lnTo>
                    <a:pt x="126" y="7"/>
                  </a:lnTo>
                  <a:lnTo>
                    <a:pt x="128" y="8"/>
                  </a:lnTo>
                  <a:lnTo>
                    <a:pt x="151" y="8"/>
                  </a:lnTo>
                  <a:lnTo>
                    <a:pt x="177" y="10"/>
                  </a:lnTo>
                  <a:lnTo>
                    <a:pt x="186" y="10"/>
                  </a:lnTo>
                  <a:lnTo>
                    <a:pt x="198" y="10"/>
                  </a:lnTo>
                  <a:lnTo>
                    <a:pt x="210" y="11"/>
                  </a:lnTo>
                  <a:lnTo>
                    <a:pt x="228" y="11"/>
                  </a:lnTo>
                  <a:lnTo>
                    <a:pt x="232" y="8"/>
                  </a:lnTo>
                  <a:lnTo>
                    <a:pt x="232" y="7"/>
                  </a:lnTo>
                  <a:lnTo>
                    <a:pt x="232"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36" name="Freeform 13">
              <a:extLst>
                <a:ext uri="{FF2B5EF4-FFF2-40B4-BE49-F238E27FC236}">
                  <a16:creationId xmlns:a16="http://schemas.microsoft.com/office/drawing/2014/main" id="{A09DE8F5-1A9D-4BDD-B524-6C1BF697C366}"/>
                </a:ext>
              </a:extLst>
            </p:cNvPr>
            <p:cNvSpPr>
              <a:spLocks/>
            </p:cNvSpPr>
            <p:nvPr userDrawn="1"/>
          </p:nvSpPr>
          <p:spPr bwMode="auto">
            <a:xfrm>
              <a:off x="4700" y="4077"/>
              <a:ext cx="34" cy="53"/>
            </a:xfrm>
            <a:custGeom>
              <a:avLst/>
              <a:gdLst>
                <a:gd name="T0" fmla="*/ 5 w 67"/>
                <a:gd name="T1" fmla="*/ 3 h 107"/>
                <a:gd name="T2" fmla="*/ 4 w 67"/>
                <a:gd name="T3" fmla="*/ 1 h 107"/>
                <a:gd name="T4" fmla="*/ 4 w 67"/>
                <a:gd name="T5" fmla="*/ 0 h 107"/>
                <a:gd name="T6" fmla="*/ 3 w 67"/>
                <a:gd name="T7" fmla="*/ 0 h 107"/>
                <a:gd name="T8" fmla="*/ 3 w 67"/>
                <a:gd name="T9" fmla="*/ 0 h 107"/>
                <a:gd name="T10" fmla="*/ 3 w 67"/>
                <a:gd name="T11" fmla="*/ 0 h 107"/>
                <a:gd name="T12" fmla="*/ 2 w 67"/>
                <a:gd name="T13" fmla="*/ 0 h 107"/>
                <a:gd name="T14" fmla="*/ 2 w 67"/>
                <a:gd name="T15" fmla="*/ 0 h 107"/>
                <a:gd name="T16" fmla="*/ 1 w 67"/>
                <a:gd name="T17" fmla="*/ 0 h 107"/>
                <a:gd name="T18" fmla="*/ 1 w 67"/>
                <a:gd name="T19" fmla="*/ 0 h 107"/>
                <a:gd name="T20" fmla="*/ 1 w 67"/>
                <a:gd name="T21" fmla="*/ 1 h 107"/>
                <a:gd name="T22" fmla="*/ 1 w 67"/>
                <a:gd name="T23" fmla="*/ 1 h 107"/>
                <a:gd name="T24" fmla="*/ 1 w 67"/>
                <a:gd name="T25" fmla="*/ 1 h 107"/>
                <a:gd name="T26" fmla="*/ 1 w 67"/>
                <a:gd name="T27" fmla="*/ 2 h 107"/>
                <a:gd name="T28" fmla="*/ 1 w 67"/>
                <a:gd name="T29" fmla="*/ 2 h 107"/>
                <a:gd name="T30" fmla="*/ 0 w 67"/>
                <a:gd name="T31" fmla="*/ 3 h 107"/>
                <a:gd name="T32" fmla="*/ 1 w 67"/>
                <a:gd name="T33" fmla="*/ 3 h 107"/>
                <a:gd name="T34" fmla="*/ 1 w 67"/>
                <a:gd name="T35" fmla="*/ 3 h 107"/>
                <a:gd name="T36" fmla="*/ 1 w 67"/>
                <a:gd name="T37" fmla="*/ 4 h 107"/>
                <a:gd name="T38" fmla="*/ 1 w 67"/>
                <a:gd name="T39" fmla="*/ 4 h 107"/>
                <a:gd name="T40" fmla="*/ 1 w 67"/>
                <a:gd name="T41" fmla="*/ 4 h 107"/>
                <a:gd name="T42" fmla="*/ 1 w 67"/>
                <a:gd name="T43" fmla="*/ 5 h 107"/>
                <a:gd name="T44" fmla="*/ 1 w 67"/>
                <a:gd name="T45" fmla="*/ 5 h 107"/>
                <a:gd name="T46" fmla="*/ 1 w 67"/>
                <a:gd name="T47" fmla="*/ 5 h 107"/>
                <a:gd name="T48" fmla="*/ 1 w 67"/>
                <a:gd name="T49" fmla="*/ 6 h 107"/>
                <a:gd name="T50" fmla="*/ 1 w 67"/>
                <a:gd name="T51" fmla="*/ 6 h 107"/>
                <a:gd name="T52" fmla="*/ 1 w 67"/>
                <a:gd name="T53" fmla="*/ 5 h 107"/>
                <a:gd name="T54" fmla="*/ 1 w 67"/>
                <a:gd name="T55" fmla="*/ 4 h 107"/>
                <a:gd name="T56" fmla="*/ 1 w 67"/>
                <a:gd name="T57" fmla="*/ 2 h 107"/>
                <a:gd name="T58" fmla="*/ 1 w 67"/>
                <a:gd name="T59" fmla="*/ 2 h 107"/>
                <a:gd name="T60" fmla="*/ 1 w 67"/>
                <a:gd name="T61" fmla="*/ 2 h 107"/>
                <a:gd name="T62" fmla="*/ 1 w 67"/>
                <a:gd name="T63" fmla="*/ 1 h 107"/>
                <a:gd name="T64" fmla="*/ 1 w 67"/>
                <a:gd name="T65" fmla="*/ 1 h 107"/>
                <a:gd name="T66" fmla="*/ 1 w 67"/>
                <a:gd name="T67" fmla="*/ 0 h 107"/>
                <a:gd name="T68" fmla="*/ 2 w 67"/>
                <a:gd name="T69" fmla="*/ 0 h 107"/>
                <a:gd name="T70" fmla="*/ 2 w 67"/>
                <a:gd name="T71" fmla="*/ 0 h 107"/>
                <a:gd name="T72" fmla="*/ 2 w 67"/>
                <a:gd name="T73" fmla="*/ 0 h 107"/>
                <a:gd name="T74" fmla="*/ 3 w 67"/>
                <a:gd name="T75" fmla="*/ 0 h 107"/>
                <a:gd name="T76" fmla="*/ 3 w 67"/>
                <a:gd name="T77" fmla="*/ 0 h 107"/>
                <a:gd name="T78" fmla="*/ 4 w 67"/>
                <a:gd name="T79" fmla="*/ 1 h 107"/>
                <a:gd name="T80" fmla="*/ 4 w 67"/>
                <a:gd name="T81" fmla="*/ 1 h 107"/>
                <a:gd name="T82" fmla="*/ 4 w 67"/>
                <a:gd name="T83" fmla="*/ 1 h 107"/>
                <a:gd name="T84" fmla="*/ 4 w 67"/>
                <a:gd name="T85" fmla="*/ 2 h 107"/>
                <a:gd name="T86" fmla="*/ 4 w 67"/>
                <a:gd name="T87" fmla="*/ 2 h 107"/>
                <a:gd name="T88" fmla="*/ 4 w 67"/>
                <a:gd name="T89" fmla="*/ 2 h 107"/>
                <a:gd name="T90" fmla="*/ 4 w 67"/>
                <a:gd name="T91" fmla="*/ 2 h 107"/>
                <a:gd name="T92" fmla="*/ 4 w 67"/>
                <a:gd name="T93" fmla="*/ 3 h 107"/>
                <a:gd name="T94" fmla="*/ 4 w 67"/>
                <a:gd name="T95" fmla="*/ 3 h 107"/>
                <a:gd name="T96" fmla="*/ 4 w 67"/>
                <a:gd name="T97" fmla="*/ 3 h 107"/>
                <a:gd name="T98" fmla="*/ 4 w 67"/>
                <a:gd name="T99" fmla="*/ 3 h 107"/>
                <a:gd name="T100" fmla="*/ 4 w 67"/>
                <a:gd name="T101" fmla="*/ 4 h 107"/>
                <a:gd name="T102" fmla="*/ 4 w 67"/>
                <a:gd name="T103" fmla="*/ 4 h 107"/>
                <a:gd name="T104" fmla="*/ 4 w 67"/>
                <a:gd name="T105" fmla="*/ 4 h 107"/>
                <a:gd name="T106" fmla="*/ 4 w 67"/>
                <a:gd name="T107" fmla="*/ 4 h 107"/>
                <a:gd name="T108" fmla="*/ 4 w 67"/>
                <a:gd name="T109" fmla="*/ 5 h 107"/>
                <a:gd name="T110" fmla="*/ 4 w 67"/>
                <a:gd name="T111" fmla="*/ 5 h 107"/>
                <a:gd name="T112" fmla="*/ 4 w 67"/>
                <a:gd name="T113" fmla="*/ 5 h 107"/>
                <a:gd name="T114" fmla="*/ 4 w 67"/>
                <a:gd name="T115" fmla="*/ 5 h 107"/>
                <a:gd name="T116" fmla="*/ 4 w 67"/>
                <a:gd name="T117" fmla="*/ 6 h 107"/>
                <a:gd name="T118" fmla="*/ 4 w 67"/>
                <a:gd name="T119" fmla="*/ 6 h 107"/>
                <a:gd name="T120" fmla="*/ 4 w 67"/>
                <a:gd name="T121" fmla="*/ 6 h 107"/>
                <a:gd name="T122" fmla="*/ 5 w 67"/>
                <a:gd name="T123" fmla="*/ 5 h 10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7" h="107">
                  <a:moveTo>
                    <a:pt x="67" y="80"/>
                  </a:moveTo>
                  <a:lnTo>
                    <a:pt x="67" y="80"/>
                  </a:lnTo>
                  <a:lnTo>
                    <a:pt x="67" y="78"/>
                  </a:lnTo>
                  <a:lnTo>
                    <a:pt x="67" y="60"/>
                  </a:lnTo>
                  <a:lnTo>
                    <a:pt x="65" y="50"/>
                  </a:lnTo>
                  <a:lnTo>
                    <a:pt x="65" y="38"/>
                  </a:lnTo>
                  <a:lnTo>
                    <a:pt x="64" y="23"/>
                  </a:lnTo>
                  <a:lnTo>
                    <a:pt x="62" y="20"/>
                  </a:lnTo>
                  <a:lnTo>
                    <a:pt x="61" y="17"/>
                  </a:lnTo>
                  <a:lnTo>
                    <a:pt x="59" y="14"/>
                  </a:lnTo>
                  <a:lnTo>
                    <a:pt x="54" y="8"/>
                  </a:lnTo>
                  <a:lnTo>
                    <a:pt x="53" y="6"/>
                  </a:lnTo>
                  <a:lnTo>
                    <a:pt x="51" y="5"/>
                  </a:lnTo>
                  <a:lnTo>
                    <a:pt x="47" y="3"/>
                  </a:lnTo>
                  <a:lnTo>
                    <a:pt x="44" y="2"/>
                  </a:lnTo>
                  <a:lnTo>
                    <a:pt x="39" y="0"/>
                  </a:lnTo>
                  <a:lnTo>
                    <a:pt x="38" y="2"/>
                  </a:lnTo>
                  <a:lnTo>
                    <a:pt x="36" y="0"/>
                  </a:lnTo>
                  <a:lnTo>
                    <a:pt x="35" y="0"/>
                  </a:lnTo>
                  <a:lnTo>
                    <a:pt x="33" y="0"/>
                  </a:lnTo>
                  <a:lnTo>
                    <a:pt x="30" y="2"/>
                  </a:lnTo>
                  <a:lnTo>
                    <a:pt x="29" y="2"/>
                  </a:lnTo>
                  <a:lnTo>
                    <a:pt x="26" y="2"/>
                  </a:lnTo>
                  <a:lnTo>
                    <a:pt x="24" y="2"/>
                  </a:lnTo>
                  <a:lnTo>
                    <a:pt x="22" y="3"/>
                  </a:lnTo>
                  <a:lnTo>
                    <a:pt x="21" y="5"/>
                  </a:lnTo>
                  <a:lnTo>
                    <a:pt x="19" y="5"/>
                  </a:lnTo>
                  <a:lnTo>
                    <a:pt x="18" y="6"/>
                  </a:lnTo>
                  <a:lnTo>
                    <a:pt x="16" y="6"/>
                  </a:lnTo>
                  <a:lnTo>
                    <a:pt x="16" y="8"/>
                  </a:lnTo>
                  <a:lnTo>
                    <a:pt x="15" y="8"/>
                  </a:lnTo>
                  <a:lnTo>
                    <a:pt x="13" y="8"/>
                  </a:lnTo>
                  <a:lnTo>
                    <a:pt x="13" y="9"/>
                  </a:lnTo>
                  <a:lnTo>
                    <a:pt x="10" y="12"/>
                  </a:lnTo>
                  <a:lnTo>
                    <a:pt x="6" y="17"/>
                  </a:lnTo>
                  <a:lnTo>
                    <a:pt x="6" y="18"/>
                  </a:lnTo>
                  <a:lnTo>
                    <a:pt x="4" y="18"/>
                  </a:lnTo>
                  <a:lnTo>
                    <a:pt x="4" y="21"/>
                  </a:lnTo>
                  <a:lnTo>
                    <a:pt x="3" y="23"/>
                  </a:lnTo>
                  <a:lnTo>
                    <a:pt x="3" y="24"/>
                  </a:lnTo>
                  <a:lnTo>
                    <a:pt x="3" y="26"/>
                  </a:lnTo>
                  <a:lnTo>
                    <a:pt x="3" y="28"/>
                  </a:lnTo>
                  <a:lnTo>
                    <a:pt x="1" y="28"/>
                  </a:lnTo>
                  <a:lnTo>
                    <a:pt x="3" y="28"/>
                  </a:lnTo>
                  <a:lnTo>
                    <a:pt x="1" y="32"/>
                  </a:lnTo>
                  <a:lnTo>
                    <a:pt x="1" y="35"/>
                  </a:lnTo>
                  <a:lnTo>
                    <a:pt x="1" y="38"/>
                  </a:lnTo>
                  <a:lnTo>
                    <a:pt x="1" y="40"/>
                  </a:lnTo>
                  <a:lnTo>
                    <a:pt x="1" y="43"/>
                  </a:lnTo>
                  <a:lnTo>
                    <a:pt x="1" y="46"/>
                  </a:lnTo>
                  <a:lnTo>
                    <a:pt x="0" y="47"/>
                  </a:lnTo>
                  <a:lnTo>
                    <a:pt x="0" y="49"/>
                  </a:lnTo>
                  <a:lnTo>
                    <a:pt x="1" y="50"/>
                  </a:lnTo>
                  <a:lnTo>
                    <a:pt x="1" y="52"/>
                  </a:lnTo>
                  <a:lnTo>
                    <a:pt x="0" y="54"/>
                  </a:lnTo>
                  <a:lnTo>
                    <a:pt x="1" y="55"/>
                  </a:lnTo>
                  <a:lnTo>
                    <a:pt x="1" y="57"/>
                  </a:lnTo>
                  <a:lnTo>
                    <a:pt x="0" y="57"/>
                  </a:lnTo>
                  <a:lnTo>
                    <a:pt x="1" y="58"/>
                  </a:lnTo>
                  <a:lnTo>
                    <a:pt x="1" y="60"/>
                  </a:lnTo>
                  <a:lnTo>
                    <a:pt x="1" y="61"/>
                  </a:lnTo>
                  <a:lnTo>
                    <a:pt x="1" y="63"/>
                  </a:lnTo>
                  <a:lnTo>
                    <a:pt x="1" y="64"/>
                  </a:lnTo>
                  <a:lnTo>
                    <a:pt x="0" y="66"/>
                  </a:lnTo>
                  <a:lnTo>
                    <a:pt x="1" y="67"/>
                  </a:lnTo>
                  <a:lnTo>
                    <a:pt x="1" y="69"/>
                  </a:lnTo>
                  <a:lnTo>
                    <a:pt x="0" y="69"/>
                  </a:lnTo>
                  <a:lnTo>
                    <a:pt x="1" y="70"/>
                  </a:lnTo>
                  <a:lnTo>
                    <a:pt x="1" y="72"/>
                  </a:lnTo>
                  <a:lnTo>
                    <a:pt x="1" y="73"/>
                  </a:lnTo>
                  <a:lnTo>
                    <a:pt x="1" y="76"/>
                  </a:lnTo>
                  <a:lnTo>
                    <a:pt x="1" y="78"/>
                  </a:lnTo>
                  <a:lnTo>
                    <a:pt x="1" y="80"/>
                  </a:lnTo>
                  <a:lnTo>
                    <a:pt x="1" y="84"/>
                  </a:lnTo>
                  <a:lnTo>
                    <a:pt x="1" y="86"/>
                  </a:lnTo>
                  <a:lnTo>
                    <a:pt x="1" y="87"/>
                  </a:lnTo>
                  <a:lnTo>
                    <a:pt x="1" y="89"/>
                  </a:lnTo>
                  <a:lnTo>
                    <a:pt x="1" y="93"/>
                  </a:lnTo>
                  <a:lnTo>
                    <a:pt x="1" y="95"/>
                  </a:lnTo>
                  <a:lnTo>
                    <a:pt x="1" y="96"/>
                  </a:lnTo>
                  <a:lnTo>
                    <a:pt x="1" y="99"/>
                  </a:lnTo>
                  <a:lnTo>
                    <a:pt x="3" y="102"/>
                  </a:lnTo>
                  <a:lnTo>
                    <a:pt x="4" y="106"/>
                  </a:lnTo>
                  <a:lnTo>
                    <a:pt x="4" y="107"/>
                  </a:lnTo>
                  <a:lnTo>
                    <a:pt x="6" y="106"/>
                  </a:lnTo>
                  <a:lnTo>
                    <a:pt x="7" y="104"/>
                  </a:lnTo>
                  <a:lnTo>
                    <a:pt x="7" y="102"/>
                  </a:lnTo>
                  <a:lnTo>
                    <a:pt x="6" y="95"/>
                  </a:lnTo>
                  <a:lnTo>
                    <a:pt x="7" y="93"/>
                  </a:lnTo>
                  <a:lnTo>
                    <a:pt x="6" y="90"/>
                  </a:lnTo>
                  <a:lnTo>
                    <a:pt x="6" y="87"/>
                  </a:lnTo>
                  <a:lnTo>
                    <a:pt x="6" y="73"/>
                  </a:lnTo>
                  <a:lnTo>
                    <a:pt x="6" y="67"/>
                  </a:lnTo>
                  <a:lnTo>
                    <a:pt x="6" y="61"/>
                  </a:lnTo>
                  <a:lnTo>
                    <a:pt x="6" y="55"/>
                  </a:lnTo>
                  <a:lnTo>
                    <a:pt x="6" y="47"/>
                  </a:lnTo>
                  <a:lnTo>
                    <a:pt x="6" y="44"/>
                  </a:lnTo>
                  <a:lnTo>
                    <a:pt x="6" y="43"/>
                  </a:lnTo>
                  <a:lnTo>
                    <a:pt x="7" y="41"/>
                  </a:lnTo>
                  <a:lnTo>
                    <a:pt x="7" y="40"/>
                  </a:lnTo>
                  <a:lnTo>
                    <a:pt x="7" y="38"/>
                  </a:lnTo>
                  <a:lnTo>
                    <a:pt x="7" y="37"/>
                  </a:lnTo>
                  <a:lnTo>
                    <a:pt x="7" y="35"/>
                  </a:lnTo>
                  <a:lnTo>
                    <a:pt x="9" y="29"/>
                  </a:lnTo>
                  <a:lnTo>
                    <a:pt x="9" y="28"/>
                  </a:lnTo>
                  <a:lnTo>
                    <a:pt x="7" y="28"/>
                  </a:lnTo>
                  <a:lnTo>
                    <a:pt x="9" y="24"/>
                  </a:lnTo>
                  <a:lnTo>
                    <a:pt x="10" y="21"/>
                  </a:lnTo>
                  <a:lnTo>
                    <a:pt x="10" y="20"/>
                  </a:lnTo>
                  <a:lnTo>
                    <a:pt x="12" y="18"/>
                  </a:lnTo>
                  <a:lnTo>
                    <a:pt x="13" y="17"/>
                  </a:lnTo>
                  <a:lnTo>
                    <a:pt x="15" y="14"/>
                  </a:lnTo>
                  <a:lnTo>
                    <a:pt x="16" y="14"/>
                  </a:lnTo>
                  <a:lnTo>
                    <a:pt x="18" y="12"/>
                  </a:lnTo>
                  <a:lnTo>
                    <a:pt x="19" y="11"/>
                  </a:lnTo>
                  <a:lnTo>
                    <a:pt x="21" y="9"/>
                  </a:lnTo>
                  <a:lnTo>
                    <a:pt x="24" y="9"/>
                  </a:lnTo>
                  <a:lnTo>
                    <a:pt x="26" y="8"/>
                  </a:lnTo>
                  <a:lnTo>
                    <a:pt x="27" y="8"/>
                  </a:lnTo>
                  <a:lnTo>
                    <a:pt x="29" y="6"/>
                  </a:lnTo>
                  <a:lnTo>
                    <a:pt x="30" y="6"/>
                  </a:lnTo>
                  <a:lnTo>
                    <a:pt x="32" y="6"/>
                  </a:lnTo>
                  <a:lnTo>
                    <a:pt x="36" y="6"/>
                  </a:lnTo>
                  <a:lnTo>
                    <a:pt x="41" y="8"/>
                  </a:lnTo>
                  <a:lnTo>
                    <a:pt x="42" y="8"/>
                  </a:lnTo>
                  <a:lnTo>
                    <a:pt x="44" y="8"/>
                  </a:lnTo>
                  <a:lnTo>
                    <a:pt x="45" y="9"/>
                  </a:lnTo>
                  <a:lnTo>
                    <a:pt x="47" y="9"/>
                  </a:lnTo>
                  <a:lnTo>
                    <a:pt x="47" y="11"/>
                  </a:lnTo>
                  <a:lnTo>
                    <a:pt x="48" y="11"/>
                  </a:lnTo>
                  <a:lnTo>
                    <a:pt x="53" y="17"/>
                  </a:lnTo>
                  <a:lnTo>
                    <a:pt x="53" y="18"/>
                  </a:lnTo>
                  <a:lnTo>
                    <a:pt x="56" y="21"/>
                  </a:lnTo>
                  <a:lnTo>
                    <a:pt x="56" y="24"/>
                  </a:lnTo>
                  <a:lnTo>
                    <a:pt x="54" y="24"/>
                  </a:lnTo>
                  <a:lnTo>
                    <a:pt x="56" y="26"/>
                  </a:lnTo>
                  <a:lnTo>
                    <a:pt x="56" y="28"/>
                  </a:lnTo>
                  <a:lnTo>
                    <a:pt x="56" y="29"/>
                  </a:lnTo>
                  <a:lnTo>
                    <a:pt x="56" y="31"/>
                  </a:lnTo>
                  <a:lnTo>
                    <a:pt x="58" y="32"/>
                  </a:lnTo>
                  <a:lnTo>
                    <a:pt x="58" y="34"/>
                  </a:lnTo>
                  <a:lnTo>
                    <a:pt x="58" y="35"/>
                  </a:lnTo>
                  <a:lnTo>
                    <a:pt x="58" y="37"/>
                  </a:lnTo>
                  <a:lnTo>
                    <a:pt x="58" y="38"/>
                  </a:lnTo>
                  <a:lnTo>
                    <a:pt x="59" y="38"/>
                  </a:lnTo>
                  <a:lnTo>
                    <a:pt x="59" y="40"/>
                  </a:lnTo>
                  <a:lnTo>
                    <a:pt x="58" y="43"/>
                  </a:lnTo>
                  <a:lnTo>
                    <a:pt x="59" y="46"/>
                  </a:lnTo>
                  <a:lnTo>
                    <a:pt x="59" y="47"/>
                  </a:lnTo>
                  <a:lnTo>
                    <a:pt x="58" y="49"/>
                  </a:lnTo>
                  <a:lnTo>
                    <a:pt x="59" y="49"/>
                  </a:lnTo>
                  <a:lnTo>
                    <a:pt x="59" y="50"/>
                  </a:lnTo>
                  <a:lnTo>
                    <a:pt x="59" y="52"/>
                  </a:lnTo>
                  <a:lnTo>
                    <a:pt x="59" y="54"/>
                  </a:lnTo>
                  <a:lnTo>
                    <a:pt x="59" y="57"/>
                  </a:lnTo>
                  <a:lnTo>
                    <a:pt x="59" y="58"/>
                  </a:lnTo>
                  <a:lnTo>
                    <a:pt x="59" y="60"/>
                  </a:lnTo>
                  <a:lnTo>
                    <a:pt x="59" y="61"/>
                  </a:lnTo>
                  <a:lnTo>
                    <a:pt x="59" y="63"/>
                  </a:lnTo>
                  <a:lnTo>
                    <a:pt x="58" y="64"/>
                  </a:lnTo>
                  <a:lnTo>
                    <a:pt x="59" y="64"/>
                  </a:lnTo>
                  <a:lnTo>
                    <a:pt x="59" y="67"/>
                  </a:lnTo>
                  <a:lnTo>
                    <a:pt x="61" y="69"/>
                  </a:lnTo>
                  <a:lnTo>
                    <a:pt x="61" y="70"/>
                  </a:lnTo>
                  <a:lnTo>
                    <a:pt x="59" y="70"/>
                  </a:lnTo>
                  <a:lnTo>
                    <a:pt x="59" y="72"/>
                  </a:lnTo>
                  <a:lnTo>
                    <a:pt x="59" y="73"/>
                  </a:lnTo>
                  <a:lnTo>
                    <a:pt x="59" y="75"/>
                  </a:lnTo>
                  <a:lnTo>
                    <a:pt x="59" y="76"/>
                  </a:lnTo>
                  <a:lnTo>
                    <a:pt x="59" y="78"/>
                  </a:lnTo>
                  <a:lnTo>
                    <a:pt x="61" y="80"/>
                  </a:lnTo>
                  <a:lnTo>
                    <a:pt x="59" y="80"/>
                  </a:lnTo>
                  <a:lnTo>
                    <a:pt x="59" y="81"/>
                  </a:lnTo>
                  <a:lnTo>
                    <a:pt x="59" y="83"/>
                  </a:lnTo>
                  <a:lnTo>
                    <a:pt x="59" y="84"/>
                  </a:lnTo>
                  <a:lnTo>
                    <a:pt x="59" y="86"/>
                  </a:lnTo>
                  <a:lnTo>
                    <a:pt x="59" y="87"/>
                  </a:lnTo>
                  <a:lnTo>
                    <a:pt x="59" y="89"/>
                  </a:lnTo>
                  <a:lnTo>
                    <a:pt x="58" y="89"/>
                  </a:lnTo>
                  <a:lnTo>
                    <a:pt x="59" y="90"/>
                  </a:lnTo>
                  <a:lnTo>
                    <a:pt x="59" y="92"/>
                  </a:lnTo>
                  <a:lnTo>
                    <a:pt x="58" y="92"/>
                  </a:lnTo>
                  <a:lnTo>
                    <a:pt x="59" y="93"/>
                  </a:lnTo>
                  <a:lnTo>
                    <a:pt x="59" y="96"/>
                  </a:lnTo>
                  <a:lnTo>
                    <a:pt x="59" y="98"/>
                  </a:lnTo>
                  <a:lnTo>
                    <a:pt x="58" y="98"/>
                  </a:lnTo>
                  <a:lnTo>
                    <a:pt x="59" y="99"/>
                  </a:lnTo>
                  <a:lnTo>
                    <a:pt x="58" y="99"/>
                  </a:lnTo>
                  <a:lnTo>
                    <a:pt x="58" y="101"/>
                  </a:lnTo>
                  <a:lnTo>
                    <a:pt x="58" y="104"/>
                  </a:lnTo>
                  <a:lnTo>
                    <a:pt x="59" y="104"/>
                  </a:lnTo>
                  <a:lnTo>
                    <a:pt x="61" y="106"/>
                  </a:lnTo>
                  <a:lnTo>
                    <a:pt x="62" y="106"/>
                  </a:lnTo>
                  <a:lnTo>
                    <a:pt x="65" y="106"/>
                  </a:lnTo>
                  <a:lnTo>
                    <a:pt x="65" y="104"/>
                  </a:lnTo>
                  <a:lnTo>
                    <a:pt x="67" y="92"/>
                  </a:lnTo>
                  <a:lnTo>
                    <a:pt x="67" y="81"/>
                  </a:lnTo>
                  <a:lnTo>
                    <a:pt x="67" y="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37" name="Freeform 14">
              <a:extLst>
                <a:ext uri="{FF2B5EF4-FFF2-40B4-BE49-F238E27FC236}">
                  <a16:creationId xmlns:a16="http://schemas.microsoft.com/office/drawing/2014/main" id="{CEA2D38A-BD33-4B2C-BFBA-BA96AFDAEB88}"/>
                </a:ext>
              </a:extLst>
            </p:cNvPr>
            <p:cNvSpPr>
              <a:spLocks/>
            </p:cNvSpPr>
            <p:nvPr userDrawn="1"/>
          </p:nvSpPr>
          <p:spPr bwMode="auto">
            <a:xfrm>
              <a:off x="4660" y="4077"/>
              <a:ext cx="34" cy="53"/>
            </a:xfrm>
            <a:custGeom>
              <a:avLst/>
              <a:gdLst>
                <a:gd name="T0" fmla="*/ 5 w 67"/>
                <a:gd name="T1" fmla="*/ 3 h 107"/>
                <a:gd name="T2" fmla="*/ 4 w 67"/>
                <a:gd name="T3" fmla="*/ 1 h 107"/>
                <a:gd name="T4" fmla="*/ 4 w 67"/>
                <a:gd name="T5" fmla="*/ 0 h 107"/>
                <a:gd name="T6" fmla="*/ 3 w 67"/>
                <a:gd name="T7" fmla="*/ 0 h 107"/>
                <a:gd name="T8" fmla="*/ 3 w 67"/>
                <a:gd name="T9" fmla="*/ 0 h 107"/>
                <a:gd name="T10" fmla="*/ 3 w 67"/>
                <a:gd name="T11" fmla="*/ 0 h 107"/>
                <a:gd name="T12" fmla="*/ 2 w 67"/>
                <a:gd name="T13" fmla="*/ 0 h 107"/>
                <a:gd name="T14" fmla="*/ 2 w 67"/>
                <a:gd name="T15" fmla="*/ 0 h 107"/>
                <a:gd name="T16" fmla="*/ 2 w 67"/>
                <a:gd name="T17" fmla="*/ 0 h 107"/>
                <a:gd name="T18" fmla="*/ 1 w 67"/>
                <a:gd name="T19" fmla="*/ 0 h 107"/>
                <a:gd name="T20" fmla="*/ 1 w 67"/>
                <a:gd name="T21" fmla="*/ 1 h 107"/>
                <a:gd name="T22" fmla="*/ 1 w 67"/>
                <a:gd name="T23" fmla="*/ 1 h 107"/>
                <a:gd name="T24" fmla="*/ 1 w 67"/>
                <a:gd name="T25" fmla="*/ 1 h 107"/>
                <a:gd name="T26" fmla="*/ 1 w 67"/>
                <a:gd name="T27" fmla="*/ 2 h 107"/>
                <a:gd name="T28" fmla="*/ 1 w 67"/>
                <a:gd name="T29" fmla="*/ 2 h 107"/>
                <a:gd name="T30" fmla="*/ 0 w 67"/>
                <a:gd name="T31" fmla="*/ 3 h 107"/>
                <a:gd name="T32" fmla="*/ 0 w 67"/>
                <a:gd name="T33" fmla="*/ 3 h 107"/>
                <a:gd name="T34" fmla="*/ 1 w 67"/>
                <a:gd name="T35" fmla="*/ 3 h 107"/>
                <a:gd name="T36" fmla="*/ 1 w 67"/>
                <a:gd name="T37" fmla="*/ 4 h 107"/>
                <a:gd name="T38" fmla="*/ 1 w 67"/>
                <a:gd name="T39" fmla="*/ 4 h 107"/>
                <a:gd name="T40" fmla="*/ 1 w 67"/>
                <a:gd name="T41" fmla="*/ 4 h 107"/>
                <a:gd name="T42" fmla="*/ 1 w 67"/>
                <a:gd name="T43" fmla="*/ 5 h 107"/>
                <a:gd name="T44" fmla="*/ 1 w 67"/>
                <a:gd name="T45" fmla="*/ 5 h 107"/>
                <a:gd name="T46" fmla="*/ 1 w 67"/>
                <a:gd name="T47" fmla="*/ 5 h 107"/>
                <a:gd name="T48" fmla="*/ 1 w 67"/>
                <a:gd name="T49" fmla="*/ 6 h 107"/>
                <a:gd name="T50" fmla="*/ 1 w 67"/>
                <a:gd name="T51" fmla="*/ 6 h 107"/>
                <a:gd name="T52" fmla="*/ 1 w 67"/>
                <a:gd name="T53" fmla="*/ 5 h 107"/>
                <a:gd name="T54" fmla="*/ 1 w 67"/>
                <a:gd name="T55" fmla="*/ 4 h 107"/>
                <a:gd name="T56" fmla="*/ 1 w 67"/>
                <a:gd name="T57" fmla="*/ 2 h 107"/>
                <a:gd name="T58" fmla="*/ 1 w 67"/>
                <a:gd name="T59" fmla="*/ 2 h 107"/>
                <a:gd name="T60" fmla="*/ 1 w 67"/>
                <a:gd name="T61" fmla="*/ 2 h 107"/>
                <a:gd name="T62" fmla="*/ 1 w 67"/>
                <a:gd name="T63" fmla="*/ 1 h 107"/>
                <a:gd name="T64" fmla="*/ 1 w 67"/>
                <a:gd name="T65" fmla="*/ 1 h 107"/>
                <a:gd name="T66" fmla="*/ 2 w 67"/>
                <a:gd name="T67" fmla="*/ 0 h 107"/>
                <a:gd name="T68" fmla="*/ 2 w 67"/>
                <a:gd name="T69" fmla="*/ 0 h 107"/>
                <a:gd name="T70" fmla="*/ 2 w 67"/>
                <a:gd name="T71" fmla="*/ 0 h 107"/>
                <a:gd name="T72" fmla="*/ 2 w 67"/>
                <a:gd name="T73" fmla="*/ 0 h 107"/>
                <a:gd name="T74" fmla="*/ 3 w 67"/>
                <a:gd name="T75" fmla="*/ 0 h 107"/>
                <a:gd name="T76" fmla="*/ 3 w 67"/>
                <a:gd name="T77" fmla="*/ 0 h 107"/>
                <a:gd name="T78" fmla="*/ 4 w 67"/>
                <a:gd name="T79" fmla="*/ 1 h 107"/>
                <a:gd name="T80" fmla="*/ 4 w 67"/>
                <a:gd name="T81" fmla="*/ 1 h 107"/>
                <a:gd name="T82" fmla="*/ 4 w 67"/>
                <a:gd name="T83" fmla="*/ 1 h 107"/>
                <a:gd name="T84" fmla="*/ 4 w 67"/>
                <a:gd name="T85" fmla="*/ 2 h 107"/>
                <a:gd name="T86" fmla="*/ 4 w 67"/>
                <a:gd name="T87" fmla="*/ 2 h 107"/>
                <a:gd name="T88" fmla="*/ 4 w 67"/>
                <a:gd name="T89" fmla="*/ 2 h 107"/>
                <a:gd name="T90" fmla="*/ 4 w 67"/>
                <a:gd name="T91" fmla="*/ 2 h 107"/>
                <a:gd name="T92" fmla="*/ 4 w 67"/>
                <a:gd name="T93" fmla="*/ 3 h 107"/>
                <a:gd name="T94" fmla="*/ 4 w 67"/>
                <a:gd name="T95" fmla="*/ 3 h 107"/>
                <a:gd name="T96" fmla="*/ 4 w 67"/>
                <a:gd name="T97" fmla="*/ 3 h 107"/>
                <a:gd name="T98" fmla="*/ 4 w 67"/>
                <a:gd name="T99" fmla="*/ 3 h 107"/>
                <a:gd name="T100" fmla="*/ 4 w 67"/>
                <a:gd name="T101" fmla="*/ 4 h 107"/>
                <a:gd name="T102" fmla="*/ 4 w 67"/>
                <a:gd name="T103" fmla="*/ 4 h 107"/>
                <a:gd name="T104" fmla="*/ 4 w 67"/>
                <a:gd name="T105" fmla="*/ 4 h 107"/>
                <a:gd name="T106" fmla="*/ 4 w 67"/>
                <a:gd name="T107" fmla="*/ 4 h 107"/>
                <a:gd name="T108" fmla="*/ 4 w 67"/>
                <a:gd name="T109" fmla="*/ 5 h 107"/>
                <a:gd name="T110" fmla="*/ 4 w 67"/>
                <a:gd name="T111" fmla="*/ 5 h 107"/>
                <a:gd name="T112" fmla="*/ 4 w 67"/>
                <a:gd name="T113" fmla="*/ 5 h 107"/>
                <a:gd name="T114" fmla="*/ 4 w 67"/>
                <a:gd name="T115" fmla="*/ 5 h 107"/>
                <a:gd name="T116" fmla="*/ 4 w 67"/>
                <a:gd name="T117" fmla="*/ 6 h 107"/>
                <a:gd name="T118" fmla="*/ 4 w 67"/>
                <a:gd name="T119" fmla="*/ 6 h 107"/>
                <a:gd name="T120" fmla="*/ 4 w 67"/>
                <a:gd name="T121" fmla="*/ 6 h 107"/>
                <a:gd name="T122" fmla="*/ 5 w 67"/>
                <a:gd name="T123" fmla="*/ 5 h 10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7" h="107">
                  <a:moveTo>
                    <a:pt x="67" y="80"/>
                  </a:moveTo>
                  <a:lnTo>
                    <a:pt x="67" y="80"/>
                  </a:lnTo>
                  <a:lnTo>
                    <a:pt x="67" y="78"/>
                  </a:lnTo>
                  <a:lnTo>
                    <a:pt x="67" y="60"/>
                  </a:lnTo>
                  <a:lnTo>
                    <a:pt x="65" y="50"/>
                  </a:lnTo>
                  <a:lnTo>
                    <a:pt x="65" y="38"/>
                  </a:lnTo>
                  <a:lnTo>
                    <a:pt x="64" y="23"/>
                  </a:lnTo>
                  <a:lnTo>
                    <a:pt x="62" y="20"/>
                  </a:lnTo>
                  <a:lnTo>
                    <a:pt x="61" y="17"/>
                  </a:lnTo>
                  <a:lnTo>
                    <a:pt x="59" y="14"/>
                  </a:lnTo>
                  <a:lnTo>
                    <a:pt x="55" y="8"/>
                  </a:lnTo>
                  <a:lnTo>
                    <a:pt x="53" y="6"/>
                  </a:lnTo>
                  <a:lnTo>
                    <a:pt x="52" y="5"/>
                  </a:lnTo>
                  <a:lnTo>
                    <a:pt x="47" y="3"/>
                  </a:lnTo>
                  <a:lnTo>
                    <a:pt x="44" y="2"/>
                  </a:lnTo>
                  <a:lnTo>
                    <a:pt x="39" y="0"/>
                  </a:lnTo>
                  <a:lnTo>
                    <a:pt x="38" y="2"/>
                  </a:lnTo>
                  <a:lnTo>
                    <a:pt x="36" y="0"/>
                  </a:lnTo>
                  <a:lnTo>
                    <a:pt x="35" y="0"/>
                  </a:lnTo>
                  <a:lnTo>
                    <a:pt x="33" y="0"/>
                  </a:lnTo>
                  <a:lnTo>
                    <a:pt x="30" y="2"/>
                  </a:lnTo>
                  <a:lnTo>
                    <a:pt x="27" y="2"/>
                  </a:lnTo>
                  <a:lnTo>
                    <a:pt x="26" y="2"/>
                  </a:lnTo>
                  <a:lnTo>
                    <a:pt x="24" y="2"/>
                  </a:lnTo>
                  <a:lnTo>
                    <a:pt x="23" y="3"/>
                  </a:lnTo>
                  <a:lnTo>
                    <a:pt x="21" y="5"/>
                  </a:lnTo>
                  <a:lnTo>
                    <a:pt x="20" y="5"/>
                  </a:lnTo>
                  <a:lnTo>
                    <a:pt x="18" y="6"/>
                  </a:lnTo>
                  <a:lnTo>
                    <a:pt x="17" y="6"/>
                  </a:lnTo>
                  <a:lnTo>
                    <a:pt x="15" y="8"/>
                  </a:lnTo>
                  <a:lnTo>
                    <a:pt x="13" y="8"/>
                  </a:lnTo>
                  <a:lnTo>
                    <a:pt x="13" y="9"/>
                  </a:lnTo>
                  <a:lnTo>
                    <a:pt x="10" y="12"/>
                  </a:lnTo>
                  <a:lnTo>
                    <a:pt x="6" y="17"/>
                  </a:lnTo>
                  <a:lnTo>
                    <a:pt x="6" y="18"/>
                  </a:lnTo>
                  <a:lnTo>
                    <a:pt x="4" y="18"/>
                  </a:lnTo>
                  <a:lnTo>
                    <a:pt x="4" y="21"/>
                  </a:lnTo>
                  <a:lnTo>
                    <a:pt x="3" y="23"/>
                  </a:lnTo>
                  <a:lnTo>
                    <a:pt x="3" y="24"/>
                  </a:lnTo>
                  <a:lnTo>
                    <a:pt x="3" y="26"/>
                  </a:lnTo>
                  <a:lnTo>
                    <a:pt x="3" y="28"/>
                  </a:lnTo>
                  <a:lnTo>
                    <a:pt x="1" y="28"/>
                  </a:lnTo>
                  <a:lnTo>
                    <a:pt x="1" y="32"/>
                  </a:lnTo>
                  <a:lnTo>
                    <a:pt x="1" y="35"/>
                  </a:lnTo>
                  <a:lnTo>
                    <a:pt x="1" y="38"/>
                  </a:lnTo>
                  <a:lnTo>
                    <a:pt x="1" y="40"/>
                  </a:lnTo>
                  <a:lnTo>
                    <a:pt x="1" y="43"/>
                  </a:lnTo>
                  <a:lnTo>
                    <a:pt x="1" y="46"/>
                  </a:lnTo>
                  <a:lnTo>
                    <a:pt x="0" y="46"/>
                  </a:lnTo>
                  <a:lnTo>
                    <a:pt x="0" y="47"/>
                  </a:lnTo>
                  <a:lnTo>
                    <a:pt x="0" y="49"/>
                  </a:lnTo>
                  <a:lnTo>
                    <a:pt x="1" y="50"/>
                  </a:lnTo>
                  <a:lnTo>
                    <a:pt x="1" y="52"/>
                  </a:lnTo>
                  <a:lnTo>
                    <a:pt x="0" y="52"/>
                  </a:lnTo>
                  <a:lnTo>
                    <a:pt x="0" y="54"/>
                  </a:lnTo>
                  <a:lnTo>
                    <a:pt x="0" y="55"/>
                  </a:lnTo>
                  <a:lnTo>
                    <a:pt x="1" y="57"/>
                  </a:lnTo>
                  <a:lnTo>
                    <a:pt x="0" y="57"/>
                  </a:lnTo>
                  <a:lnTo>
                    <a:pt x="1" y="58"/>
                  </a:lnTo>
                  <a:lnTo>
                    <a:pt x="1" y="60"/>
                  </a:lnTo>
                  <a:lnTo>
                    <a:pt x="1" y="61"/>
                  </a:lnTo>
                  <a:lnTo>
                    <a:pt x="1" y="63"/>
                  </a:lnTo>
                  <a:lnTo>
                    <a:pt x="1" y="64"/>
                  </a:lnTo>
                  <a:lnTo>
                    <a:pt x="0" y="66"/>
                  </a:lnTo>
                  <a:lnTo>
                    <a:pt x="1" y="67"/>
                  </a:lnTo>
                  <a:lnTo>
                    <a:pt x="0" y="69"/>
                  </a:lnTo>
                  <a:lnTo>
                    <a:pt x="0" y="70"/>
                  </a:lnTo>
                  <a:lnTo>
                    <a:pt x="1" y="72"/>
                  </a:lnTo>
                  <a:lnTo>
                    <a:pt x="1" y="73"/>
                  </a:lnTo>
                  <a:lnTo>
                    <a:pt x="1" y="76"/>
                  </a:lnTo>
                  <a:lnTo>
                    <a:pt x="1" y="78"/>
                  </a:lnTo>
                  <a:lnTo>
                    <a:pt x="1" y="80"/>
                  </a:lnTo>
                  <a:lnTo>
                    <a:pt x="1" y="84"/>
                  </a:lnTo>
                  <a:lnTo>
                    <a:pt x="1" y="86"/>
                  </a:lnTo>
                  <a:lnTo>
                    <a:pt x="1" y="87"/>
                  </a:lnTo>
                  <a:lnTo>
                    <a:pt x="1" y="89"/>
                  </a:lnTo>
                  <a:lnTo>
                    <a:pt x="1" y="93"/>
                  </a:lnTo>
                  <a:lnTo>
                    <a:pt x="1" y="95"/>
                  </a:lnTo>
                  <a:lnTo>
                    <a:pt x="1" y="96"/>
                  </a:lnTo>
                  <a:lnTo>
                    <a:pt x="1" y="99"/>
                  </a:lnTo>
                  <a:lnTo>
                    <a:pt x="3" y="102"/>
                  </a:lnTo>
                  <a:lnTo>
                    <a:pt x="4" y="106"/>
                  </a:lnTo>
                  <a:lnTo>
                    <a:pt x="4" y="107"/>
                  </a:lnTo>
                  <a:lnTo>
                    <a:pt x="6" y="106"/>
                  </a:lnTo>
                  <a:lnTo>
                    <a:pt x="6" y="104"/>
                  </a:lnTo>
                  <a:lnTo>
                    <a:pt x="7" y="104"/>
                  </a:lnTo>
                  <a:lnTo>
                    <a:pt x="7" y="102"/>
                  </a:lnTo>
                  <a:lnTo>
                    <a:pt x="6" y="102"/>
                  </a:lnTo>
                  <a:lnTo>
                    <a:pt x="6" y="95"/>
                  </a:lnTo>
                  <a:lnTo>
                    <a:pt x="7" y="93"/>
                  </a:lnTo>
                  <a:lnTo>
                    <a:pt x="6" y="93"/>
                  </a:lnTo>
                  <a:lnTo>
                    <a:pt x="6" y="90"/>
                  </a:lnTo>
                  <a:lnTo>
                    <a:pt x="6" y="87"/>
                  </a:lnTo>
                  <a:lnTo>
                    <a:pt x="6" y="73"/>
                  </a:lnTo>
                  <a:lnTo>
                    <a:pt x="6" y="67"/>
                  </a:lnTo>
                  <a:lnTo>
                    <a:pt x="6" y="61"/>
                  </a:lnTo>
                  <a:lnTo>
                    <a:pt x="6" y="55"/>
                  </a:lnTo>
                  <a:lnTo>
                    <a:pt x="6" y="47"/>
                  </a:lnTo>
                  <a:lnTo>
                    <a:pt x="6" y="44"/>
                  </a:lnTo>
                  <a:lnTo>
                    <a:pt x="6" y="43"/>
                  </a:lnTo>
                  <a:lnTo>
                    <a:pt x="7" y="41"/>
                  </a:lnTo>
                  <a:lnTo>
                    <a:pt x="7" y="40"/>
                  </a:lnTo>
                  <a:lnTo>
                    <a:pt x="7" y="38"/>
                  </a:lnTo>
                  <a:lnTo>
                    <a:pt x="7" y="37"/>
                  </a:lnTo>
                  <a:lnTo>
                    <a:pt x="7" y="35"/>
                  </a:lnTo>
                  <a:lnTo>
                    <a:pt x="9" y="29"/>
                  </a:lnTo>
                  <a:lnTo>
                    <a:pt x="9" y="28"/>
                  </a:lnTo>
                  <a:lnTo>
                    <a:pt x="7" y="28"/>
                  </a:lnTo>
                  <a:lnTo>
                    <a:pt x="9" y="24"/>
                  </a:lnTo>
                  <a:lnTo>
                    <a:pt x="10" y="21"/>
                  </a:lnTo>
                  <a:lnTo>
                    <a:pt x="10" y="20"/>
                  </a:lnTo>
                  <a:lnTo>
                    <a:pt x="12" y="18"/>
                  </a:lnTo>
                  <a:lnTo>
                    <a:pt x="13" y="17"/>
                  </a:lnTo>
                  <a:lnTo>
                    <a:pt x="15" y="14"/>
                  </a:lnTo>
                  <a:lnTo>
                    <a:pt x="17" y="14"/>
                  </a:lnTo>
                  <a:lnTo>
                    <a:pt x="18" y="12"/>
                  </a:lnTo>
                  <a:lnTo>
                    <a:pt x="20" y="11"/>
                  </a:lnTo>
                  <a:lnTo>
                    <a:pt x="21" y="9"/>
                  </a:lnTo>
                  <a:lnTo>
                    <a:pt x="24" y="9"/>
                  </a:lnTo>
                  <a:lnTo>
                    <a:pt x="26" y="8"/>
                  </a:lnTo>
                  <a:lnTo>
                    <a:pt x="27" y="8"/>
                  </a:lnTo>
                  <a:lnTo>
                    <a:pt x="29" y="6"/>
                  </a:lnTo>
                  <a:lnTo>
                    <a:pt x="30" y="6"/>
                  </a:lnTo>
                  <a:lnTo>
                    <a:pt x="32" y="6"/>
                  </a:lnTo>
                  <a:lnTo>
                    <a:pt x="36" y="6"/>
                  </a:lnTo>
                  <a:lnTo>
                    <a:pt x="41" y="8"/>
                  </a:lnTo>
                  <a:lnTo>
                    <a:pt x="42" y="8"/>
                  </a:lnTo>
                  <a:lnTo>
                    <a:pt x="46" y="9"/>
                  </a:lnTo>
                  <a:lnTo>
                    <a:pt x="47" y="9"/>
                  </a:lnTo>
                  <a:lnTo>
                    <a:pt x="47" y="11"/>
                  </a:lnTo>
                  <a:lnTo>
                    <a:pt x="49" y="11"/>
                  </a:lnTo>
                  <a:lnTo>
                    <a:pt x="53" y="17"/>
                  </a:lnTo>
                  <a:lnTo>
                    <a:pt x="53" y="18"/>
                  </a:lnTo>
                  <a:lnTo>
                    <a:pt x="55" y="21"/>
                  </a:lnTo>
                  <a:lnTo>
                    <a:pt x="55" y="24"/>
                  </a:lnTo>
                  <a:lnTo>
                    <a:pt x="56" y="24"/>
                  </a:lnTo>
                  <a:lnTo>
                    <a:pt x="55" y="24"/>
                  </a:lnTo>
                  <a:lnTo>
                    <a:pt x="56" y="26"/>
                  </a:lnTo>
                  <a:lnTo>
                    <a:pt x="56" y="28"/>
                  </a:lnTo>
                  <a:lnTo>
                    <a:pt x="56" y="29"/>
                  </a:lnTo>
                  <a:lnTo>
                    <a:pt x="56" y="31"/>
                  </a:lnTo>
                  <a:lnTo>
                    <a:pt x="58" y="32"/>
                  </a:lnTo>
                  <a:lnTo>
                    <a:pt x="58" y="34"/>
                  </a:lnTo>
                  <a:lnTo>
                    <a:pt x="58" y="35"/>
                  </a:lnTo>
                  <a:lnTo>
                    <a:pt x="58" y="37"/>
                  </a:lnTo>
                  <a:lnTo>
                    <a:pt x="58" y="38"/>
                  </a:lnTo>
                  <a:lnTo>
                    <a:pt x="59" y="38"/>
                  </a:lnTo>
                  <a:lnTo>
                    <a:pt x="59" y="40"/>
                  </a:lnTo>
                  <a:lnTo>
                    <a:pt x="58" y="43"/>
                  </a:lnTo>
                  <a:lnTo>
                    <a:pt x="59" y="46"/>
                  </a:lnTo>
                  <a:lnTo>
                    <a:pt x="58" y="47"/>
                  </a:lnTo>
                  <a:lnTo>
                    <a:pt x="59" y="47"/>
                  </a:lnTo>
                  <a:lnTo>
                    <a:pt x="58" y="49"/>
                  </a:lnTo>
                  <a:lnTo>
                    <a:pt x="59" y="49"/>
                  </a:lnTo>
                  <a:lnTo>
                    <a:pt x="59" y="50"/>
                  </a:lnTo>
                  <a:lnTo>
                    <a:pt x="59" y="52"/>
                  </a:lnTo>
                  <a:lnTo>
                    <a:pt x="59" y="54"/>
                  </a:lnTo>
                  <a:lnTo>
                    <a:pt x="59" y="57"/>
                  </a:lnTo>
                  <a:lnTo>
                    <a:pt x="59" y="58"/>
                  </a:lnTo>
                  <a:lnTo>
                    <a:pt x="59" y="60"/>
                  </a:lnTo>
                  <a:lnTo>
                    <a:pt x="59" y="61"/>
                  </a:lnTo>
                  <a:lnTo>
                    <a:pt x="59" y="63"/>
                  </a:lnTo>
                  <a:lnTo>
                    <a:pt x="58" y="64"/>
                  </a:lnTo>
                  <a:lnTo>
                    <a:pt x="59" y="64"/>
                  </a:lnTo>
                  <a:lnTo>
                    <a:pt x="59" y="67"/>
                  </a:lnTo>
                  <a:lnTo>
                    <a:pt x="59" y="69"/>
                  </a:lnTo>
                  <a:lnTo>
                    <a:pt x="61" y="69"/>
                  </a:lnTo>
                  <a:lnTo>
                    <a:pt x="61" y="70"/>
                  </a:lnTo>
                  <a:lnTo>
                    <a:pt x="59" y="70"/>
                  </a:lnTo>
                  <a:lnTo>
                    <a:pt x="59" y="72"/>
                  </a:lnTo>
                  <a:lnTo>
                    <a:pt x="59" y="73"/>
                  </a:lnTo>
                  <a:lnTo>
                    <a:pt x="59" y="75"/>
                  </a:lnTo>
                  <a:lnTo>
                    <a:pt x="59" y="76"/>
                  </a:lnTo>
                  <a:lnTo>
                    <a:pt x="59" y="78"/>
                  </a:lnTo>
                  <a:lnTo>
                    <a:pt x="61" y="80"/>
                  </a:lnTo>
                  <a:lnTo>
                    <a:pt x="59" y="80"/>
                  </a:lnTo>
                  <a:lnTo>
                    <a:pt x="59" y="81"/>
                  </a:lnTo>
                  <a:lnTo>
                    <a:pt x="59" y="83"/>
                  </a:lnTo>
                  <a:lnTo>
                    <a:pt x="59" y="84"/>
                  </a:lnTo>
                  <a:lnTo>
                    <a:pt x="59" y="86"/>
                  </a:lnTo>
                  <a:lnTo>
                    <a:pt x="59" y="87"/>
                  </a:lnTo>
                  <a:lnTo>
                    <a:pt x="59" y="89"/>
                  </a:lnTo>
                  <a:lnTo>
                    <a:pt x="58" y="89"/>
                  </a:lnTo>
                  <a:lnTo>
                    <a:pt x="59" y="90"/>
                  </a:lnTo>
                  <a:lnTo>
                    <a:pt x="59" y="92"/>
                  </a:lnTo>
                  <a:lnTo>
                    <a:pt x="58" y="92"/>
                  </a:lnTo>
                  <a:lnTo>
                    <a:pt x="59" y="93"/>
                  </a:lnTo>
                  <a:lnTo>
                    <a:pt x="59" y="96"/>
                  </a:lnTo>
                  <a:lnTo>
                    <a:pt x="59" y="98"/>
                  </a:lnTo>
                  <a:lnTo>
                    <a:pt x="58" y="98"/>
                  </a:lnTo>
                  <a:lnTo>
                    <a:pt x="58" y="99"/>
                  </a:lnTo>
                  <a:lnTo>
                    <a:pt x="58" y="101"/>
                  </a:lnTo>
                  <a:lnTo>
                    <a:pt x="58" y="104"/>
                  </a:lnTo>
                  <a:lnTo>
                    <a:pt x="59" y="104"/>
                  </a:lnTo>
                  <a:lnTo>
                    <a:pt x="61" y="106"/>
                  </a:lnTo>
                  <a:lnTo>
                    <a:pt x="62" y="106"/>
                  </a:lnTo>
                  <a:lnTo>
                    <a:pt x="65" y="106"/>
                  </a:lnTo>
                  <a:lnTo>
                    <a:pt x="65" y="104"/>
                  </a:lnTo>
                  <a:lnTo>
                    <a:pt x="67" y="92"/>
                  </a:lnTo>
                  <a:lnTo>
                    <a:pt x="67" y="81"/>
                  </a:lnTo>
                  <a:lnTo>
                    <a:pt x="67" y="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38" name="Freeform 15">
              <a:extLst>
                <a:ext uri="{FF2B5EF4-FFF2-40B4-BE49-F238E27FC236}">
                  <a16:creationId xmlns:a16="http://schemas.microsoft.com/office/drawing/2014/main" id="{9895318D-5B91-45F3-89A4-E9987E99F25C}"/>
                </a:ext>
              </a:extLst>
            </p:cNvPr>
            <p:cNvSpPr>
              <a:spLocks/>
            </p:cNvSpPr>
            <p:nvPr userDrawn="1"/>
          </p:nvSpPr>
          <p:spPr bwMode="auto">
            <a:xfrm>
              <a:off x="4740" y="4077"/>
              <a:ext cx="35" cy="53"/>
            </a:xfrm>
            <a:custGeom>
              <a:avLst/>
              <a:gdLst>
                <a:gd name="T0" fmla="*/ 5 w 67"/>
                <a:gd name="T1" fmla="*/ 3 h 107"/>
                <a:gd name="T2" fmla="*/ 5 w 67"/>
                <a:gd name="T3" fmla="*/ 1 h 107"/>
                <a:gd name="T4" fmla="*/ 4 w 67"/>
                <a:gd name="T5" fmla="*/ 0 h 107"/>
                <a:gd name="T6" fmla="*/ 4 w 67"/>
                <a:gd name="T7" fmla="*/ 0 h 107"/>
                <a:gd name="T8" fmla="*/ 3 w 67"/>
                <a:gd name="T9" fmla="*/ 0 h 107"/>
                <a:gd name="T10" fmla="*/ 3 w 67"/>
                <a:gd name="T11" fmla="*/ 0 h 107"/>
                <a:gd name="T12" fmla="*/ 2 w 67"/>
                <a:gd name="T13" fmla="*/ 0 h 107"/>
                <a:gd name="T14" fmla="*/ 2 w 67"/>
                <a:gd name="T15" fmla="*/ 0 h 107"/>
                <a:gd name="T16" fmla="*/ 2 w 67"/>
                <a:gd name="T17" fmla="*/ 0 h 107"/>
                <a:gd name="T18" fmla="*/ 1 w 67"/>
                <a:gd name="T19" fmla="*/ 0 h 107"/>
                <a:gd name="T20" fmla="*/ 1 w 67"/>
                <a:gd name="T21" fmla="*/ 1 h 107"/>
                <a:gd name="T22" fmla="*/ 1 w 67"/>
                <a:gd name="T23" fmla="*/ 1 h 107"/>
                <a:gd name="T24" fmla="*/ 1 w 67"/>
                <a:gd name="T25" fmla="*/ 1 h 107"/>
                <a:gd name="T26" fmla="*/ 1 w 67"/>
                <a:gd name="T27" fmla="*/ 2 h 107"/>
                <a:gd name="T28" fmla="*/ 1 w 67"/>
                <a:gd name="T29" fmla="*/ 2 h 107"/>
                <a:gd name="T30" fmla="*/ 0 w 67"/>
                <a:gd name="T31" fmla="*/ 3 h 107"/>
                <a:gd name="T32" fmla="*/ 1 w 67"/>
                <a:gd name="T33" fmla="*/ 3 h 107"/>
                <a:gd name="T34" fmla="*/ 1 w 67"/>
                <a:gd name="T35" fmla="*/ 3 h 107"/>
                <a:gd name="T36" fmla="*/ 1 w 67"/>
                <a:gd name="T37" fmla="*/ 4 h 107"/>
                <a:gd name="T38" fmla="*/ 1 w 67"/>
                <a:gd name="T39" fmla="*/ 4 h 107"/>
                <a:gd name="T40" fmla="*/ 1 w 67"/>
                <a:gd name="T41" fmla="*/ 4 h 107"/>
                <a:gd name="T42" fmla="*/ 1 w 67"/>
                <a:gd name="T43" fmla="*/ 4 h 107"/>
                <a:gd name="T44" fmla="*/ 1 w 67"/>
                <a:gd name="T45" fmla="*/ 5 h 107"/>
                <a:gd name="T46" fmla="*/ 1 w 67"/>
                <a:gd name="T47" fmla="*/ 5 h 107"/>
                <a:gd name="T48" fmla="*/ 1 w 67"/>
                <a:gd name="T49" fmla="*/ 6 h 107"/>
                <a:gd name="T50" fmla="*/ 1 w 67"/>
                <a:gd name="T51" fmla="*/ 6 h 107"/>
                <a:gd name="T52" fmla="*/ 1 w 67"/>
                <a:gd name="T53" fmla="*/ 5 h 107"/>
                <a:gd name="T54" fmla="*/ 1 w 67"/>
                <a:gd name="T55" fmla="*/ 4 h 107"/>
                <a:gd name="T56" fmla="*/ 1 w 67"/>
                <a:gd name="T57" fmla="*/ 2 h 107"/>
                <a:gd name="T58" fmla="*/ 1 w 67"/>
                <a:gd name="T59" fmla="*/ 2 h 107"/>
                <a:gd name="T60" fmla="*/ 1 w 67"/>
                <a:gd name="T61" fmla="*/ 2 h 107"/>
                <a:gd name="T62" fmla="*/ 1 w 67"/>
                <a:gd name="T63" fmla="*/ 1 h 107"/>
                <a:gd name="T64" fmla="*/ 1 w 67"/>
                <a:gd name="T65" fmla="*/ 1 h 107"/>
                <a:gd name="T66" fmla="*/ 2 w 67"/>
                <a:gd name="T67" fmla="*/ 0 h 107"/>
                <a:gd name="T68" fmla="*/ 2 w 67"/>
                <a:gd name="T69" fmla="*/ 0 h 107"/>
                <a:gd name="T70" fmla="*/ 2 w 67"/>
                <a:gd name="T71" fmla="*/ 0 h 107"/>
                <a:gd name="T72" fmla="*/ 2 w 67"/>
                <a:gd name="T73" fmla="*/ 0 h 107"/>
                <a:gd name="T74" fmla="*/ 3 w 67"/>
                <a:gd name="T75" fmla="*/ 0 h 107"/>
                <a:gd name="T76" fmla="*/ 4 w 67"/>
                <a:gd name="T77" fmla="*/ 0 h 107"/>
                <a:gd name="T78" fmla="*/ 4 w 67"/>
                <a:gd name="T79" fmla="*/ 1 h 107"/>
                <a:gd name="T80" fmla="*/ 4 w 67"/>
                <a:gd name="T81" fmla="*/ 1 h 107"/>
                <a:gd name="T82" fmla="*/ 4 w 67"/>
                <a:gd name="T83" fmla="*/ 1 h 107"/>
                <a:gd name="T84" fmla="*/ 4 w 67"/>
                <a:gd name="T85" fmla="*/ 2 h 107"/>
                <a:gd name="T86" fmla="*/ 4 w 67"/>
                <a:gd name="T87" fmla="*/ 2 h 107"/>
                <a:gd name="T88" fmla="*/ 4 w 67"/>
                <a:gd name="T89" fmla="*/ 2 h 107"/>
                <a:gd name="T90" fmla="*/ 4 w 67"/>
                <a:gd name="T91" fmla="*/ 3 h 107"/>
                <a:gd name="T92" fmla="*/ 4 w 67"/>
                <a:gd name="T93" fmla="*/ 3 h 107"/>
                <a:gd name="T94" fmla="*/ 4 w 67"/>
                <a:gd name="T95" fmla="*/ 3 h 107"/>
                <a:gd name="T96" fmla="*/ 4 w 67"/>
                <a:gd name="T97" fmla="*/ 3 h 107"/>
                <a:gd name="T98" fmla="*/ 4 w 67"/>
                <a:gd name="T99" fmla="*/ 3 h 107"/>
                <a:gd name="T100" fmla="*/ 5 w 67"/>
                <a:gd name="T101" fmla="*/ 4 h 107"/>
                <a:gd name="T102" fmla="*/ 4 w 67"/>
                <a:gd name="T103" fmla="*/ 4 h 107"/>
                <a:gd name="T104" fmla="*/ 5 w 67"/>
                <a:gd name="T105" fmla="*/ 4 h 107"/>
                <a:gd name="T106" fmla="*/ 5 w 67"/>
                <a:gd name="T107" fmla="*/ 4 h 107"/>
                <a:gd name="T108" fmla="*/ 4 w 67"/>
                <a:gd name="T109" fmla="*/ 5 h 107"/>
                <a:gd name="T110" fmla="*/ 4 w 67"/>
                <a:gd name="T111" fmla="*/ 5 h 107"/>
                <a:gd name="T112" fmla="*/ 4 w 67"/>
                <a:gd name="T113" fmla="*/ 5 h 107"/>
                <a:gd name="T114" fmla="*/ 5 w 67"/>
                <a:gd name="T115" fmla="*/ 5 h 107"/>
                <a:gd name="T116" fmla="*/ 4 w 67"/>
                <a:gd name="T117" fmla="*/ 6 h 107"/>
                <a:gd name="T118" fmla="*/ 4 w 67"/>
                <a:gd name="T119" fmla="*/ 6 h 107"/>
                <a:gd name="T120" fmla="*/ 5 w 67"/>
                <a:gd name="T121" fmla="*/ 6 h 107"/>
                <a:gd name="T122" fmla="*/ 5 w 67"/>
                <a:gd name="T123" fmla="*/ 5 h 10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7" h="107">
                  <a:moveTo>
                    <a:pt x="67" y="79"/>
                  </a:moveTo>
                  <a:lnTo>
                    <a:pt x="67" y="79"/>
                  </a:lnTo>
                  <a:lnTo>
                    <a:pt x="67" y="78"/>
                  </a:lnTo>
                  <a:lnTo>
                    <a:pt x="67" y="59"/>
                  </a:lnTo>
                  <a:lnTo>
                    <a:pt x="67" y="50"/>
                  </a:lnTo>
                  <a:lnTo>
                    <a:pt x="65" y="38"/>
                  </a:lnTo>
                  <a:lnTo>
                    <a:pt x="64" y="22"/>
                  </a:lnTo>
                  <a:lnTo>
                    <a:pt x="62" y="19"/>
                  </a:lnTo>
                  <a:lnTo>
                    <a:pt x="61" y="16"/>
                  </a:lnTo>
                  <a:lnTo>
                    <a:pt x="61" y="13"/>
                  </a:lnTo>
                  <a:lnTo>
                    <a:pt x="55" y="7"/>
                  </a:lnTo>
                  <a:lnTo>
                    <a:pt x="53" y="6"/>
                  </a:lnTo>
                  <a:lnTo>
                    <a:pt x="52" y="4"/>
                  </a:lnTo>
                  <a:lnTo>
                    <a:pt x="47" y="3"/>
                  </a:lnTo>
                  <a:lnTo>
                    <a:pt x="46" y="1"/>
                  </a:lnTo>
                  <a:lnTo>
                    <a:pt x="44" y="1"/>
                  </a:lnTo>
                  <a:lnTo>
                    <a:pt x="40" y="0"/>
                  </a:lnTo>
                  <a:lnTo>
                    <a:pt x="38" y="0"/>
                  </a:lnTo>
                  <a:lnTo>
                    <a:pt x="36" y="0"/>
                  </a:lnTo>
                  <a:lnTo>
                    <a:pt x="35" y="0"/>
                  </a:lnTo>
                  <a:lnTo>
                    <a:pt x="33" y="0"/>
                  </a:lnTo>
                  <a:lnTo>
                    <a:pt x="32" y="1"/>
                  </a:lnTo>
                  <a:lnTo>
                    <a:pt x="30" y="1"/>
                  </a:lnTo>
                  <a:lnTo>
                    <a:pt x="29" y="1"/>
                  </a:lnTo>
                  <a:lnTo>
                    <a:pt x="26" y="1"/>
                  </a:lnTo>
                  <a:lnTo>
                    <a:pt x="24" y="1"/>
                  </a:lnTo>
                  <a:lnTo>
                    <a:pt x="24" y="3"/>
                  </a:lnTo>
                  <a:lnTo>
                    <a:pt x="23" y="3"/>
                  </a:lnTo>
                  <a:lnTo>
                    <a:pt x="21" y="4"/>
                  </a:lnTo>
                  <a:lnTo>
                    <a:pt x="20" y="4"/>
                  </a:lnTo>
                  <a:lnTo>
                    <a:pt x="18" y="6"/>
                  </a:lnTo>
                  <a:lnTo>
                    <a:pt x="17" y="6"/>
                  </a:lnTo>
                  <a:lnTo>
                    <a:pt x="17" y="7"/>
                  </a:lnTo>
                  <a:lnTo>
                    <a:pt x="15" y="7"/>
                  </a:lnTo>
                  <a:lnTo>
                    <a:pt x="14" y="7"/>
                  </a:lnTo>
                  <a:lnTo>
                    <a:pt x="14" y="9"/>
                  </a:lnTo>
                  <a:lnTo>
                    <a:pt x="11" y="12"/>
                  </a:lnTo>
                  <a:lnTo>
                    <a:pt x="6" y="16"/>
                  </a:lnTo>
                  <a:lnTo>
                    <a:pt x="6" y="18"/>
                  </a:lnTo>
                  <a:lnTo>
                    <a:pt x="4" y="21"/>
                  </a:lnTo>
                  <a:lnTo>
                    <a:pt x="4" y="22"/>
                  </a:lnTo>
                  <a:lnTo>
                    <a:pt x="3" y="24"/>
                  </a:lnTo>
                  <a:lnTo>
                    <a:pt x="3" y="26"/>
                  </a:lnTo>
                  <a:lnTo>
                    <a:pt x="3" y="27"/>
                  </a:lnTo>
                  <a:lnTo>
                    <a:pt x="3" y="32"/>
                  </a:lnTo>
                  <a:lnTo>
                    <a:pt x="1" y="35"/>
                  </a:lnTo>
                  <a:lnTo>
                    <a:pt x="1" y="38"/>
                  </a:lnTo>
                  <a:lnTo>
                    <a:pt x="1" y="39"/>
                  </a:lnTo>
                  <a:lnTo>
                    <a:pt x="1" y="42"/>
                  </a:lnTo>
                  <a:lnTo>
                    <a:pt x="1" y="45"/>
                  </a:lnTo>
                  <a:lnTo>
                    <a:pt x="1" y="47"/>
                  </a:lnTo>
                  <a:lnTo>
                    <a:pt x="0" y="48"/>
                  </a:lnTo>
                  <a:lnTo>
                    <a:pt x="1" y="48"/>
                  </a:lnTo>
                  <a:lnTo>
                    <a:pt x="1" y="52"/>
                  </a:lnTo>
                  <a:lnTo>
                    <a:pt x="0" y="53"/>
                  </a:lnTo>
                  <a:lnTo>
                    <a:pt x="1" y="55"/>
                  </a:lnTo>
                  <a:lnTo>
                    <a:pt x="1" y="56"/>
                  </a:lnTo>
                  <a:lnTo>
                    <a:pt x="0" y="56"/>
                  </a:lnTo>
                  <a:lnTo>
                    <a:pt x="1" y="58"/>
                  </a:lnTo>
                  <a:lnTo>
                    <a:pt x="1" y="61"/>
                  </a:lnTo>
                  <a:lnTo>
                    <a:pt x="1" y="62"/>
                  </a:lnTo>
                  <a:lnTo>
                    <a:pt x="1" y="64"/>
                  </a:lnTo>
                  <a:lnTo>
                    <a:pt x="1" y="65"/>
                  </a:lnTo>
                  <a:lnTo>
                    <a:pt x="1" y="67"/>
                  </a:lnTo>
                  <a:lnTo>
                    <a:pt x="1" y="68"/>
                  </a:lnTo>
                  <a:lnTo>
                    <a:pt x="0" y="68"/>
                  </a:lnTo>
                  <a:lnTo>
                    <a:pt x="1" y="70"/>
                  </a:lnTo>
                  <a:lnTo>
                    <a:pt x="1" y="71"/>
                  </a:lnTo>
                  <a:lnTo>
                    <a:pt x="1" y="73"/>
                  </a:lnTo>
                  <a:lnTo>
                    <a:pt x="1" y="74"/>
                  </a:lnTo>
                  <a:lnTo>
                    <a:pt x="1" y="76"/>
                  </a:lnTo>
                  <a:lnTo>
                    <a:pt x="1" y="78"/>
                  </a:lnTo>
                  <a:lnTo>
                    <a:pt x="1" y="79"/>
                  </a:lnTo>
                  <a:lnTo>
                    <a:pt x="1" y="84"/>
                  </a:lnTo>
                  <a:lnTo>
                    <a:pt x="1" y="85"/>
                  </a:lnTo>
                  <a:lnTo>
                    <a:pt x="1" y="87"/>
                  </a:lnTo>
                  <a:lnTo>
                    <a:pt x="1" y="88"/>
                  </a:lnTo>
                  <a:lnTo>
                    <a:pt x="1" y="93"/>
                  </a:lnTo>
                  <a:lnTo>
                    <a:pt x="1" y="94"/>
                  </a:lnTo>
                  <a:lnTo>
                    <a:pt x="1" y="96"/>
                  </a:lnTo>
                  <a:lnTo>
                    <a:pt x="3" y="99"/>
                  </a:lnTo>
                  <a:lnTo>
                    <a:pt x="3" y="102"/>
                  </a:lnTo>
                  <a:lnTo>
                    <a:pt x="4" y="105"/>
                  </a:lnTo>
                  <a:lnTo>
                    <a:pt x="4" y="107"/>
                  </a:lnTo>
                  <a:lnTo>
                    <a:pt x="6" y="107"/>
                  </a:lnTo>
                  <a:lnTo>
                    <a:pt x="8" y="105"/>
                  </a:lnTo>
                  <a:lnTo>
                    <a:pt x="8" y="104"/>
                  </a:lnTo>
                  <a:lnTo>
                    <a:pt x="8" y="102"/>
                  </a:lnTo>
                  <a:lnTo>
                    <a:pt x="8" y="94"/>
                  </a:lnTo>
                  <a:lnTo>
                    <a:pt x="8" y="93"/>
                  </a:lnTo>
                  <a:lnTo>
                    <a:pt x="8" y="90"/>
                  </a:lnTo>
                  <a:lnTo>
                    <a:pt x="6" y="87"/>
                  </a:lnTo>
                  <a:lnTo>
                    <a:pt x="6" y="73"/>
                  </a:lnTo>
                  <a:lnTo>
                    <a:pt x="6" y="67"/>
                  </a:lnTo>
                  <a:lnTo>
                    <a:pt x="6" y="61"/>
                  </a:lnTo>
                  <a:lnTo>
                    <a:pt x="6" y="55"/>
                  </a:lnTo>
                  <a:lnTo>
                    <a:pt x="6" y="47"/>
                  </a:lnTo>
                  <a:lnTo>
                    <a:pt x="6" y="44"/>
                  </a:lnTo>
                  <a:lnTo>
                    <a:pt x="8" y="42"/>
                  </a:lnTo>
                  <a:lnTo>
                    <a:pt x="8" y="41"/>
                  </a:lnTo>
                  <a:lnTo>
                    <a:pt x="8" y="39"/>
                  </a:lnTo>
                  <a:lnTo>
                    <a:pt x="8" y="38"/>
                  </a:lnTo>
                  <a:lnTo>
                    <a:pt x="8" y="36"/>
                  </a:lnTo>
                  <a:lnTo>
                    <a:pt x="8" y="35"/>
                  </a:lnTo>
                  <a:lnTo>
                    <a:pt x="9" y="29"/>
                  </a:lnTo>
                  <a:lnTo>
                    <a:pt x="9" y="27"/>
                  </a:lnTo>
                  <a:lnTo>
                    <a:pt x="9" y="24"/>
                  </a:lnTo>
                  <a:lnTo>
                    <a:pt x="11" y="21"/>
                  </a:lnTo>
                  <a:lnTo>
                    <a:pt x="11" y="19"/>
                  </a:lnTo>
                  <a:lnTo>
                    <a:pt x="12" y="18"/>
                  </a:lnTo>
                  <a:lnTo>
                    <a:pt x="14" y="16"/>
                  </a:lnTo>
                  <a:lnTo>
                    <a:pt x="15" y="13"/>
                  </a:lnTo>
                  <a:lnTo>
                    <a:pt x="17" y="13"/>
                  </a:lnTo>
                  <a:lnTo>
                    <a:pt x="18" y="12"/>
                  </a:lnTo>
                  <a:lnTo>
                    <a:pt x="20" y="10"/>
                  </a:lnTo>
                  <a:lnTo>
                    <a:pt x="21" y="9"/>
                  </a:lnTo>
                  <a:lnTo>
                    <a:pt x="24" y="9"/>
                  </a:lnTo>
                  <a:lnTo>
                    <a:pt x="26" y="7"/>
                  </a:lnTo>
                  <a:lnTo>
                    <a:pt x="27" y="7"/>
                  </a:lnTo>
                  <a:lnTo>
                    <a:pt x="29" y="7"/>
                  </a:lnTo>
                  <a:lnTo>
                    <a:pt x="29" y="6"/>
                  </a:lnTo>
                  <a:lnTo>
                    <a:pt x="30" y="6"/>
                  </a:lnTo>
                  <a:lnTo>
                    <a:pt x="32" y="6"/>
                  </a:lnTo>
                  <a:lnTo>
                    <a:pt x="36" y="6"/>
                  </a:lnTo>
                  <a:lnTo>
                    <a:pt x="41" y="7"/>
                  </a:lnTo>
                  <a:lnTo>
                    <a:pt x="43" y="6"/>
                  </a:lnTo>
                  <a:lnTo>
                    <a:pt x="43" y="7"/>
                  </a:lnTo>
                  <a:lnTo>
                    <a:pt x="44" y="7"/>
                  </a:lnTo>
                  <a:lnTo>
                    <a:pt x="46" y="9"/>
                  </a:lnTo>
                  <a:lnTo>
                    <a:pt x="47" y="9"/>
                  </a:lnTo>
                  <a:lnTo>
                    <a:pt x="47" y="10"/>
                  </a:lnTo>
                  <a:lnTo>
                    <a:pt x="50" y="10"/>
                  </a:lnTo>
                  <a:lnTo>
                    <a:pt x="53" y="16"/>
                  </a:lnTo>
                  <a:lnTo>
                    <a:pt x="53" y="18"/>
                  </a:lnTo>
                  <a:lnTo>
                    <a:pt x="55" y="18"/>
                  </a:lnTo>
                  <a:lnTo>
                    <a:pt x="56" y="21"/>
                  </a:lnTo>
                  <a:lnTo>
                    <a:pt x="56" y="24"/>
                  </a:lnTo>
                  <a:lnTo>
                    <a:pt x="56" y="26"/>
                  </a:lnTo>
                  <a:lnTo>
                    <a:pt x="58" y="27"/>
                  </a:lnTo>
                  <a:lnTo>
                    <a:pt x="58" y="29"/>
                  </a:lnTo>
                  <a:lnTo>
                    <a:pt x="56" y="30"/>
                  </a:lnTo>
                  <a:lnTo>
                    <a:pt x="58" y="32"/>
                  </a:lnTo>
                  <a:lnTo>
                    <a:pt x="58" y="33"/>
                  </a:lnTo>
                  <a:lnTo>
                    <a:pt x="58" y="35"/>
                  </a:lnTo>
                  <a:lnTo>
                    <a:pt x="58" y="36"/>
                  </a:lnTo>
                  <a:lnTo>
                    <a:pt x="58" y="38"/>
                  </a:lnTo>
                  <a:lnTo>
                    <a:pt x="59" y="38"/>
                  </a:lnTo>
                  <a:lnTo>
                    <a:pt x="59" y="39"/>
                  </a:lnTo>
                  <a:lnTo>
                    <a:pt x="59" y="42"/>
                  </a:lnTo>
                  <a:lnTo>
                    <a:pt x="59" y="45"/>
                  </a:lnTo>
                  <a:lnTo>
                    <a:pt x="59" y="47"/>
                  </a:lnTo>
                  <a:lnTo>
                    <a:pt x="59" y="48"/>
                  </a:lnTo>
                  <a:lnTo>
                    <a:pt x="59" y="50"/>
                  </a:lnTo>
                  <a:lnTo>
                    <a:pt x="59" y="52"/>
                  </a:lnTo>
                  <a:lnTo>
                    <a:pt x="59" y="53"/>
                  </a:lnTo>
                  <a:lnTo>
                    <a:pt x="59" y="56"/>
                  </a:lnTo>
                  <a:lnTo>
                    <a:pt x="59" y="58"/>
                  </a:lnTo>
                  <a:lnTo>
                    <a:pt x="59" y="59"/>
                  </a:lnTo>
                  <a:lnTo>
                    <a:pt x="59" y="61"/>
                  </a:lnTo>
                  <a:lnTo>
                    <a:pt x="59" y="62"/>
                  </a:lnTo>
                  <a:lnTo>
                    <a:pt x="59" y="64"/>
                  </a:lnTo>
                  <a:lnTo>
                    <a:pt x="59" y="67"/>
                  </a:lnTo>
                  <a:lnTo>
                    <a:pt x="61" y="67"/>
                  </a:lnTo>
                  <a:lnTo>
                    <a:pt x="61" y="68"/>
                  </a:lnTo>
                  <a:lnTo>
                    <a:pt x="61" y="70"/>
                  </a:lnTo>
                  <a:lnTo>
                    <a:pt x="59" y="70"/>
                  </a:lnTo>
                  <a:lnTo>
                    <a:pt x="59" y="71"/>
                  </a:lnTo>
                  <a:lnTo>
                    <a:pt x="59" y="73"/>
                  </a:lnTo>
                  <a:lnTo>
                    <a:pt x="61" y="73"/>
                  </a:lnTo>
                  <a:lnTo>
                    <a:pt x="59" y="74"/>
                  </a:lnTo>
                  <a:lnTo>
                    <a:pt x="59" y="76"/>
                  </a:lnTo>
                  <a:lnTo>
                    <a:pt x="61" y="76"/>
                  </a:lnTo>
                  <a:lnTo>
                    <a:pt x="59" y="76"/>
                  </a:lnTo>
                  <a:lnTo>
                    <a:pt x="59" y="78"/>
                  </a:lnTo>
                  <a:lnTo>
                    <a:pt x="61" y="78"/>
                  </a:lnTo>
                  <a:lnTo>
                    <a:pt x="61" y="79"/>
                  </a:lnTo>
                  <a:lnTo>
                    <a:pt x="59" y="79"/>
                  </a:lnTo>
                  <a:lnTo>
                    <a:pt x="59" y="81"/>
                  </a:lnTo>
                  <a:lnTo>
                    <a:pt x="59" y="82"/>
                  </a:lnTo>
                  <a:lnTo>
                    <a:pt x="59" y="84"/>
                  </a:lnTo>
                  <a:lnTo>
                    <a:pt x="59" y="85"/>
                  </a:lnTo>
                  <a:lnTo>
                    <a:pt x="59" y="87"/>
                  </a:lnTo>
                  <a:lnTo>
                    <a:pt x="59" y="88"/>
                  </a:lnTo>
                  <a:lnTo>
                    <a:pt x="58" y="88"/>
                  </a:lnTo>
                  <a:lnTo>
                    <a:pt x="59" y="90"/>
                  </a:lnTo>
                  <a:lnTo>
                    <a:pt x="59" y="91"/>
                  </a:lnTo>
                  <a:lnTo>
                    <a:pt x="58" y="91"/>
                  </a:lnTo>
                  <a:lnTo>
                    <a:pt x="59" y="93"/>
                  </a:lnTo>
                  <a:lnTo>
                    <a:pt x="61" y="93"/>
                  </a:lnTo>
                  <a:lnTo>
                    <a:pt x="59" y="94"/>
                  </a:lnTo>
                  <a:lnTo>
                    <a:pt x="59" y="96"/>
                  </a:lnTo>
                  <a:lnTo>
                    <a:pt x="59" y="97"/>
                  </a:lnTo>
                  <a:lnTo>
                    <a:pt x="58" y="97"/>
                  </a:lnTo>
                  <a:lnTo>
                    <a:pt x="59" y="99"/>
                  </a:lnTo>
                  <a:lnTo>
                    <a:pt x="58" y="99"/>
                  </a:lnTo>
                  <a:lnTo>
                    <a:pt x="59" y="100"/>
                  </a:lnTo>
                  <a:lnTo>
                    <a:pt x="59" y="104"/>
                  </a:lnTo>
                  <a:lnTo>
                    <a:pt x="61" y="104"/>
                  </a:lnTo>
                  <a:lnTo>
                    <a:pt x="61" y="105"/>
                  </a:lnTo>
                  <a:lnTo>
                    <a:pt x="62" y="105"/>
                  </a:lnTo>
                  <a:lnTo>
                    <a:pt x="65" y="105"/>
                  </a:lnTo>
                  <a:lnTo>
                    <a:pt x="67" y="104"/>
                  </a:lnTo>
                  <a:lnTo>
                    <a:pt x="67" y="91"/>
                  </a:lnTo>
                  <a:lnTo>
                    <a:pt x="67" y="81"/>
                  </a:lnTo>
                  <a:lnTo>
                    <a:pt x="67" y="7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39" name="Freeform 16">
              <a:extLst>
                <a:ext uri="{FF2B5EF4-FFF2-40B4-BE49-F238E27FC236}">
                  <a16:creationId xmlns:a16="http://schemas.microsoft.com/office/drawing/2014/main" id="{438C3DF8-A8E7-4BFB-BDF5-33065F1E9E0E}"/>
                </a:ext>
              </a:extLst>
            </p:cNvPr>
            <p:cNvSpPr>
              <a:spLocks noEditPoints="1"/>
            </p:cNvSpPr>
            <p:nvPr userDrawn="1"/>
          </p:nvSpPr>
          <p:spPr bwMode="auto">
            <a:xfrm>
              <a:off x="4644" y="4023"/>
              <a:ext cx="146" cy="146"/>
            </a:xfrm>
            <a:custGeom>
              <a:avLst/>
              <a:gdLst>
                <a:gd name="T0" fmla="*/ 0 w 291"/>
                <a:gd name="T1" fmla="*/ 0 h 292"/>
                <a:gd name="T2" fmla="*/ 0 w 291"/>
                <a:gd name="T3" fmla="*/ 19 h 292"/>
                <a:gd name="T4" fmla="*/ 19 w 291"/>
                <a:gd name="T5" fmla="*/ 19 h 292"/>
                <a:gd name="T6" fmla="*/ 19 w 291"/>
                <a:gd name="T7" fmla="*/ 0 h 292"/>
                <a:gd name="T8" fmla="*/ 0 w 291"/>
                <a:gd name="T9" fmla="*/ 0 h 292"/>
                <a:gd name="T10" fmla="*/ 0 w 291"/>
                <a:gd name="T11" fmla="*/ 0 h 292"/>
                <a:gd name="T12" fmla="*/ 18 w 291"/>
                <a:gd name="T13" fmla="*/ 18 h 292"/>
                <a:gd name="T14" fmla="*/ 1 w 291"/>
                <a:gd name="T15" fmla="*/ 18 h 292"/>
                <a:gd name="T16" fmla="*/ 1 w 291"/>
                <a:gd name="T17" fmla="*/ 1 h 292"/>
                <a:gd name="T18" fmla="*/ 18 w 291"/>
                <a:gd name="T19" fmla="*/ 1 h 292"/>
                <a:gd name="T20" fmla="*/ 18 w 291"/>
                <a:gd name="T21" fmla="*/ 18 h 292"/>
                <a:gd name="T22" fmla="*/ 18 w 291"/>
                <a:gd name="T23" fmla="*/ 18 h 29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91" h="292">
                  <a:moveTo>
                    <a:pt x="0" y="0"/>
                  </a:moveTo>
                  <a:lnTo>
                    <a:pt x="0" y="292"/>
                  </a:lnTo>
                  <a:lnTo>
                    <a:pt x="291" y="292"/>
                  </a:lnTo>
                  <a:lnTo>
                    <a:pt x="291" y="0"/>
                  </a:lnTo>
                  <a:lnTo>
                    <a:pt x="0" y="0"/>
                  </a:lnTo>
                  <a:close/>
                  <a:moveTo>
                    <a:pt x="276" y="277"/>
                  </a:moveTo>
                  <a:lnTo>
                    <a:pt x="15" y="277"/>
                  </a:lnTo>
                  <a:lnTo>
                    <a:pt x="15" y="15"/>
                  </a:lnTo>
                  <a:lnTo>
                    <a:pt x="276" y="15"/>
                  </a:lnTo>
                  <a:lnTo>
                    <a:pt x="276" y="27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grpSp>
    </p:spTree>
    <p:extLst>
      <p:ext uri="{BB962C8B-B14F-4D97-AF65-F5344CB8AC3E}">
        <p14:creationId xmlns:p14="http://schemas.microsoft.com/office/powerpoint/2010/main" val="2959669567"/>
      </p:ext>
    </p:extLst>
  </p:cSld>
  <p:clrMapOvr>
    <a:masterClrMapping/>
  </p:clrMapOvr>
  <p:extLst>
    <p:ext uri="{DCECCB84-F9BA-43D5-87BE-67443E8EF086}">
      <p15:sldGuideLst xmlns:p15="http://schemas.microsoft.com/office/powerpoint/2012/main">
        <p15:guide id="1" orient="horz" pos="504">
          <p15:clr>
            <a:srgbClr val="FBAE40"/>
          </p15:clr>
        </p15:guide>
        <p15:guide id="2" pos="249">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itolo e contenuto-PPTLGNOTEXT">
    <p:spTree>
      <p:nvGrpSpPr>
        <p:cNvPr id="1" name=""/>
        <p:cNvGrpSpPr/>
        <p:nvPr/>
      </p:nvGrpSpPr>
      <p:grpSpPr>
        <a:xfrm>
          <a:off x="0" y="0"/>
          <a:ext cx="0" cy="0"/>
          <a:chOff x="0" y="0"/>
          <a:chExt cx="0" cy="0"/>
        </a:xfrm>
      </p:grpSpPr>
      <p:sp>
        <p:nvSpPr>
          <p:cNvPr id="3" name="Segnaposto contenuto 2"/>
          <p:cNvSpPr>
            <a:spLocks noGrp="1"/>
          </p:cNvSpPr>
          <p:nvPr>
            <p:ph idx="1" hasCustomPrompt="1"/>
          </p:nvPr>
        </p:nvSpPr>
        <p:spPr>
          <a:xfrm>
            <a:off x="631161" y="1163908"/>
            <a:ext cx="8081743" cy="3283200"/>
          </a:xfrm>
        </p:spPr>
        <p:txBody>
          <a:bodyPr>
            <a:noAutofit/>
          </a:bodyPr>
          <a:lstStyle>
            <a:lvl1pPr>
              <a:defRPr sz="1600">
                <a:latin typeface="Century Gothic" panose="020B0502020202020204" pitchFamily="34" charset="0"/>
                <a:cs typeface="Arial" panose="020B0604020202020204" pitchFamily="34" charset="0"/>
              </a:defRPr>
            </a:lvl1pPr>
          </a:lstStyle>
          <a:p>
            <a:pPr lvl="0"/>
            <a:r>
              <a:rPr lang="it-IT" dirty="0"/>
              <a:t>Inserisci tabella o grafico misura </a:t>
            </a:r>
            <a:r>
              <a:rPr lang="it-IT" dirty="0" err="1"/>
              <a:t>LargeNoText</a:t>
            </a:r>
            <a:endParaRPr lang="it-IT" dirty="0"/>
          </a:p>
        </p:txBody>
      </p:sp>
      <p:sp>
        <p:nvSpPr>
          <p:cNvPr id="7" name="Segnaposto testo 6"/>
          <p:cNvSpPr>
            <a:spLocks noGrp="1"/>
          </p:cNvSpPr>
          <p:nvPr>
            <p:ph type="body" sz="quarter" idx="10" hasCustomPrompt="1"/>
          </p:nvPr>
        </p:nvSpPr>
        <p:spPr>
          <a:xfrm>
            <a:off x="3398291" y="809016"/>
            <a:ext cx="2357187" cy="269879"/>
          </a:xfrm>
        </p:spPr>
        <p:txBody>
          <a:bodyPr>
            <a:noAutofit/>
          </a:bodyPr>
          <a:lstStyle>
            <a:lvl1pPr marL="0" indent="0" algn="ctr">
              <a:buFontTx/>
              <a:buNone/>
              <a:defRPr sz="14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14 </a:t>
            </a:r>
          </a:p>
        </p:txBody>
      </p:sp>
      <p:sp>
        <p:nvSpPr>
          <p:cNvPr id="14" name="Segnaposto contenuto 13"/>
          <p:cNvSpPr>
            <a:spLocks noGrp="1"/>
          </p:cNvSpPr>
          <p:nvPr>
            <p:ph sz="quarter" idx="11" hasCustomPrompt="1"/>
          </p:nvPr>
        </p:nvSpPr>
        <p:spPr>
          <a:xfrm>
            <a:off x="646353" y="4520386"/>
            <a:ext cx="5001590" cy="17248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13" name="Segnaposto numero diapositiva 5"/>
          <p:cNvSpPr>
            <a:spLocks noGrp="1"/>
          </p:cNvSpPr>
          <p:nvPr>
            <p:ph type="sldNum" sz="quarter" idx="13"/>
          </p:nvPr>
        </p:nvSpPr>
        <p:spPr>
          <a:xfrm>
            <a:off x="8593982" y="134543"/>
            <a:ext cx="415993"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a:p>
        </p:txBody>
      </p:sp>
      <p:sp>
        <p:nvSpPr>
          <p:cNvPr id="25" name="Titolo 1"/>
          <p:cNvSpPr>
            <a:spLocks noGrp="1"/>
          </p:cNvSpPr>
          <p:nvPr>
            <p:ph type="title" hasCustomPrompt="1"/>
          </p:nvPr>
        </p:nvSpPr>
        <p:spPr>
          <a:xfrm>
            <a:off x="408897" y="259802"/>
            <a:ext cx="7864880" cy="342900"/>
          </a:xfrm>
        </p:spPr>
        <p:txBody>
          <a:bodyPr>
            <a:noAutofit/>
          </a:bodyPr>
          <a:lstStyle>
            <a:lvl1pPr>
              <a:defRPr sz="2400" b="1" baseline="0">
                <a:solidFill>
                  <a:srgbClr val="003A79"/>
                </a:solidFill>
                <a:latin typeface="Century Gothic" panose="020B0502020202020204" pitchFamily="34" charset="0"/>
                <a:cs typeface="Arial" panose="020B0604020202020204" pitchFamily="34" charset="0"/>
              </a:defRPr>
            </a:lvl1pPr>
          </a:lstStyle>
          <a:p>
            <a:r>
              <a:rPr lang="it-IT" dirty="0"/>
              <a:t>Titolo Century </a:t>
            </a:r>
            <a:r>
              <a:rPr lang="it-IT" dirty="0" err="1"/>
              <a:t>Gothic</a:t>
            </a:r>
            <a:r>
              <a:rPr lang="it-IT" dirty="0"/>
              <a:t> 24</a:t>
            </a:r>
          </a:p>
        </p:txBody>
      </p:sp>
    </p:spTree>
    <p:extLst>
      <p:ext uri="{BB962C8B-B14F-4D97-AF65-F5344CB8AC3E}">
        <p14:creationId xmlns:p14="http://schemas.microsoft.com/office/powerpoint/2010/main" val="1692563184"/>
      </p:ext>
    </p:extLst>
  </p:cSld>
  <p:clrMapOvr>
    <a:masterClrMapping/>
  </p:clrMapOvr>
  <p:extLst>
    <p:ext uri="{DCECCB84-F9BA-43D5-87BE-67443E8EF086}">
      <p15:sldGuideLst xmlns:p15="http://schemas.microsoft.com/office/powerpoint/2012/main">
        <p15:guide id="1" orient="horz" pos="378">
          <p15:clr>
            <a:srgbClr val="FBAE40"/>
          </p15:clr>
        </p15:guide>
        <p15:guide id="2" pos="25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5_Titolo e contenuto-PPT-4ChartNoText">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399232" y="273845"/>
            <a:ext cx="7864880" cy="342900"/>
          </a:xfrm>
        </p:spPr>
        <p:txBody>
          <a:bodyPr>
            <a:noAutofit/>
          </a:bodyPr>
          <a:lstStyle>
            <a:lvl1pPr>
              <a:defRPr sz="2400" b="1">
                <a:solidFill>
                  <a:srgbClr val="003A79"/>
                </a:solidFill>
                <a:latin typeface="Century Gothic" panose="020B0502020202020204" pitchFamily="34" charset="0"/>
                <a:cs typeface="Arial" panose="020B0604020202020204" pitchFamily="34" charset="0"/>
              </a:defRPr>
            </a:lvl1pPr>
          </a:lstStyle>
          <a:p>
            <a:r>
              <a:rPr lang="it-IT" dirty="0"/>
              <a:t>Titolo – Century </a:t>
            </a:r>
            <a:r>
              <a:rPr lang="it-IT" dirty="0" err="1"/>
              <a:t>Gothic</a:t>
            </a:r>
            <a:r>
              <a:rPr lang="it-IT" dirty="0"/>
              <a:t> 24</a:t>
            </a:r>
          </a:p>
        </p:txBody>
      </p:sp>
      <p:sp>
        <p:nvSpPr>
          <p:cNvPr id="3" name="Segnaposto contenuto 2"/>
          <p:cNvSpPr>
            <a:spLocks noGrp="1"/>
          </p:cNvSpPr>
          <p:nvPr>
            <p:ph idx="1" hasCustomPrompt="1"/>
          </p:nvPr>
        </p:nvSpPr>
        <p:spPr>
          <a:xfrm>
            <a:off x="631161" y="917243"/>
            <a:ext cx="3975813" cy="16200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 o grafico misura 4ChartNoText</a:t>
            </a:r>
          </a:p>
        </p:txBody>
      </p:sp>
      <p:sp>
        <p:nvSpPr>
          <p:cNvPr id="10" name="Segnaposto contenuto 2"/>
          <p:cNvSpPr>
            <a:spLocks noGrp="1"/>
          </p:cNvSpPr>
          <p:nvPr>
            <p:ph idx="13" hasCustomPrompt="1"/>
          </p:nvPr>
        </p:nvSpPr>
        <p:spPr>
          <a:xfrm>
            <a:off x="4813395" y="924387"/>
            <a:ext cx="3975813" cy="16200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 o grafico misura 4ChartNoText</a:t>
            </a:r>
          </a:p>
        </p:txBody>
      </p:sp>
      <p:sp>
        <p:nvSpPr>
          <p:cNvPr id="14" name="Segnaposto contenuto 2"/>
          <p:cNvSpPr>
            <a:spLocks noGrp="1"/>
          </p:cNvSpPr>
          <p:nvPr>
            <p:ph idx="14" hasCustomPrompt="1"/>
          </p:nvPr>
        </p:nvSpPr>
        <p:spPr>
          <a:xfrm>
            <a:off x="631161" y="2927468"/>
            <a:ext cx="3975813" cy="16200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 o grafico misura 4ChartNoText</a:t>
            </a:r>
          </a:p>
        </p:txBody>
      </p:sp>
      <p:sp>
        <p:nvSpPr>
          <p:cNvPr id="18" name="Segnaposto contenuto 2"/>
          <p:cNvSpPr>
            <a:spLocks noGrp="1"/>
          </p:cNvSpPr>
          <p:nvPr>
            <p:ph idx="15" hasCustomPrompt="1"/>
          </p:nvPr>
        </p:nvSpPr>
        <p:spPr>
          <a:xfrm>
            <a:off x="4813395" y="2936777"/>
            <a:ext cx="3975813" cy="16200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 o grafico misura 4ChartNoText</a:t>
            </a:r>
          </a:p>
        </p:txBody>
      </p:sp>
      <p:sp>
        <p:nvSpPr>
          <p:cNvPr id="24" name="Segnaposto testo 6"/>
          <p:cNvSpPr>
            <a:spLocks noGrp="1"/>
          </p:cNvSpPr>
          <p:nvPr>
            <p:ph type="body" sz="quarter" idx="10" hasCustomPrompt="1"/>
          </p:nvPr>
        </p:nvSpPr>
        <p:spPr>
          <a:xfrm>
            <a:off x="1340007" y="709845"/>
            <a:ext cx="2357187" cy="183772"/>
          </a:xfrm>
        </p:spPr>
        <p:txBody>
          <a:bodyPr>
            <a:noAutofit/>
          </a:bodyPr>
          <a:lstStyle>
            <a:lvl1pPr marL="0" indent="0" algn="ctr">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25" name="Segnaposto testo 6"/>
          <p:cNvSpPr>
            <a:spLocks noGrp="1"/>
          </p:cNvSpPr>
          <p:nvPr>
            <p:ph type="body" sz="quarter" idx="16" hasCustomPrompt="1"/>
          </p:nvPr>
        </p:nvSpPr>
        <p:spPr>
          <a:xfrm>
            <a:off x="5534053" y="696801"/>
            <a:ext cx="2357187" cy="178162"/>
          </a:xfrm>
        </p:spPr>
        <p:txBody>
          <a:bodyPr>
            <a:noAutofit/>
          </a:bodyPr>
          <a:lstStyle>
            <a:lvl1pPr marL="0" indent="0" algn="ctr">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26" name="Segnaposto testo 6"/>
          <p:cNvSpPr>
            <a:spLocks noGrp="1"/>
          </p:cNvSpPr>
          <p:nvPr>
            <p:ph type="body" sz="quarter" idx="17" hasCustomPrompt="1"/>
          </p:nvPr>
        </p:nvSpPr>
        <p:spPr>
          <a:xfrm>
            <a:off x="1340007" y="2724477"/>
            <a:ext cx="2357187" cy="199891"/>
          </a:xfrm>
        </p:spPr>
        <p:txBody>
          <a:bodyPr>
            <a:noAutofit/>
          </a:bodyPr>
          <a:lstStyle>
            <a:lvl1pPr marL="0" indent="0" algn="ctr">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27" name="Segnaposto testo 6"/>
          <p:cNvSpPr>
            <a:spLocks noGrp="1"/>
          </p:cNvSpPr>
          <p:nvPr>
            <p:ph type="body" sz="quarter" idx="18" hasCustomPrompt="1"/>
          </p:nvPr>
        </p:nvSpPr>
        <p:spPr>
          <a:xfrm>
            <a:off x="5534053" y="2752370"/>
            <a:ext cx="2357187" cy="184407"/>
          </a:xfrm>
        </p:spPr>
        <p:txBody>
          <a:bodyPr>
            <a:noAutofit/>
          </a:bodyPr>
          <a:lstStyle>
            <a:lvl1pPr marL="0" indent="0" algn="ctr">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28" name="Segnaposto contenuto 13"/>
          <p:cNvSpPr>
            <a:spLocks noGrp="1"/>
          </p:cNvSpPr>
          <p:nvPr>
            <p:ph sz="quarter" idx="11" hasCustomPrompt="1"/>
          </p:nvPr>
        </p:nvSpPr>
        <p:spPr>
          <a:xfrm>
            <a:off x="631162" y="2572277"/>
            <a:ext cx="3872727" cy="14400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29" name="Segnaposto contenuto 13"/>
          <p:cNvSpPr>
            <a:spLocks noGrp="1"/>
          </p:cNvSpPr>
          <p:nvPr>
            <p:ph sz="quarter" idx="19" hasCustomPrompt="1"/>
          </p:nvPr>
        </p:nvSpPr>
        <p:spPr>
          <a:xfrm>
            <a:off x="4813395" y="2562555"/>
            <a:ext cx="3872727" cy="180990"/>
          </a:xfrm>
        </p:spPr>
        <p:txBody>
          <a:bodyPr>
            <a:noAutofit/>
          </a:bodyPr>
          <a:lstStyle>
            <a:lvl1pPr marL="0" indent="0">
              <a:buNone/>
              <a:defRPr lang="it-IT" sz="1000" i="1" kern="1200" dirty="0">
                <a:solidFill>
                  <a:schemeClr val="tx1"/>
                </a:solidFill>
                <a:latin typeface="Century Gothic" panose="020B0502020202020204" pitchFamily="34" charset="0"/>
                <a:ea typeface="+mn-ea"/>
                <a:cs typeface="Arial" panose="020B0604020202020204" pitchFamily="34" charset="0"/>
              </a:defRPr>
            </a:lvl1pPr>
          </a:lstStyle>
          <a:p>
            <a:pPr lvl="0"/>
            <a:r>
              <a:rPr lang="it-IT" dirty="0"/>
              <a:t>Fonte/ note Century </a:t>
            </a:r>
            <a:r>
              <a:rPr lang="it-IT" dirty="0" err="1"/>
              <a:t>Gothic</a:t>
            </a:r>
            <a:r>
              <a:rPr lang="it-IT" dirty="0"/>
              <a:t> 10</a:t>
            </a:r>
          </a:p>
        </p:txBody>
      </p:sp>
      <p:sp>
        <p:nvSpPr>
          <p:cNvPr id="30" name="Segnaposto contenuto 13"/>
          <p:cNvSpPr>
            <a:spLocks noGrp="1"/>
          </p:cNvSpPr>
          <p:nvPr>
            <p:ph sz="quarter" idx="20" hasCustomPrompt="1"/>
          </p:nvPr>
        </p:nvSpPr>
        <p:spPr>
          <a:xfrm>
            <a:off x="631162" y="4553427"/>
            <a:ext cx="3872727" cy="17356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31" name="Segnaposto contenuto 13"/>
          <p:cNvSpPr>
            <a:spLocks noGrp="1"/>
          </p:cNvSpPr>
          <p:nvPr>
            <p:ph sz="quarter" idx="21" hasCustomPrompt="1"/>
          </p:nvPr>
        </p:nvSpPr>
        <p:spPr>
          <a:xfrm>
            <a:off x="4813395" y="4568137"/>
            <a:ext cx="3872727" cy="17356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32" name="Segnaposto numero diapositiva 5"/>
          <p:cNvSpPr>
            <a:spLocks noGrp="1"/>
          </p:cNvSpPr>
          <p:nvPr>
            <p:ph type="sldNum" sz="quarter" idx="22"/>
          </p:nvPr>
        </p:nvSpPr>
        <p:spPr>
          <a:xfrm>
            <a:off x="8593982" y="134543"/>
            <a:ext cx="415993"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a:p>
        </p:txBody>
      </p:sp>
    </p:spTree>
    <p:extLst>
      <p:ext uri="{BB962C8B-B14F-4D97-AF65-F5344CB8AC3E}">
        <p14:creationId xmlns:p14="http://schemas.microsoft.com/office/powerpoint/2010/main" val="1958564041"/>
      </p:ext>
    </p:extLst>
  </p:cSld>
  <p:clrMapOvr>
    <a:masterClrMapping/>
  </p:clrMapOvr>
  <p:extLst>
    <p:ext uri="{DCECCB84-F9BA-43D5-87BE-67443E8EF086}">
      <p15:sldGuideLst xmlns:p15="http://schemas.microsoft.com/office/powerpoint/2012/main">
        <p15:guide id="1" orient="horz" pos="1620">
          <p15:clr>
            <a:srgbClr val="FBAE40"/>
          </p15:clr>
        </p15:guide>
        <p15:guide id="2" pos="25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Vuota">
    <p:spTree>
      <p:nvGrpSpPr>
        <p:cNvPr id="1" name=""/>
        <p:cNvGrpSpPr/>
        <p:nvPr/>
      </p:nvGrpSpPr>
      <p:grpSpPr>
        <a:xfrm>
          <a:off x="0" y="0"/>
          <a:ext cx="0" cy="0"/>
          <a:chOff x="0" y="0"/>
          <a:chExt cx="0" cy="0"/>
        </a:xfrm>
      </p:grpSpPr>
      <p:sp>
        <p:nvSpPr>
          <p:cNvPr id="10" name="Segnaposto numero diapositiva 5"/>
          <p:cNvSpPr>
            <a:spLocks noGrp="1"/>
          </p:cNvSpPr>
          <p:nvPr>
            <p:ph type="sldNum" sz="quarter" idx="13"/>
          </p:nvPr>
        </p:nvSpPr>
        <p:spPr>
          <a:xfrm>
            <a:off x="8593982" y="134543"/>
            <a:ext cx="415993"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dirty="0"/>
          </a:p>
        </p:txBody>
      </p:sp>
      <p:sp>
        <p:nvSpPr>
          <p:cNvPr id="21" name="Titolo 1"/>
          <p:cNvSpPr>
            <a:spLocks noGrp="1"/>
          </p:cNvSpPr>
          <p:nvPr>
            <p:ph type="title" hasCustomPrompt="1"/>
          </p:nvPr>
        </p:nvSpPr>
        <p:spPr>
          <a:xfrm>
            <a:off x="408892" y="273845"/>
            <a:ext cx="7864880" cy="342900"/>
          </a:xfrm>
        </p:spPr>
        <p:txBody>
          <a:bodyPr>
            <a:noAutofit/>
          </a:bodyPr>
          <a:lstStyle>
            <a:lvl1pPr>
              <a:defRPr sz="2400" b="1">
                <a:solidFill>
                  <a:srgbClr val="003A79"/>
                </a:solidFill>
                <a:latin typeface="Century Gothic" panose="020B0502020202020204" pitchFamily="34" charset="0"/>
                <a:cs typeface="Arial" panose="020B0604020202020204" pitchFamily="34" charset="0"/>
              </a:defRPr>
            </a:lvl1pPr>
          </a:lstStyle>
          <a:p>
            <a:r>
              <a:rPr lang="it-IT" dirty="0"/>
              <a:t>Titolo – Century </a:t>
            </a:r>
            <a:r>
              <a:rPr lang="it-IT" dirty="0" err="1"/>
              <a:t>Gothic</a:t>
            </a:r>
            <a:r>
              <a:rPr lang="it-IT" dirty="0"/>
              <a:t> 24</a:t>
            </a:r>
          </a:p>
        </p:txBody>
      </p:sp>
      <p:sp>
        <p:nvSpPr>
          <p:cNvPr id="70" name="Segnaposto testo 5">
            <a:extLst>
              <a:ext uri="{FF2B5EF4-FFF2-40B4-BE49-F238E27FC236}">
                <a16:creationId xmlns:a16="http://schemas.microsoft.com/office/drawing/2014/main" id="{5FF71990-7049-4971-88BD-CA8BAF5B92BB}"/>
              </a:ext>
            </a:extLst>
          </p:cNvPr>
          <p:cNvSpPr>
            <a:spLocks noGrp="1"/>
          </p:cNvSpPr>
          <p:nvPr>
            <p:ph type="body" sz="quarter" idx="10" hasCustomPrompt="1"/>
          </p:nvPr>
        </p:nvSpPr>
        <p:spPr>
          <a:xfrm>
            <a:off x="408891" y="720797"/>
            <a:ext cx="8378671" cy="685800"/>
          </a:xfrm>
        </p:spPr>
        <p:txBody>
          <a:bodyPr>
            <a:noAutofit/>
          </a:bodyPr>
          <a:lstStyle>
            <a:lvl1pPr marL="0" indent="0" eaLnBrk="1" fontAlgn="auto" hangingPunct="1">
              <a:spcAft>
                <a:spcPts val="0"/>
              </a:spcAft>
              <a:buFontTx/>
              <a:buNone/>
              <a:defRPr lang="it-IT" sz="1800" b="1">
                <a:solidFill>
                  <a:schemeClr val="tx1">
                    <a:lumMod val="65000"/>
                    <a:lumOff val="35000"/>
                  </a:schemeClr>
                </a:solidFill>
                <a:latin typeface="Century Gothic" panose="020B0502020202020204" pitchFamily="34" charset="0"/>
                <a:cs typeface="Arial"/>
              </a:defRPr>
            </a:lvl1pPr>
          </a:lstStyle>
          <a:p>
            <a:pPr eaLnBrk="1" fontAlgn="auto" hangingPunct="1">
              <a:spcAft>
                <a:spcPts val="0"/>
              </a:spcAft>
              <a:defRPr/>
            </a:pPr>
            <a:r>
              <a:rPr lang="it-IT" sz="1800" b="1" dirty="0">
                <a:solidFill>
                  <a:schemeClr val="tx1">
                    <a:lumMod val="65000"/>
                    <a:lumOff val="35000"/>
                  </a:schemeClr>
                </a:solidFill>
                <a:latin typeface="Century Gothic" panose="020B0502020202020204" pitchFamily="34" charset="0"/>
                <a:ea typeface="+mj-ea"/>
                <a:cs typeface="Arial"/>
              </a:rPr>
              <a:t>Sottotitolo / luogo e data: 18pt Century </a:t>
            </a:r>
            <a:r>
              <a:rPr lang="it-IT" sz="1800" b="1" dirty="0" err="1">
                <a:solidFill>
                  <a:schemeClr val="tx1">
                    <a:lumMod val="65000"/>
                    <a:lumOff val="35000"/>
                  </a:schemeClr>
                </a:solidFill>
                <a:latin typeface="Century Gothic" panose="020B0502020202020204" pitchFamily="34" charset="0"/>
                <a:ea typeface="+mj-ea"/>
                <a:cs typeface="Arial"/>
              </a:rPr>
              <a:t>Gothic</a:t>
            </a:r>
            <a:r>
              <a:rPr lang="it-IT" sz="1800" b="1" dirty="0">
                <a:solidFill>
                  <a:schemeClr val="tx1">
                    <a:lumMod val="65000"/>
                    <a:lumOff val="35000"/>
                  </a:schemeClr>
                </a:solidFill>
                <a:latin typeface="Century Gothic" panose="020B0502020202020204" pitchFamily="34" charset="0"/>
                <a:ea typeface="+mj-ea"/>
                <a:cs typeface="Arial"/>
              </a:rPr>
              <a:t>, colore nero 70%</a:t>
            </a:r>
            <a:endParaRPr lang="it-IT" sz="1130" b="1" dirty="0">
              <a:solidFill>
                <a:schemeClr val="tx1">
                  <a:lumMod val="65000"/>
                  <a:lumOff val="35000"/>
                </a:schemeClr>
              </a:solidFill>
              <a:latin typeface="Arial"/>
              <a:ea typeface="+mj-ea"/>
              <a:cs typeface="Arial"/>
            </a:endParaRPr>
          </a:p>
        </p:txBody>
      </p:sp>
    </p:spTree>
    <p:extLst>
      <p:ext uri="{BB962C8B-B14F-4D97-AF65-F5344CB8AC3E}">
        <p14:creationId xmlns:p14="http://schemas.microsoft.com/office/powerpoint/2010/main" val="5171770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_Vuota">
    <p:spTree>
      <p:nvGrpSpPr>
        <p:cNvPr id="1" name=""/>
        <p:cNvGrpSpPr/>
        <p:nvPr/>
      </p:nvGrpSpPr>
      <p:grpSpPr>
        <a:xfrm>
          <a:off x="0" y="0"/>
          <a:ext cx="0" cy="0"/>
          <a:chOff x="0" y="0"/>
          <a:chExt cx="0" cy="0"/>
        </a:xfrm>
      </p:grpSpPr>
      <p:sp>
        <p:nvSpPr>
          <p:cNvPr id="10" name="Segnaposto numero diapositiva 5"/>
          <p:cNvSpPr>
            <a:spLocks noGrp="1"/>
          </p:cNvSpPr>
          <p:nvPr>
            <p:ph type="sldNum" sz="quarter" idx="13"/>
          </p:nvPr>
        </p:nvSpPr>
        <p:spPr>
          <a:xfrm>
            <a:off x="8593980" y="134541"/>
            <a:ext cx="415992"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75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dirty="0"/>
          </a:p>
        </p:txBody>
      </p:sp>
      <p:sp>
        <p:nvSpPr>
          <p:cNvPr id="21" name="Titolo 1"/>
          <p:cNvSpPr>
            <a:spLocks noGrp="1"/>
          </p:cNvSpPr>
          <p:nvPr>
            <p:ph type="title" hasCustomPrompt="1"/>
          </p:nvPr>
        </p:nvSpPr>
        <p:spPr>
          <a:xfrm>
            <a:off x="408892" y="273845"/>
            <a:ext cx="7864880" cy="342900"/>
          </a:xfrm>
          <a:prstGeom prst="rect">
            <a:avLst/>
          </a:prstGeom>
        </p:spPr>
        <p:txBody>
          <a:bodyPr>
            <a:noAutofit/>
          </a:bodyPr>
          <a:lstStyle>
            <a:lvl1pPr>
              <a:defRPr sz="1800" b="1">
                <a:solidFill>
                  <a:srgbClr val="003A79"/>
                </a:solidFill>
                <a:latin typeface="Century Gothic" panose="020B0502020202020204" pitchFamily="34" charset="0"/>
                <a:cs typeface="Arial" panose="020B0604020202020204" pitchFamily="34" charset="0"/>
              </a:defRPr>
            </a:lvl1pPr>
          </a:lstStyle>
          <a:p>
            <a:r>
              <a:rPr lang="it-IT" dirty="0"/>
              <a:t>Titolo – Century </a:t>
            </a:r>
            <a:r>
              <a:rPr lang="it-IT" dirty="0" err="1"/>
              <a:t>Gothic</a:t>
            </a:r>
            <a:r>
              <a:rPr lang="it-IT" dirty="0"/>
              <a:t> 24</a:t>
            </a:r>
          </a:p>
        </p:txBody>
      </p:sp>
      <p:grpSp>
        <p:nvGrpSpPr>
          <p:cNvPr id="24" name="Group 6">
            <a:extLst>
              <a:ext uri="{FF2B5EF4-FFF2-40B4-BE49-F238E27FC236}">
                <a16:creationId xmlns:a16="http://schemas.microsoft.com/office/drawing/2014/main" id="{0E5E3D3D-B221-45E0-8DAE-7B9A24BEAC95}"/>
              </a:ext>
            </a:extLst>
          </p:cNvPr>
          <p:cNvGrpSpPr>
            <a:grpSpLocks noChangeAspect="1"/>
          </p:cNvGrpSpPr>
          <p:nvPr userDrawn="1"/>
        </p:nvGrpSpPr>
        <p:grpSpPr bwMode="auto">
          <a:xfrm>
            <a:off x="7350786" y="4851798"/>
            <a:ext cx="1530086" cy="130969"/>
            <a:chOff x="4164" y="4023"/>
            <a:chExt cx="1297" cy="146"/>
          </a:xfrm>
        </p:grpSpPr>
        <p:sp>
          <p:nvSpPr>
            <p:cNvPr id="25" name="Freeform 7">
              <a:extLst>
                <a:ext uri="{FF2B5EF4-FFF2-40B4-BE49-F238E27FC236}">
                  <a16:creationId xmlns:a16="http://schemas.microsoft.com/office/drawing/2014/main" id="{0BD6645A-5A18-42C0-9689-ABC5A0452F76}"/>
                </a:ext>
              </a:extLst>
            </p:cNvPr>
            <p:cNvSpPr>
              <a:spLocks noEditPoints="1"/>
            </p:cNvSpPr>
            <p:nvPr userDrawn="1"/>
          </p:nvSpPr>
          <p:spPr bwMode="auto">
            <a:xfrm>
              <a:off x="5199" y="4043"/>
              <a:ext cx="103" cy="108"/>
            </a:xfrm>
            <a:custGeom>
              <a:avLst/>
              <a:gdLst>
                <a:gd name="T0" fmla="*/ 7 w 204"/>
                <a:gd name="T1" fmla="*/ 0 h 216"/>
                <a:gd name="T2" fmla="*/ 5 w 204"/>
                <a:gd name="T3" fmla="*/ 1 h 216"/>
                <a:gd name="T4" fmla="*/ 4 w 204"/>
                <a:gd name="T5" fmla="*/ 1 h 216"/>
                <a:gd name="T6" fmla="*/ 3 w 204"/>
                <a:gd name="T7" fmla="*/ 2 h 216"/>
                <a:gd name="T8" fmla="*/ 2 w 204"/>
                <a:gd name="T9" fmla="*/ 3 h 216"/>
                <a:gd name="T10" fmla="*/ 1 w 204"/>
                <a:gd name="T11" fmla="*/ 4 h 216"/>
                <a:gd name="T12" fmla="*/ 0 w 204"/>
                <a:gd name="T13" fmla="*/ 6 h 216"/>
                <a:gd name="T14" fmla="*/ 0 w 204"/>
                <a:gd name="T15" fmla="*/ 7 h 216"/>
                <a:gd name="T16" fmla="*/ 1 w 204"/>
                <a:gd name="T17" fmla="*/ 10 h 216"/>
                <a:gd name="T18" fmla="*/ 2 w 204"/>
                <a:gd name="T19" fmla="*/ 11 h 216"/>
                <a:gd name="T20" fmla="*/ 2 w 204"/>
                <a:gd name="T21" fmla="*/ 12 h 216"/>
                <a:gd name="T22" fmla="*/ 3 w 204"/>
                <a:gd name="T23" fmla="*/ 13 h 216"/>
                <a:gd name="T24" fmla="*/ 4 w 204"/>
                <a:gd name="T25" fmla="*/ 14 h 216"/>
                <a:gd name="T26" fmla="*/ 6 w 204"/>
                <a:gd name="T27" fmla="*/ 14 h 216"/>
                <a:gd name="T28" fmla="*/ 7 w 204"/>
                <a:gd name="T29" fmla="*/ 14 h 216"/>
                <a:gd name="T30" fmla="*/ 8 w 204"/>
                <a:gd name="T31" fmla="*/ 14 h 216"/>
                <a:gd name="T32" fmla="*/ 9 w 204"/>
                <a:gd name="T33" fmla="*/ 13 h 216"/>
                <a:gd name="T34" fmla="*/ 11 w 204"/>
                <a:gd name="T35" fmla="*/ 13 h 216"/>
                <a:gd name="T36" fmla="*/ 11 w 204"/>
                <a:gd name="T37" fmla="*/ 12 h 216"/>
                <a:gd name="T38" fmla="*/ 12 w 204"/>
                <a:gd name="T39" fmla="*/ 11 h 216"/>
                <a:gd name="T40" fmla="*/ 13 w 204"/>
                <a:gd name="T41" fmla="*/ 10 h 216"/>
                <a:gd name="T42" fmla="*/ 13 w 204"/>
                <a:gd name="T43" fmla="*/ 8 h 216"/>
                <a:gd name="T44" fmla="*/ 13 w 204"/>
                <a:gd name="T45" fmla="*/ 7 h 216"/>
                <a:gd name="T46" fmla="*/ 13 w 204"/>
                <a:gd name="T47" fmla="*/ 6 h 216"/>
                <a:gd name="T48" fmla="*/ 13 w 204"/>
                <a:gd name="T49" fmla="*/ 5 h 216"/>
                <a:gd name="T50" fmla="*/ 13 w 204"/>
                <a:gd name="T51" fmla="*/ 4 h 216"/>
                <a:gd name="T52" fmla="*/ 12 w 204"/>
                <a:gd name="T53" fmla="*/ 3 h 216"/>
                <a:gd name="T54" fmla="*/ 11 w 204"/>
                <a:gd name="T55" fmla="*/ 2 h 216"/>
                <a:gd name="T56" fmla="*/ 10 w 204"/>
                <a:gd name="T57" fmla="*/ 1 h 216"/>
                <a:gd name="T58" fmla="*/ 9 w 204"/>
                <a:gd name="T59" fmla="*/ 1 h 216"/>
                <a:gd name="T60" fmla="*/ 8 w 204"/>
                <a:gd name="T61" fmla="*/ 0 h 216"/>
                <a:gd name="T62" fmla="*/ 7 w 204"/>
                <a:gd name="T63" fmla="*/ 0 h 216"/>
                <a:gd name="T64" fmla="*/ 7 w 204"/>
                <a:gd name="T65" fmla="*/ 13 h 216"/>
                <a:gd name="T66" fmla="*/ 6 w 204"/>
                <a:gd name="T67" fmla="*/ 13 h 216"/>
                <a:gd name="T68" fmla="*/ 5 w 204"/>
                <a:gd name="T69" fmla="*/ 13 h 216"/>
                <a:gd name="T70" fmla="*/ 5 w 204"/>
                <a:gd name="T71" fmla="*/ 12 h 216"/>
                <a:gd name="T72" fmla="*/ 4 w 204"/>
                <a:gd name="T73" fmla="*/ 10 h 216"/>
                <a:gd name="T74" fmla="*/ 3 w 204"/>
                <a:gd name="T75" fmla="*/ 8 h 216"/>
                <a:gd name="T76" fmla="*/ 3 w 204"/>
                <a:gd name="T77" fmla="*/ 7 h 216"/>
                <a:gd name="T78" fmla="*/ 3 w 204"/>
                <a:gd name="T79" fmla="*/ 4 h 216"/>
                <a:gd name="T80" fmla="*/ 4 w 204"/>
                <a:gd name="T81" fmla="*/ 2 h 216"/>
                <a:gd name="T82" fmla="*/ 5 w 204"/>
                <a:gd name="T83" fmla="*/ 2 h 216"/>
                <a:gd name="T84" fmla="*/ 6 w 204"/>
                <a:gd name="T85" fmla="*/ 1 h 216"/>
                <a:gd name="T86" fmla="*/ 7 w 204"/>
                <a:gd name="T87" fmla="*/ 1 h 216"/>
                <a:gd name="T88" fmla="*/ 9 w 204"/>
                <a:gd name="T89" fmla="*/ 2 h 216"/>
                <a:gd name="T90" fmla="*/ 10 w 204"/>
                <a:gd name="T91" fmla="*/ 4 h 216"/>
                <a:gd name="T92" fmla="*/ 11 w 204"/>
                <a:gd name="T93" fmla="*/ 6 h 216"/>
                <a:gd name="T94" fmla="*/ 11 w 204"/>
                <a:gd name="T95" fmla="*/ 8 h 216"/>
                <a:gd name="T96" fmla="*/ 11 w 204"/>
                <a:gd name="T97" fmla="*/ 9 h 216"/>
                <a:gd name="T98" fmla="*/ 10 w 204"/>
                <a:gd name="T99" fmla="*/ 11 h 216"/>
                <a:gd name="T100" fmla="*/ 10 w 204"/>
                <a:gd name="T101" fmla="*/ 11 h 216"/>
                <a:gd name="T102" fmla="*/ 9 w 204"/>
                <a:gd name="T103" fmla="*/ 13 h 216"/>
                <a:gd name="T104" fmla="*/ 8 w 204"/>
                <a:gd name="T105" fmla="*/ 13 h 216"/>
                <a:gd name="T106" fmla="*/ 7 w 204"/>
                <a:gd name="T107" fmla="*/ 13 h 21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04" h="216">
                  <a:moveTo>
                    <a:pt x="102" y="0"/>
                  </a:moveTo>
                  <a:lnTo>
                    <a:pt x="102" y="0"/>
                  </a:lnTo>
                  <a:lnTo>
                    <a:pt x="88" y="2"/>
                  </a:lnTo>
                  <a:lnTo>
                    <a:pt x="76" y="3"/>
                  </a:lnTo>
                  <a:lnTo>
                    <a:pt x="66" y="6"/>
                  </a:lnTo>
                  <a:lnTo>
                    <a:pt x="55" y="11"/>
                  </a:lnTo>
                  <a:lnTo>
                    <a:pt x="46" y="16"/>
                  </a:lnTo>
                  <a:lnTo>
                    <a:pt x="37" y="22"/>
                  </a:lnTo>
                  <a:lnTo>
                    <a:pt x="29" y="29"/>
                  </a:lnTo>
                  <a:lnTo>
                    <a:pt x="23" y="37"/>
                  </a:lnTo>
                  <a:lnTo>
                    <a:pt x="17" y="45"/>
                  </a:lnTo>
                  <a:lnTo>
                    <a:pt x="12" y="54"/>
                  </a:lnTo>
                  <a:lnTo>
                    <a:pt x="5" y="72"/>
                  </a:lnTo>
                  <a:lnTo>
                    <a:pt x="0" y="90"/>
                  </a:lnTo>
                  <a:lnTo>
                    <a:pt x="0" y="109"/>
                  </a:lnTo>
                  <a:lnTo>
                    <a:pt x="0" y="127"/>
                  </a:lnTo>
                  <a:lnTo>
                    <a:pt x="5" y="145"/>
                  </a:lnTo>
                  <a:lnTo>
                    <a:pt x="12" y="164"/>
                  </a:lnTo>
                  <a:lnTo>
                    <a:pt x="17" y="173"/>
                  </a:lnTo>
                  <a:lnTo>
                    <a:pt x="23" y="181"/>
                  </a:lnTo>
                  <a:lnTo>
                    <a:pt x="29" y="188"/>
                  </a:lnTo>
                  <a:lnTo>
                    <a:pt x="37" y="194"/>
                  </a:lnTo>
                  <a:lnTo>
                    <a:pt x="44" y="200"/>
                  </a:lnTo>
                  <a:lnTo>
                    <a:pt x="53" y="207"/>
                  </a:lnTo>
                  <a:lnTo>
                    <a:pt x="64" y="210"/>
                  </a:lnTo>
                  <a:lnTo>
                    <a:pt x="75" y="213"/>
                  </a:lnTo>
                  <a:lnTo>
                    <a:pt x="87" y="216"/>
                  </a:lnTo>
                  <a:lnTo>
                    <a:pt x="101" y="216"/>
                  </a:lnTo>
                  <a:lnTo>
                    <a:pt x="111" y="216"/>
                  </a:lnTo>
                  <a:lnTo>
                    <a:pt x="123" y="214"/>
                  </a:lnTo>
                  <a:lnTo>
                    <a:pt x="133" y="211"/>
                  </a:lnTo>
                  <a:lnTo>
                    <a:pt x="143" y="207"/>
                  </a:lnTo>
                  <a:lnTo>
                    <a:pt x="152" y="202"/>
                  </a:lnTo>
                  <a:lnTo>
                    <a:pt x="160" y="197"/>
                  </a:lnTo>
                  <a:lnTo>
                    <a:pt x="169" y="190"/>
                  </a:lnTo>
                  <a:lnTo>
                    <a:pt x="175" y="184"/>
                  </a:lnTo>
                  <a:lnTo>
                    <a:pt x="181" y="176"/>
                  </a:lnTo>
                  <a:lnTo>
                    <a:pt x="188" y="167"/>
                  </a:lnTo>
                  <a:lnTo>
                    <a:pt x="192" y="158"/>
                  </a:lnTo>
                  <a:lnTo>
                    <a:pt x="197" y="147"/>
                  </a:lnTo>
                  <a:lnTo>
                    <a:pt x="200" y="138"/>
                  </a:lnTo>
                  <a:lnTo>
                    <a:pt x="201" y="126"/>
                  </a:lnTo>
                  <a:lnTo>
                    <a:pt x="203" y="115"/>
                  </a:lnTo>
                  <a:lnTo>
                    <a:pt x="204" y="103"/>
                  </a:lnTo>
                  <a:lnTo>
                    <a:pt x="203" y="92"/>
                  </a:lnTo>
                  <a:lnTo>
                    <a:pt x="201" y="81"/>
                  </a:lnTo>
                  <a:lnTo>
                    <a:pt x="200" y="71"/>
                  </a:lnTo>
                  <a:lnTo>
                    <a:pt x="197" y="61"/>
                  </a:lnTo>
                  <a:lnTo>
                    <a:pt x="192" y="52"/>
                  </a:lnTo>
                  <a:lnTo>
                    <a:pt x="188" y="43"/>
                  </a:lnTo>
                  <a:lnTo>
                    <a:pt x="183" y="35"/>
                  </a:lnTo>
                  <a:lnTo>
                    <a:pt x="177" y="28"/>
                  </a:lnTo>
                  <a:lnTo>
                    <a:pt x="169" y="22"/>
                  </a:lnTo>
                  <a:lnTo>
                    <a:pt x="162" y="17"/>
                  </a:lnTo>
                  <a:lnTo>
                    <a:pt x="154" y="11"/>
                  </a:lnTo>
                  <a:lnTo>
                    <a:pt x="145" y="8"/>
                  </a:lnTo>
                  <a:lnTo>
                    <a:pt x="136" y="5"/>
                  </a:lnTo>
                  <a:lnTo>
                    <a:pt x="125" y="2"/>
                  </a:lnTo>
                  <a:lnTo>
                    <a:pt x="114" y="0"/>
                  </a:lnTo>
                  <a:lnTo>
                    <a:pt x="102" y="0"/>
                  </a:lnTo>
                  <a:close/>
                  <a:moveTo>
                    <a:pt x="110" y="202"/>
                  </a:moveTo>
                  <a:lnTo>
                    <a:pt x="110" y="202"/>
                  </a:lnTo>
                  <a:lnTo>
                    <a:pt x="102" y="200"/>
                  </a:lnTo>
                  <a:lnTo>
                    <a:pt x="93" y="199"/>
                  </a:lnTo>
                  <a:lnTo>
                    <a:pt x="87" y="197"/>
                  </a:lnTo>
                  <a:lnTo>
                    <a:pt x="79" y="193"/>
                  </a:lnTo>
                  <a:lnTo>
                    <a:pt x="73" y="190"/>
                  </a:lnTo>
                  <a:lnTo>
                    <a:pt x="67" y="184"/>
                  </a:lnTo>
                  <a:lnTo>
                    <a:pt x="56" y="171"/>
                  </a:lnTo>
                  <a:lnTo>
                    <a:pt x="49" y="156"/>
                  </a:lnTo>
                  <a:lnTo>
                    <a:pt x="43" y="139"/>
                  </a:lnTo>
                  <a:lnTo>
                    <a:pt x="38" y="121"/>
                  </a:lnTo>
                  <a:lnTo>
                    <a:pt x="37" y="100"/>
                  </a:lnTo>
                  <a:lnTo>
                    <a:pt x="38" y="77"/>
                  </a:lnTo>
                  <a:lnTo>
                    <a:pt x="43" y="58"/>
                  </a:lnTo>
                  <a:lnTo>
                    <a:pt x="49" y="43"/>
                  </a:lnTo>
                  <a:lnTo>
                    <a:pt x="56" y="32"/>
                  </a:lnTo>
                  <a:lnTo>
                    <a:pt x="66" y="23"/>
                  </a:lnTo>
                  <a:lnTo>
                    <a:pt x="75" y="19"/>
                  </a:lnTo>
                  <a:lnTo>
                    <a:pt x="85" y="16"/>
                  </a:lnTo>
                  <a:lnTo>
                    <a:pt x="96" y="14"/>
                  </a:lnTo>
                  <a:lnTo>
                    <a:pt x="110" y="16"/>
                  </a:lnTo>
                  <a:lnTo>
                    <a:pt x="123" y="22"/>
                  </a:lnTo>
                  <a:lnTo>
                    <a:pt x="134" y="29"/>
                  </a:lnTo>
                  <a:lnTo>
                    <a:pt x="145" y="41"/>
                  </a:lnTo>
                  <a:lnTo>
                    <a:pt x="154" y="55"/>
                  </a:lnTo>
                  <a:lnTo>
                    <a:pt x="160" y="72"/>
                  </a:lnTo>
                  <a:lnTo>
                    <a:pt x="163" y="92"/>
                  </a:lnTo>
                  <a:lnTo>
                    <a:pt x="165" y="113"/>
                  </a:lnTo>
                  <a:lnTo>
                    <a:pt x="165" y="127"/>
                  </a:lnTo>
                  <a:lnTo>
                    <a:pt x="163" y="139"/>
                  </a:lnTo>
                  <a:lnTo>
                    <a:pt x="162" y="150"/>
                  </a:lnTo>
                  <a:lnTo>
                    <a:pt x="159" y="161"/>
                  </a:lnTo>
                  <a:lnTo>
                    <a:pt x="155" y="168"/>
                  </a:lnTo>
                  <a:lnTo>
                    <a:pt x="152" y="176"/>
                  </a:lnTo>
                  <a:lnTo>
                    <a:pt x="143" y="187"/>
                  </a:lnTo>
                  <a:lnTo>
                    <a:pt x="134" y="194"/>
                  </a:lnTo>
                  <a:lnTo>
                    <a:pt x="125" y="199"/>
                  </a:lnTo>
                  <a:lnTo>
                    <a:pt x="117" y="200"/>
                  </a:lnTo>
                  <a:lnTo>
                    <a:pt x="110"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26" name="Freeform 8">
              <a:extLst>
                <a:ext uri="{FF2B5EF4-FFF2-40B4-BE49-F238E27FC236}">
                  <a16:creationId xmlns:a16="http://schemas.microsoft.com/office/drawing/2014/main" id="{5277D408-986F-4DAE-90C4-8A18044ABB99}"/>
                </a:ext>
              </a:extLst>
            </p:cNvPr>
            <p:cNvSpPr>
              <a:spLocks/>
            </p:cNvSpPr>
            <p:nvPr userDrawn="1"/>
          </p:nvSpPr>
          <p:spPr bwMode="auto">
            <a:xfrm>
              <a:off x="4833" y="4043"/>
              <a:ext cx="66" cy="108"/>
            </a:xfrm>
            <a:custGeom>
              <a:avLst/>
              <a:gdLst>
                <a:gd name="T0" fmla="*/ 5 w 131"/>
                <a:gd name="T1" fmla="*/ 14 h 216"/>
                <a:gd name="T2" fmla="*/ 7 w 131"/>
                <a:gd name="T3" fmla="*/ 13 h 216"/>
                <a:gd name="T4" fmla="*/ 8 w 131"/>
                <a:gd name="T5" fmla="*/ 13 h 216"/>
                <a:gd name="T6" fmla="*/ 8 w 131"/>
                <a:gd name="T7" fmla="*/ 11 h 216"/>
                <a:gd name="T8" fmla="*/ 9 w 131"/>
                <a:gd name="T9" fmla="*/ 10 h 216"/>
                <a:gd name="T10" fmla="*/ 8 w 131"/>
                <a:gd name="T11" fmla="*/ 9 h 216"/>
                <a:gd name="T12" fmla="*/ 7 w 131"/>
                <a:gd name="T13" fmla="*/ 7 h 216"/>
                <a:gd name="T14" fmla="*/ 5 w 131"/>
                <a:gd name="T15" fmla="*/ 6 h 216"/>
                <a:gd name="T16" fmla="*/ 3 w 131"/>
                <a:gd name="T17" fmla="*/ 4 h 216"/>
                <a:gd name="T18" fmla="*/ 3 w 131"/>
                <a:gd name="T19" fmla="*/ 3 h 216"/>
                <a:gd name="T20" fmla="*/ 3 w 131"/>
                <a:gd name="T21" fmla="*/ 2 h 216"/>
                <a:gd name="T22" fmla="*/ 4 w 131"/>
                <a:gd name="T23" fmla="*/ 1 h 216"/>
                <a:gd name="T24" fmla="*/ 6 w 131"/>
                <a:gd name="T25" fmla="*/ 1 h 216"/>
                <a:gd name="T26" fmla="*/ 7 w 131"/>
                <a:gd name="T27" fmla="*/ 2 h 216"/>
                <a:gd name="T28" fmla="*/ 7 w 131"/>
                <a:gd name="T29" fmla="*/ 3 h 216"/>
                <a:gd name="T30" fmla="*/ 8 w 131"/>
                <a:gd name="T31" fmla="*/ 4 h 216"/>
                <a:gd name="T32" fmla="*/ 8 w 131"/>
                <a:gd name="T33" fmla="*/ 4 h 216"/>
                <a:gd name="T34" fmla="*/ 8 w 131"/>
                <a:gd name="T35" fmla="*/ 3 h 216"/>
                <a:gd name="T36" fmla="*/ 8 w 131"/>
                <a:gd name="T37" fmla="*/ 1 h 216"/>
                <a:gd name="T38" fmla="*/ 8 w 131"/>
                <a:gd name="T39" fmla="*/ 1 h 216"/>
                <a:gd name="T40" fmla="*/ 5 w 131"/>
                <a:gd name="T41" fmla="*/ 0 h 216"/>
                <a:gd name="T42" fmla="*/ 3 w 131"/>
                <a:gd name="T43" fmla="*/ 1 h 216"/>
                <a:gd name="T44" fmla="*/ 1 w 131"/>
                <a:gd name="T45" fmla="*/ 2 h 216"/>
                <a:gd name="T46" fmla="*/ 1 w 131"/>
                <a:gd name="T47" fmla="*/ 4 h 216"/>
                <a:gd name="T48" fmla="*/ 1 w 131"/>
                <a:gd name="T49" fmla="*/ 5 h 216"/>
                <a:gd name="T50" fmla="*/ 2 w 131"/>
                <a:gd name="T51" fmla="*/ 6 h 216"/>
                <a:gd name="T52" fmla="*/ 4 w 131"/>
                <a:gd name="T53" fmla="*/ 8 h 216"/>
                <a:gd name="T54" fmla="*/ 6 w 131"/>
                <a:gd name="T55" fmla="*/ 9 h 216"/>
                <a:gd name="T56" fmla="*/ 6 w 131"/>
                <a:gd name="T57" fmla="*/ 10 h 216"/>
                <a:gd name="T58" fmla="*/ 7 w 131"/>
                <a:gd name="T59" fmla="*/ 11 h 216"/>
                <a:gd name="T60" fmla="*/ 6 w 131"/>
                <a:gd name="T61" fmla="*/ 12 h 216"/>
                <a:gd name="T62" fmla="*/ 5 w 131"/>
                <a:gd name="T63" fmla="*/ 13 h 216"/>
                <a:gd name="T64" fmla="*/ 4 w 131"/>
                <a:gd name="T65" fmla="*/ 13 h 216"/>
                <a:gd name="T66" fmla="*/ 2 w 131"/>
                <a:gd name="T67" fmla="*/ 13 h 216"/>
                <a:gd name="T68" fmla="*/ 1 w 131"/>
                <a:gd name="T69" fmla="*/ 12 h 216"/>
                <a:gd name="T70" fmla="*/ 1 w 131"/>
                <a:gd name="T71" fmla="*/ 11 h 216"/>
                <a:gd name="T72" fmla="*/ 1 w 131"/>
                <a:gd name="T73" fmla="*/ 10 h 216"/>
                <a:gd name="T74" fmla="*/ 1 w 131"/>
                <a:gd name="T75" fmla="*/ 10 h 216"/>
                <a:gd name="T76" fmla="*/ 1 w 131"/>
                <a:gd name="T77" fmla="*/ 11 h 216"/>
                <a:gd name="T78" fmla="*/ 0 w 131"/>
                <a:gd name="T79" fmla="*/ 13 h 216"/>
                <a:gd name="T80" fmla="*/ 1 w 131"/>
                <a:gd name="T81" fmla="*/ 13 h 216"/>
                <a:gd name="T82" fmla="*/ 1 w 131"/>
                <a:gd name="T83" fmla="*/ 14 h 216"/>
                <a:gd name="T84" fmla="*/ 3 w 131"/>
                <a:gd name="T85" fmla="*/ 14 h 21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31" h="216">
                  <a:moveTo>
                    <a:pt x="53" y="216"/>
                  </a:moveTo>
                  <a:lnTo>
                    <a:pt x="53" y="216"/>
                  </a:lnTo>
                  <a:lnTo>
                    <a:pt x="66" y="216"/>
                  </a:lnTo>
                  <a:lnTo>
                    <a:pt x="78" y="214"/>
                  </a:lnTo>
                  <a:lnTo>
                    <a:pt x="90" y="211"/>
                  </a:lnTo>
                  <a:lnTo>
                    <a:pt x="102" y="205"/>
                  </a:lnTo>
                  <a:lnTo>
                    <a:pt x="110" y="200"/>
                  </a:lnTo>
                  <a:lnTo>
                    <a:pt x="116" y="194"/>
                  </a:lnTo>
                  <a:lnTo>
                    <a:pt x="122" y="188"/>
                  </a:lnTo>
                  <a:lnTo>
                    <a:pt x="125" y="182"/>
                  </a:lnTo>
                  <a:lnTo>
                    <a:pt x="128" y="176"/>
                  </a:lnTo>
                  <a:lnTo>
                    <a:pt x="130" y="170"/>
                  </a:lnTo>
                  <a:lnTo>
                    <a:pt x="131" y="158"/>
                  </a:lnTo>
                  <a:lnTo>
                    <a:pt x="130" y="149"/>
                  </a:lnTo>
                  <a:lnTo>
                    <a:pt x="127" y="139"/>
                  </a:lnTo>
                  <a:lnTo>
                    <a:pt x="123" y="130"/>
                  </a:lnTo>
                  <a:lnTo>
                    <a:pt x="117" y="123"/>
                  </a:lnTo>
                  <a:lnTo>
                    <a:pt x="111" y="113"/>
                  </a:lnTo>
                  <a:lnTo>
                    <a:pt x="102" y="106"/>
                  </a:lnTo>
                  <a:lnTo>
                    <a:pt x="76" y="87"/>
                  </a:lnTo>
                  <a:lnTo>
                    <a:pt x="69" y="81"/>
                  </a:lnTo>
                  <a:lnTo>
                    <a:pt x="52" y="69"/>
                  </a:lnTo>
                  <a:lnTo>
                    <a:pt x="41" y="60"/>
                  </a:lnTo>
                  <a:lnTo>
                    <a:pt x="35" y="51"/>
                  </a:lnTo>
                  <a:lnTo>
                    <a:pt x="33" y="41"/>
                  </a:lnTo>
                  <a:lnTo>
                    <a:pt x="33" y="35"/>
                  </a:lnTo>
                  <a:lnTo>
                    <a:pt x="35" y="31"/>
                  </a:lnTo>
                  <a:lnTo>
                    <a:pt x="38" y="25"/>
                  </a:lnTo>
                  <a:lnTo>
                    <a:pt x="43" y="22"/>
                  </a:lnTo>
                  <a:lnTo>
                    <a:pt x="47" y="19"/>
                  </a:lnTo>
                  <a:lnTo>
                    <a:pt x="55" y="16"/>
                  </a:lnTo>
                  <a:lnTo>
                    <a:pt x="61" y="14"/>
                  </a:lnTo>
                  <a:lnTo>
                    <a:pt x="70" y="14"/>
                  </a:lnTo>
                  <a:lnTo>
                    <a:pt x="84" y="14"/>
                  </a:lnTo>
                  <a:lnTo>
                    <a:pt x="93" y="19"/>
                  </a:lnTo>
                  <a:lnTo>
                    <a:pt x="101" y="23"/>
                  </a:lnTo>
                  <a:lnTo>
                    <a:pt x="105" y="26"/>
                  </a:lnTo>
                  <a:lnTo>
                    <a:pt x="108" y="32"/>
                  </a:lnTo>
                  <a:lnTo>
                    <a:pt x="111" y="37"/>
                  </a:lnTo>
                  <a:lnTo>
                    <a:pt x="113" y="45"/>
                  </a:lnTo>
                  <a:lnTo>
                    <a:pt x="114" y="49"/>
                  </a:lnTo>
                  <a:lnTo>
                    <a:pt x="117" y="49"/>
                  </a:lnTo>
                  <a:lnTo>
                    <a:pt x="119" y="49"/>
                  </a:lnTo>
                  <a:lnTo>
                    <a:pt x="119" y="48"/>
                  </a:lnTo>
                  <a:lnTo>
                    <a:pt x="120" y="41"/>
                  </a:lnTo>
                  <a:lnTo>
                    <a:pt x="120" y="19"/>
                  </a:lnTo>
                  <a:lnTo>
                    <a:pt x="120" y="8"/>
                  </a:lnTo>
                  <a:lnTo>
                    <a:pt x="119" y="6"/>
                  </a:lnTo>
                  <a:lnTo>
                    <a:pt x="116" y="5"/>
                  </a:lnTo>
                  <a:lnTo>
                    <a:pt x="99" y="2"/>
                  </a:lnTo>
                  <a:lnTo>
                    <a:pt x="88" y="2"/>
                  </a:lnTo>
                  <a:lnTo>
                    <a:pt x="73" y="0"/>
                  </a:lnTo>
                  <a:lnTo>
                    <a:pt x="58" y="2"/>
                  </a:lnTo>
                  <a:lnTo>
                    <a:pt x="44" y="5"/>
                  </a:lnTo>
                  <a:lnTo>
                    <a:pt x="32" y="9"/>
                  </a:lnTo>
                  <a:lnTo>
                    <a:pt x="21" y="16"/>
                  </a:lnTo>
                  <a:lnTo>
                    <a:pt x="14" y="23"/>
                  </a:lnTo>
                  <a:lnTo>
                    <a:pt x="8" y="32"/>
                  </a:lnTo>
                  <a:lnTo>
                    <a:pt x="3" y="41"/>
                  </a:lnTo>
                  <a:lnTo>
                    <a:pt x="3" y="52"/>
                  </a:lnTo>
                  <a:lnTo>
                    <a:pt x="3" y="61"/>
                  </a:lnTo>
                  <a:lnTo>
                    <a:pt x="6" y="69"/>
                  </a:lnTo>
                  <a:lnTo>
                    <a:pt x="9" y="77"/>
                  </a:lnTo>
                  <a:lnTo>
                    <a:pt x="14" y="84"/>
                  </a:lnTo>
                  <a:lnTo>
                    <a:pt x="20" y="93"/>
                  </a:lnTo>
                  <a:lnTo>
                    <a:pt x="29" y="101"/>
                  </a:lnTo>
                  <a:lnTo>
                    <a:pt x="38" y="109"/>
                  </a:lnTo>
                  <a:lnTo>
                    <a:pt x="50" y="118"/>
                  </a:lnTo>
                  <a:lnTo>
                    <a:pt x="66" y="127"/>
                  </a:lnTo>
                  <a:lnTo>
                    <a:pt x="82" y="141"/>
                  </a:lnTo>
                  <a:lnTo>
                    <a:pt x="87" y="145"/>
                  </a:lnTo>
                  <a:lnTo>
                    <a:pt x="91" y="152"/>
                  </a:lnTo>
                  <a:lnTo>
                    <a:pt x="94" y="156"/>
                  </a:lnTo>
                  <a:lnTo>
                    <a:pt x="96" y="162"/>
                  </a:lnTo>
                  <a:lnTo>
                    <a:pt x="98" y="171"/>
                  </a:lnTo>
                  <a:lnTo>
                    <a:pt x="98" y="178"/>
                  </a:lnTo>
                  <a:lnTo>
                    <a:pt x="96" y="184"/>
                  </a:lnTo>
                  <a:lnTo>
                    <a:pt x="93" y="188"/>
                  </a:lnTo>
                  <a:lnTo>
                    <a:pt x="88" y="193"/>
                  </a:lnTo>
                  <a:lnTo>
                    <a:pt x="82" y="197"/>
                  </a:lnTo>
                  <a:lnTo>
                    <a:pt x="75" y="200"/>
                  </a:lnTo>
                  <a:lnTo>
                    <a:pt x="67" y="202"/>
                  </a:lnTo>
                  <a:lnTo>
                    <a:pt x="56" y="204"/>
                  </a:lnTo>
                  <a:lnTo>
                    <a:pt x="43" y="202"/>
                  </a:lnTo>
                  <a:lnTo>
                    <a:pt x="35" y="200"/>
                  </a:lnTo>
                  <a:lnTo>
                    <a:pt x="29" y="197"/>
                  </a:lnTo>
                  <a:lnTo>
                    <a:pt x="23" y="193"/>
                  </a:lnTo>
                  <a:lnTo>
                    <a:pt x="18" y="188"/>
                  </a:lnTo>
                  <a:lnTo>
                    <a:pt x="14" y="182"/>
                  </a:lnTo>
                  <a:lnTo>
                    <a:pt x="11" y="176"/>
                  </a:lnTo>
                  <a:lnTo>
                    <a:pt x="9" y="168"/>
                  </a:lnTo>
                  <a:lnTo>
                    <a:pt x="8" y="161"/>
                  </a:lnTo>
                  <a:lnTo>
                    <a:pt x="8" y="158"/>
                  </a:lnTo>
                  <a:lnTo>
                    <a:pt x="6" y="158"/>
                  </a:lnTo>
                  <a:lnTo>
                    <a:pt x="5" y="156"/>
                  </a:lnTo>
                  <a:lnTo>
                    <a:pt x="3" y="158"/>
                  </a:lnTo>
                  <a:lnTo>
                    <a:pt x="1" y="159"/>
                  </a:lnTo>
                  <a:lnTo>
                    <a:pt x="1" y="164"/>
                  </a:lnTo>
                  <a:lnTo>
                    <a:pt x="0" y="178"/>
                  </a:lnTo>
                  <a:lnTo>
                    <a:pt x="0" y="200"/>
                  </a:lnTo>
                  <a:lnTo>
                    <a:pt x="0" y="204"/>
                  </a:lnTo>
                  <a:lnTo>
                    <a:pt x="1" y="207"/>
                  </a:lnTo>
                  <a:lnTo>
                    <a:pt x="3" y="208"/>
                  </a:lnTo>
                  <a:lnTo>
                    <a:pt x="6" y="210"/>
                  </a:lnTo>
                  <a:lnTo>
                    <a:pt x="17" y="213"/>
                  </a:lnTo>
                  <a:lnTo>
                    <a:pt x="27" y="214"/>
                  </a:lnTo>
                  <a:lnTo>
                    <a:pt x="40" y="216"/>
                  </a:lnTo>
                  <a:lnTo>
                    <a:pt x="53" y="2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27" name="Freeform 9">
              <a:extLst>
                <a:ext uri="{FF2B5EF4-FFF2-40B4-BE49-F238E27FC236}">
                  <a16:creationId xmlns:a16="http://schemas.microsoft.com/office/drawing/2014/main" id="{68977DCD-2911-4DC0-B830-DBC9273888D6}"/>
                </a:ext>
              </a:extLst>
            </p:cNvPr>
            <p:cNvSpPr>
              <a:spLocks noEditPoints="1"/>
            </p:cNvSpPr>
            <p:nvPr userDrawn="1"/>
          </p:nvSpPr>
          <p:spPr bwMode="auto">
            <a:xfrm>
              <a:off x="4894" y="4043"/>
              <a:ext cx="312" cy="108"/>
            </a:xfrm>
            <a:custGeom>
              <a:avLst/>
              <a:gdLst>
                <a:gd name="T0" fmla="*/ 38 w 621"/>
                <a:gd name="T1" fmla="*/ 13 h 214"/>
                <a:gd name="T2" fmla="*/ 37 w 621"/>
                <a:gd name="T3" fmla="*/ 1 h 214"/>
                <a:gd name="T4" fmla="*/ 36 w 621"/>
                <a:gd name="T5" fmla="*/ 1 h 214"/>
                <a:gd name="T6" fmla="*/ 27 w 621"/>
                <a:gd name="T7" fmla="*/ 13 h 214"/>
                <a:gd name="T8" fmla="*/ 26 w 621"/>
                <a:gd name="T9" fmla="*/ 13 h 214"/>
                <a:gd name="T10" fmla="*/ 25 w 621"/>
                <a:gd name="T11" fmla="*/ 9 h 214"/>
                <a:gd name="T12" fmla="*/ 26 w 621"/>
                <a:gd name="T13" fmla="*/ 2 h 214"/>
                <a:gd name="T14" fmla="*/ 28 w 621"/>
                <a:gd name="T15" fmla="*/ 2 h 214"/>
                <a:gd name="T16" fmla="*/ 29 w 621"/>
                <a:gd name="T17" fmla="*/ 5 h 214"/>
                <a:gd name="T18" fmla="*/ 28 w 621"/>
                <a:gd name="T19" fmla="*/ 8 h 214"/>
                <a:gd name="T20" fmla="*/ 26 w 621"/>
                <a:gd name="T21" fmla="*/ 8 h 214"/>
                <a:gd name="T22" fmla="*/ 27 w 621"/>
                <a:gd name="T23" fmla="*/ 8 h 214"/>
                <a:gd name="T24" fmla="*/ 31 w 621"/>
                <a:gd name="T25" fmla="*/ 6 h 214"/>
                <a:gd name="T26" fmla="*/ 31 w 621"/>
                <a:gd name="T27" fmla="*/ 2 h 214"/>
                <a:gd name="T28" fmla="*/ 27 w 621"/>
                <a:gd name="T29" fmla="*/ 1 h 214"/>
                <a:gd name="T30" fmla="*/ 20 w 621"/>
                <a:gd name="T31" fmla="*/ 1 h 214"/>
                <a:gd name="T32" fmla="*/ 18 w 621"/>
                <a:gd name="T33" fmla="*/ 1 h 214"/>
                <a:gd name="T34" fmla="*/ 19 w 621"/>
                <a:gd name="T35" fmla="*/ 1 h 214"/>
                <a:gd name="T36" fmla="*/ 19 w 621"/>
                <a:gd name="T37" fmla="*/ 9 h 214"/>
                <a:gd name="T38" fmla="*/ 11 w 621"/>
                <a:gd name="T39" fmla="*/ 1 h 214"/>
                <a:gd name="T40" fmla="*/ 3 w 621"/>
                <a:gd name="T41" fmla="*/ 1 h 214"/>
                <a:gd name="T42" fmla="*/ 2 w 621"/>
                <a:gd name="T43" fmla="*/ 12 h 214"/>
                <a:gd name="T44" fmla="*/ 1 w 621"/>
                <a:gd name="T45" fmla="*/ 13 h 214"/>
                <a:gd name="T46" fmla="*/ 0 w 621"/>
                <a:gd name="T47" fmla="*/ 14 h 214"/>
                <a:gd name="T48" fmla="*/ 5 w 621"/>
                <a:gd name="T49" fmla="*/ 14 h 214"/>
                <a:gd name="T50" fmla="*/ 5 w 621"/>
                <a:gd name="T51" fmla="*/ 13 h 214"/>
                <a:gd name="T52" fmla="*/ 3 w 621"/>
                <a:gd name="T53" fmla="*/ 13 h 214"/>
                <a:gd name="T54" fmla="*/ 3 w 621"/>
                <a:gd name="T55" fmla="*/ 9 h 214"/>
                <a:gd name="T56" fmla="*/ 10 w 621"/>
                <a:gd name="T57" fmla="*/ 13 h 214"/>
                <a:gd name="T58" fmla="*/ 10 w 621"/>
                <a:gd name="T59" fmla="*/ 13 h 214"/>
                <a:gd name="T60" fmla="*/ 9 w 621"/>
                <a:gd name="T61" fmla="*/ 14 h 214"/>
                <a:gd name="T62" fmla="*/ 12 w 621"/>
                <a:gd name="T63" fmla="*/ 14 h 214"/>
                <a:gd name="T64" fmla="*/ 15 w 621"/>
                <a:gd name="T65" fmla="*/ 14 h 214"/>
                <a:gd name="T66" fmla="*/ 14 w 621"/>
                <a:gd name="T67" fmla="*/ 13 h 214"/>
                <a:gd name="T68" fmla="*/ 12 w 621"/>
                <a:gd name="T69" fmla="*/ 5 h 214"/>
                <a:gd name="T70" fmla="*/ 20 w 621"/>
                <a:gd name="T71" fmla="*/ 14 h 214"/>
                <a:gd name="T72" fmla="*/ 21 w 621"/>
                <a:gd name="T73" fmla="*/ 2 h 214"/>
                <a:gd name="T74" fmla="*/ 22 w 621"/>
                <a:gd name="T75" fmla="*/ 1 h 214"/>
                <a:gd name="T76" fmla="*/ 23 w 621"/>
                <a:gd name="T77" fmla="*/ 6 h 214"/>
                <a:gd name="T78" fmla="*/ 22 w 621"/>
                <a:gd name="T79" fmla="*/ 13 h 214"/>
                <a:gd name="T80" fmla="*/ 21 w 621"/>
                <a:gd name="T81" fmla="*/ 13 h 214"/>
                <a:gd name="T82" fmla="*/ 24 w 621"/>
                <a:gd name="T83" fmla="*/ 14 h 214"/>
                <a:gd name="T84" fmla="*/ 29 w 621"/>
                <a:gd name="T85" fmla="*/ 14 h 214"/>
                <a:gd name="T86" fmla="*/ 30 w 621"/>
                <a:gd name="T87" fmla="*/ 14 h 214"/>
                <a:gd name="T88" fmla="*/ 29 w 621"/>
                <a:gd name="T89" fmla="*/ 13 h 214"/>
                <a:gd name="T90" fmla="*/ 35 w 621"/>
                <a:gd name="T91" fmla="*/ 9 h 214"/>
                <a:gd name="T92" fmla="*/ 35 w 621"/>
                <a:gd name="T93" fmla="*/ 13 h 214"/>
                <a:gd name="T94" fmla="*/ 35 w 621"/>
                <a:gd name="T95" fmla="*/ 14 h 214"/>
                <a:gd name="T96" fmla="*/ 37 w 621"/>
                <a:gd name="T97" fmla="*/ 14 h 214"/>
                <a:gd name="T98" fmla="*/ 40 w 621"/>
                <a:gd name="T99" fmla="*/ 14 h 214"/>
                <a:gd name="T100" fmla="*/ 4 w 621"/>
                <a:gd name="T101" fmla="*/ 9 h 214"/>
                <a:gd name="T102" fmla="*/ 4 w 621"/>
                <a:gd name="T103" fmla="*/ 5 h 214"/>
                <a:gd name="T104" fmla="*/ 6 w 621"/>
                <a:gd name="T105" fmla="*/ 8 h 214"/>
                <a:gd name="T106" fmla="*/ 32 w 621"/>
                <a:gd name="T107" fmla="*/ 8 h 214"/>
                <a:gd name="T108" fmla="*/ 35 w 621"/>
                <a:gd name="T109" fmla="*/ 4 h 214"/>
                <a:gd name="T110" fmla="*/ 35 w 621"/>
                <a:gd name="T111" fmla="*/ 8 h 21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621" h="214">
                  <a:moveTo>
                    <a:pt x="618" y="205"/>
                  </a:moveTo>
                  <a:lnTo>
                    <a:pt x="618" y="205"/>
                  </a:lnTo>
                  <a:lnTo>
                    <a:pt x="605" y="204"/>
                  </a:lnTo>
                  <a:lnTo>
                    <a:pt x="602" y="202"/>
                  </a:lnTo>
                  <a:lnTo>
                    <a:pt x="599" y="197"/>
                  </a:lnTo>
                  <a:lnTo>
                    <a:pt x="596" y="188"/>
                  </a:lnTo>
                  <a:lnTo>
                    <a:pt x="593" y="173"/>
                  </a:lnTo>
                  <a:lnTo>
                    <a:pt x="587" y="80"/>
                  </a:lnTo>
                  <a:lnTo>
                    <a:pt x="581" y="5"/>
                  </a:lnTo>
                  <a:lnTo>
                    <a:pt x="579" y="2"/>
                  </a:lnTo>
                  <a:lnTo>
                    <a:pt x="578" y="0"/>
                  </a:lnTo>
                  <a:lnTo>
                    <a:pt x="575" y="0"/>
                  </a:lnTo>
                  <a:lnTo>
                    <a:pt x="572" y="2"/>
                  </a:lnTo>
                  <a:lnTo>
                    <a:pt x="569" y="6"/>
                  </a:lnTo>
                  <a:lnTo>
                    <a:pt x="564" y="12"/>
                  </a:lnTo>
                  <a:lnTo>
                    <a:pt x="439" y="182"/>
                  </a:lnTo>
                  <a:lnTo>
                    <a:pt x="433" y="191"/>
                  </a:lnTo>
                  <a:lnTo>
                    <a:pt x="425" y="199"/>
                  </a:lnTo>
                  <a:lnTo>
                    <a:pt x="422" y="202"/>
                  </a:lnTo>
                  <a:lnTo>
                    <a:pt x="418" y="204"/>
                  </a:lnTo>
                  <a:lnTo>
                    <a:pt x="413" y="205"/>
                  </a:lnTo>
                  <a:lnTo>
                    <a:pt x="407" y="205"/>
                  </a:lnTo>
                  <a:lnTo>
                    <a:pt x="403" y="205"/>
                  </a:lnTo>
                  <a:lnTo>
                    <a:pt x="399" y="200"/>
                  </a:lnTo>
                  <a:lnTo>
                    <a:pt x="398" y="196"/>
                  </a:lnTo>
                  <a:lnTo>
                    <a:pt x="396" y="191"/>
                  </a:lnTo>
                  <a:lnTo>
                    <a:pt x="395" y="167"/>
                  </a:lnTo>
                  <a:lnTo>
                    <a:pt x="395" y="133"/>
                  </a:lnTo>
                  <a:lnTo>
                    <a:pt x="395" y="25"/>
                  </a:lnTo>
                  <a:lnTo>
                    <a:pt x="395" y="22"/>
                  </a:lnTo>
                  <a:lnTo>
                    <a:pt x="396" y="20"/>
                  </a:lnTo>
                  <a:lnTo>
                    <a:pt x="407" y="19"/>
                  </a:lnTo>
                  <a:lnTo>
                    <a:pt x="413" y="19"/>
                  </a:lnTo>
                  <a:lnTo>
                    <a:pt x="422" y="20"/>
                  </a:lnTo>
                  <a:lnTo>
                    <a:pt x="432" y="23"/>
                  </a:lnTo>
                  <a:lnTo>
                    <a:pt x="439" y="28"/>
                  </a:lnTo>
                  <a:lnTo>
                    <a:pt x="444" y="34"/>
                  </a:lnTo>
                  <a:lnTo>
                    <a:pt x="448" y="38"/>
                  </a:lnTo>
                  <a:lnTo>
                    <a:pt x="453" y="51"/>
                  </a:lnTo>
                  <a:lnTo>
                    <a:pt x="454" y="61"/>
                  </a:lnTo>
                  <a:lnTo>
                    <a:pt x="454" y="69"/>
                  </a:lnTo>
                  <a:lnTo>
                    <a:pt x="453" y="78"/>
                  </a:lnTo>
                  <a:lnTo>
                    <a:pt x="451" y="87"/>
                  </a:lnTo>
                  <a:lnTo>
                    <a:pt x="447" y="95"/>
                  </a:lnTo>
                  <a:lnTo>
                    <a:pt x="442" y="103"/>
                  </a:lnTo>
                  <a:lnTo>
                    <a:pt x="436" y="107"/>
                  </a:lnTo>
                  <a:lnTo>
                    <a:pt x="430" y="112"/>
                  </a:lnTo>
                  <a:lnTo>
                    <a:pt x="424" y="113"/>
                  </a:lnTo>
                  <a:lnTo>
                    <a:pt x="418" y="115"/>
                  </a:lnTo>
                  <a:lnTo>
                    <a:pt x="410" y="115"/>
                  </a:lnTo>
                  <a:lnTo>
                    <a:pt x="407" y="116"/>
                  </a:lnTo>
                  <a:lnTo>
                    <a:pt x="407" y="118"/>
                  </a:lnTo>
                  <a:lnTo>
                    <a:pt x="409" y="119"/>
                  </a:lnTo>
                  <a:lnTo>
                    <a:pt x="410" y="119"/>
                  </a:lnTo>
                  <a:lnTo>
                    <a:pt x="424" y="121"/>
                  </a:lnTo>
                  <a:lnTo>
                    <a:pt x="438" y="119"/>
                  </a:lnTo>
                  <a:lnTo>
                    <a:pt x="451" y="116"/>
                  </a:lnTo>
                  <a:lnTo>
                    <a:pt x="462" y="110"/>
                  </a:lnTo>
                  <a:lnTo>
                    <a:pt x="471" y="104"/>
                  </a:lnTo>
                  <a:lnTo>
                    <a:pt x="480" y="95"/>
                  </a:lnTo>
                  <a:lnTo>
                    <a:pt x="485" y="83"/>
                  </a:lnTo>
                  <a:lnTo>
                    <a:pt x="489" y="71"/>
                  </a:lnTo>
                  <a:lnTo>
                    <a:pt x="491" y="55"/>
                  </a:lnTo>
                  <a:lnTo>
                    <a:pt x="489" y="45"/>
                  </a:lnTo>
                  <a:lnTo>
                    <a:pt x="486" y="35"/>
                  </a:lnTo>
                  <a:lnTo>
                    <a:pt x="482" y="28"/>
                  </a:lnTo>
                  <a:lnTo>
                    <a:pt x="477" y="23"/>
                  </a:lnTo>
                  <a:lnTo>
                    <a:pt x="470" y="17"/>
                  </a:lnTo>
                  <a:lnTo>
                    <a:pt x="457" y="12"/>
                  </a:lnTo>
                  <a:lnTo>
                    <a:pt x="441" y="8"/>
                  </a:lnTo>
                  <a:lnTo>
                    <a:pt x="418" y="6"/>
                  </a:lnTo>
                  <a:lnTo>
                    <a:pt x="380" y="8"/>
                  </a:lnTo>
                  <a:lnTo>
                    <a:pt x="334" y="6"/>
                  </a:lnTo>
                  <a:lnTo>
                    <a:pt x="310" y="6"/>
                  </a:lnTo>
                  <a:lnTo>
                    <a:pt x="281" y="6"/>
                  </a:lnTo>
                  <a:lnTo>
                    <a:pt x="276" y="6"/>
                  </a:lnTo>
                  <a:lnTo>
                    <a:pt x="274" y="6"/>
                  </a:lnTo>
                  <a:lnTo>
                    <a:pt x="274" y="8"/>
                  </a:lnTo>
                  <a:lnTo>
                    <a:pt x="274" y="9"/>
                  </a:lnTo>
                  <a:lnTo>
                    <a:pt x="277" y="11"/>
                  </a:lnTo>
                  <a:lnTo>
                    <a:pt x="284" y="11"/>
                  </a:lnTo>
                  <a:lnTo>
                    <a:pt x="291" y="12"/>
                  </a:lnTo>
                  <a:lnTo>
                    <a:pt x="294" y="16"/>
                  </a:lnTo>
                  <a:lnTo>
                    <a:pt x="297" y="20"/>
                  </a:lnTo>
                  <a:lnTo>
                    <a:pt x="299" y="26"/>
                  </a:lnTo>
                  <a:lnTo>
                    <a:pt x="299" y="37"/>
                  </a:lnTo>
                  <a:lnTo>
                    <a:pt x="300" y="142"/>
                  </a:lnTo>
                  <a:lnTo>
                    <a:pt x="236" y="72"/>
                  </a:lnTo>
                  <a:lnTo>
                    <a:pt x="172" y="2"/>
                  </a:lnTo>
                  <a:lnTo>
                    <a:pt x="169" y="0"/>
                  </a:lnTo>
                  <a:lnTo>
                    <a:pt x="166" y="2"/>
                  </a:lnTo>
                  <a:lnTo>
                    <a:pt x="163" y="3"/>
                  </a:lnTo>
                  <a:lnTo>
                    <a:pt x="163" y="6"/>
                  </a:lnTo>
                  <a:lnTo>
                    <a:pt x="159" y="142"/>
                  </a:lnTo>
                  <a:lnTo>
                    <a:pt x="47" y="3"/>
                  </a:lnTo>
                  <a:lnTo>
                    <a:pt x="44" y="0"/>
                  </a:lnTo>
                  <a:lnTo>
                    <a:pt x="41" y="0"/>
                  </a:lnTo>
                  <a:lnTo>
                    <a:pt x="38" y="2"/>
                  </a:lnTo>
                  <a:lnTo>
                    <a:pt x="37" y="6"/>
                  </a:lnTo>
                  <a:lnTo>
                    <a:pt x="24" y="182"/>
                  </a:lnTo>
                  <a:lnTo>
                    <a:pt x="24" y="191"/>
                  </a:lnTo>
                  <a:lnTo>
                    <a:pt x="21" y="199"/>
                  </a:lnTo>
                  <a:lnTo>
                    <a:pt x="18" y="204"/>
                  </a:lnTo>
                  <a:lnTo>
                    <a:pt x="15" y="205"/>
                  </a:lnTo>
                  <a:lnTo>
                    <a:pt x="11" y="207"/>
                  </a:lnTo>
                  <a:lnTo>
                    <a:pt x="1" y="207"/>
                  </a:lnTo>
                  <a:lnTo>
                    <a:pt x="0" y="207"/>
                  </a:lnTo>
                  <a:lnTo>
                    <a:pt x="0" y="208"/>
                  </a:lnTo>
                  <a:lnTo>
                    <a:pt x="1" y="211"/>
                  </a:lnTo>
                  <a:lnTo>
                    <a:pt x="6" y="211"/>
                  </a:lnTo>
                  <a:lnTo>
                    <a:pt x="38" y="211"/>
                  </a:lnTo>
                  <a:lnTo>
                    <a:pt x="67" y="211"/>
                  </a:lnTo>
                  <a:lnTo>
                    <a:pt x="70" y="211"/>
                  </a:lnTo>
                  <a:lnTo>
                    <a:pt x="72" y="208"/>
                  </a:lnTo>
                  <a:lnTo>
                    <a:pt x="70" y="207"/>
                  </a:lnTo>
                  <a:lnTo>
                    <a:pt x="66" y="207"/>
                  </a:lnTo>
                  <a:lnTo>
                    <a:pt x="62" y="207"/>
                  </a:lnTo>
                  <a:lnTo>
                    <a:pt x="56" y="207"/>
                  </a:lnTo>
                  <a:lnTo>
                    <a:pt x="52" y="204"/>
                  </a:lnTo>
                  <a:lnTo>
                    <a:pt x="50" y="202"/>
                  </a:lnTo>
                  <a:lnTo>
                    <a:pt x="47" y="199"/>
                  </a:lnTo>
                  <a:lnTo>
                    <a:pt x="46" y="191"/>
                  </a:lnTo>
                  <a:lnTo>
                    <a:pt x="46" y="182"/>
                  </a:lnTo>
                  <a:lnTo>
                    <a:pt x="46" y="144"/>
                  </a:lnTo>
                  <a:lnTo>
                    <a:pt x="47" y="142"/>
                  </a:lnTo>
                  <a:lnTo>
                    <a:pt x="47" y="141"/>
                  </a:lnTo>
                  <a:lnTo>
                    <a:pt x="107" y="141"/>
                  </a:lnTo>
                  <a:lnTo>
                    <a:pt x="108" y="142"/>
                  </a:lnTo>
                  <a:lnTo>
                    <a:pt x="110" y="144"/>
                  </a:lnTo>
                  <a:lnTo>
                    <a:pt x="152" y="196"/>
                  </a:lnTo>
                  <a:lnTo>
                    <a:pt x="154" y="199"/>
                  </a:lnTo>
                  <a:lnTo>
                    <a:pt x="152" y="202"/>
                  </a:lnTo>
                  <a:lnTo>
                    <a:pt x="149" y="204"/>
                  </a:lnTo>
                  <a:lnTo>
                    <a:pt x="143" y="205"/>
                  </a:lnTo>
                  <a:lnTo>
                    <a:pt x="137" y="205"/>
                  </a:lnTo>
                  <a:lnTo>
                    <a:pt x="136" y="207"/>
                  </a:lnTo>
                  <a:lnTo>
                    <a:pt x="136" y="208"/>
                  </a:lnTo>
                  <a:lnTo>
                    <a:pt x="136" y="210"/>
                  </a:lnTo>
                  <a:lnTo>
                    <a:pt x="137" y="211"/>
                  </a:lnTo>
                  <a:lnTo>
                    <a:pt x="140" y="211"/>
                  </a:lnTo>
                  <a:lnTo>
                    <a:pt x="166" y="211"/>
                  </a:lnTo>
                  <a:lnTo>
                    <a:pt x="192" y="211"/>
                  </a:lnTo>
                  <a:lnTo>
                    <a:pt x="213" y="211"/>
                  </a:lnTo>
                  <a:lnTo>
                    <a:pt x="224" y="211"/>
                  </a:lnTo>
                  <a:lnTo>
                    <a:pt x="226" y="210"/>
                  </a:lnTo>
                  <a:lnTo>
                    <a:pt x="226" y="208"/>
                  </a:lnTo>
                  <a:lnTo>
                    <a:pt x="226" y="207"/>
                  </a:lnTo>
                  <a:lnTo>
                    <a:pt x="224" y="205"/>
                  </a:lnTo>
                  <a:lnTo>
                    <a:pt x="215" y="205"/>
                  </a:lnTo>
                  <a:lnTo>
                    <a:pt x="210" y="204"/>
                  </a:lnTo>
                  <a:lnTo>
                    <a:pt x="204" y="197"/>
                  </a:lnTo>
                  <a:lnTo>
                    <a:pt x="181" y="171"/>
                  </a:lnTo>
                  <a:lnTo>
                    <a:pt x="178" y="167"/>
                  </a:lnTo>
                  <a:lnTo>
                    <a:pt x="177" y="69"/>
                  </a:lnTo>
                  <a:lnTo>
                    <a:pt x="305" y="208"/>
                  </a:lnTo>
                  <a:lnTo>
                    <a:pt x="308" y="213"/>
                  </a:lnTo>
                  <a:lnTo>
                    <a:pt x="313" y="214"/>
                  </a:lnTo>
                  <a:lnTo>
                    <a:pt x="314" y="213"/>
                  </a:lnTo>
                  <a:lnTo>
                    <a:pt x="316" y="211"/>
                  </a:lnTo>
                  <a:lnTo>
                    <a:pt x="316" y="205"/>
                  </a:lnTo>
                  <a:lnTo>
                    <a:pt x="319" y="34"/>
                  </a:lnTo>
                  <a:lnTo>
                    <a:pt x="319" y="25"/>
                  </a:lnTo>
                  <a:lnTo>
                    <a:pt x="320" y="19"/>
                  </a:lnTo>
                  <a:lnTo>
                    <a:pt x="323" y="14"/>
                  </a:lnTo>
                  <a:lnTo>
                    <a:pt x="328" y="11"/>
                  </a:lnTo>
                  <a:lnTo>
                    <a:pt x="334" y="11"/>
                  </a:lnTo>
                  <a:lnTo>
                    <a:pt x="342" y="12"/>
                  </a:lnTo>
                  <a:lnTo>
                    <a:pt x="348" y="14"/>
                  </a:lnTo>
                  <a:lnTo>
                    <a:pt x="351" y="17"/>
                  </a:lnTo>
                  <a:lnTo>
                    <a:pt x="354" y="22"/>
                  </a:lnTo>
                  <a:lnTo>
                    <a:pt x="354" y="28"/>
                  </a:lnTo>
                  <a:lnTo>
                    <a:pt x="354" y="84"/>
                  </a:lnTo>
                  <a:lnTo>
                    <a:pt x="354" y="133"/>
                  </a:lnTo>
                  <a:lnTo>
                    <a:pt x="354" y="167"/>
                  </a:lnTo>
                  <a:lnTo>
                    <a:pt x="354" y="190"/>
                  </a:lnTo>
                  <a:lnTo>
                    <a:pt x="351" y="200"/>
                  </a:lnTo>
                  <a:lnTo>
                    <a:pt x="349" y="204"/>
                  </a:lnTo>
                  <a:lnTo>
                    <a:pt x="345" y="205"/>
                  </a:lnTo>
                  <a:lnTo>
                    <a:pt x="335" y="207"/>
                  </a:lnTo>
                  <a:lnTo>
                    <a:pt x="332" y="207"/>
                  </a:lnTo>
                  <a:lnTo>
                    <a:pt x="331" y="208"/>
                  </a:lnTo>
                  <a:lnTo>
                    <a:pt x="332" y="211"/>
                  </a:lnTo>
                  <a:lnTo>
                    <a:pt x="337" y="211"/>
                  </a:lnTo>
                  <a:lnTo>
                    <a:pt x="374" y="210"/>
                  </a:lnTo>
                  <a:lnTo>
                    <a:pt x="407" y="211"/>
                  </a:lnTo>
                  <a:lnTo>
                    <a:pt x="432" y="211"/>
                  </a:lnTo>
                  <a:lnTo>
                    <a:pt x="448" y="211"/>
                  </a:lnTo>
                  <a:lnTo>
                    <a:pt x="460" y="213"/>
                  </a:lnTo>
                  <a:lnTo>
                    <a:pt x="464" y="211"/>
                  </a:lnTo>
                  <a:lnTo>
                    <a:pt x="465" y="211"/>
                  </a:lnTo>
                  <a:lnTo>
                    <a:pt x="465" y="210"/>
                  </a:lnTo>
                  <a:lnTo>
                    <a:pt x="465" y="208"/>
                  </a:lnTo>
                  <a:lnTo>
                    <a:pt x="462" y="207"/>
                  </a:lnTo>
                  <a:lnTo>
                    <a:pt x="459" y="207"/>
                  </a:lnTo>
                  <a:lnTo>
                    <a:pt x="454" y="207"/>
                  </a:lnTo>
                  <a:lnTo>
                    <a:pt x="451" y="205"/>
                  </a:lnTo>
                  <a:lnTo>
                    <a:pt x="453" y="202"/>
                  </a:lnTo>
                  <a:lnTo>
                    <a:pt x="454" y="199"/>
                  </a:lnTo>
                  <a:lnTo>
                    <a:pt x="493" y="144"/>
                  </a:lnTo>
                  <a:lnTo>
                    <a:pt x="494" y="141"/>
                  </a:lnTo>
                  <a:lnTo>
                    <a:pt x="496" y="141"/>
                  </a:lnTo>
                  <a:lnTo>
                    <a:pt x="550" y="141"/>
                  </a:lnTo>
                  <a:lnTo>
                    <a:pt x="552" y="141"/>
                  </a:lnTo>
                  <a:lnTo>
                    <a:pt x="552" y="142"/>
                  </a:lnTo>
                  <a:lnTo>
                    <a:pt x="554" y="199"/>
                  </a:lnTo>
                  <a:lnTo>
                    <a:pt x="554" y="202"/>
                  </a:lnTo>
                  <a:lnTo>
                    <a:pt x="554" y="204"/>
                  </a:lnTo>
                  <a:lnTo>
                    <a:pt x="550" y="205"/>
                  </a:lnTo>
                  <a:lnTo>
                    <a:pt x="546" y="207"/>
                  </a:lnTo>
                  <a:lnTo>
                    <a:pt x="546" y="208"/>
                  </a:lnTo>
                  <a:lnTo>
                    <a:pt x="546" y="210"/>
                  </a:lnTo>
                  <a:lnTo>
                    <a:pt x="547" y="211"/>
                  </a:lnTo>
                  <a:lnTo>
                    <a:pt x="552" y="211"/>
                  </a:lnTo>
                  <a:lnTo>
                    <a:pt x="581" y="211"/>
                  </a:lnTo>
                  <a:lnTo>
                    <a:pt x="607" y="211"/>
                  </a:lnTo>
                  <a:lnTo>
                    <a:pt x="616" y="211"/>
                  </a:lnTo>
                  <a:lnTo>
                    <a:pt x="619" y="210"/>
                  </a:lnTo>
                  <a:lnTo>
                    <a:pt x="621" y="208"/>
                  </a:lnTo>
                  <a:lnTo>
                    <a:pt x="619" y="207"/>
                  </a:lnTo>
                  <a:lnTo>
                    <a:pt x="618" y="205"/>
                  </a:lnTo>
                  <a:close/>
                  <a:moveTo>
                    <a:pt x="94" y="129"/>
                  </a:moveTo>
                  <a:lnTo>
                    <a:pt x="49" y="129"/>
                  </a:lnTo>
                  <a:lnTo>
                    <a:pt x="47" y="127"/>
                  </a:lnTo>
                  <a:lnTo>
                    <a:pt x="47" y="126"/>
                  </a:lnTo>
                  <a:lnTo>
                    <a:pt x="49" y="72"/>
                  </a:lnTo>
                  <a:lnTo>
                    <a:pt x="49" y="71"/>
                  </a:lnTo>
                  <a:lnTo>
                    <a:pt x="49" y="69"/>
                  </a:lnTo>
                  <a:lnTo>
                    <a:pt x="50" y="69"/>
                  </a:lnTo>
                  <a:lnTo>
                    <a:pt x="50" y="71"/>
                  </a:lnTo>
                  <a:lnTo>
                    <a:pt x="96" y="126"/>
                  </a:lnTo>
                  <a:lnTo>
                    <a:pt x="96" y="127"/>
                  </a:lnTo>
                  <a:lnTo>
                    <a:pt x="94" y="129"/>
                  </a:lnTo>
                  <a:close/>
                  <a:moveTo>
                    <a:pt x="549" y="127"/>
                  </a:moveTo>
                  <a:lnTo>
                    <a:pt x="505" y="127"/>
                  </a:lnTo>
                  <a:lnTo>
                    <a:pt x="505" y="126"/>
                  </a:lnTo>
                  <a:lnTo>
                    <a:pt x="546" y="66"/>
                  </a:lnTo>
                  <a:lnTo>
                    <a:pt x="547" y="64"/>
                  </a:lnTo>
                  <a:lnTo>
                    <a:pt x="547" y="66"/>
                  </a:lnTo>
                  <a:lnTo>
                    <a:pt x="550" y="126"/>
                  </a:lnTo>
                  <a:lnTo>
                    <a:pt x="550" y="127"/>
                  </a:lnTo>
                  <a:lnTo>
                    <a:pt x="549"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28" name="Freeform 10">
              <a:extLst>
                <a:ext uri="{FF2B5EF4-FFF2-40B4-BE49-F238E27FC236}">
                  <a16:creationId xmlns:a16="http://schemas.microsoft.com/office/drawing/2014/main" id="{2C633664-3411-4148-A72C-2E4239B2F3B6}"/>
                </a:ext>
              </a:extLst>
            </p:cNvPr>
            <p:cNvSpPr>
              <a:spLocks noEditPoints="1"/>
            </p:cNvSpPr>
            <p:nvPr userDrawn="1"/>
          </p:nvSpPr>
          <p:spPr bwMode="auto">
            <a:xfrm>
              <a:off x="5298" y="4043"/>
              <a:ext cx="163" cy="108"/>
            </a:xfrm>
            <a:custGeom>
              <a:avLst/>
              <a:gdLst>
                <a:gd name="T0" fmla="*/ 13 w 328"/>
                <a:gd name="T1" fmla="*/ 1 h 216"/>
                <a:gd name="T2" fmla="*/ 11 w 328"/>
                <a:gd name="T3" fmla="*/ 1 h 216"/>
                <a:gd name="T4" fmla="*/ 9 w 328"/>
                <a:gd name="T5" fmla="*/ 2 h 216"/>
                <a:gd name="T6" fmla="*/ 8 w 328"/>
                <a:gd name="T7" fmla="*/ 4 h 216"/>
                <a:gd name="T8" fmla="*/ 7 w 328"/>
                <a:gd name="T9" fmla="*/ 7 h 216"/>
                <a:gd name="T10" fmla="*/ 8 w 328"/>
                <a:gd name="T11" fmla="*/ 9 h 216"/>
                <a:gd name="T12" fmla="*/ 9 w 328"/>
                <a:gd name="T13" fmla="*/ 11 h 216"/>
                <a:gd name="T14" fmla="*/ 8 w 328"/>
                <a:gd name="T15" fmla="*/ 12 h 216"/>
                <a:gd name="T16" fmla="*/ 7 w 328"/>
                <a:gd name="T17" fmla="*/ 13 h 216"/>
                <a:gd name="T18" fmla="*/ 6 w 328"/>
                <a:gd name="T19" fmla="*/ 13 h 216"/>
                <a:gd name="T20" fmla="*/ 4 w 328"/>
                <a:gd name="T21" fmla="*/ 13 h 216"/>
                <a:gd name="T22" fmla="*/ 4 w 328"/>
                <a:gd name="T23" fmla="*/ 12 h 216"/>
                <a:gd name="T24" fmla="*/ 4 w 328"/>
                <a:gd name="T25" fmla="*/ 9 h 216"/>
                <a:gd name="T26" fmla="*/ 4 w 328"/>
                <a:gd name="T27" fmla="*/ 2 h 216"/>
                <a:gd name="T28" fmla="*/ 4 w 328"/>
                <a:gd name="T29" fmla="*/ 2 h 216"/>
                <a:gd name="T30" fmla="*/ 4 w 328"/>
                <a:gd name="T31" fmla="*/ 1 h 216"/>
                <a:gd name="T32" fmla="*/ 5 w 328"/>
                <a:gd name="T33" fmla="*/ 1 h 216"/>
                <a:gd name="T34" fmla="*/ 5 w 328"/>
                <a:gd name="T35" fmla="*/ 1 h 216"/>
                <a:gd name="T36" fmla="*/ 2 w 328"/>
                <a:gd name="T37" fmla="*/ 1 h 216"/>
                <a:gd name="T38" fmla="*/ 0 w 328"/>
                <a:gd name="T39" fmla="*/ 1 h 216"/>
                <a:gd name="T40" fmla="*/ 0 w 328"/>
                <a:gd name="T41" fmla="*/ 1 h 216"/>
                <a:gd name="T42" fmla="*/ 0 w 328"/>
                <a:gd name="T43" fmla="*/ 1 h 216"/>
                <a:gd name="T44" fmla="*/ 1 w 328"/>
                <a:gd name="T45" fmla="*/ 1 h 216"/>
                <a:gd name="T46" fmla="*/ 1 w 328"/>
                <a:gd name="T47" fmla="*/ 2 h 216"/>
                <a:gd name="T48" fmla="*/ 1 w 328"/>
                <a:gd name="T49" fmla="*/ 9 h 216"/>
                <a:gd name="T50" fmla="*/ 1 w 328"/>
                <a:gd name="T51" fmla="*/ 12 h 216"/>
                <a:gd name="T52" fmla="*/ 1 w 328"/>
                <a:gd name="T53" fmla="*/ 13 h 216"/>
                <a:gd name="T54" fmla="*/ 0 w 328"/>
                <a:gd name="T55" fmla="*/ 13 h 216"/>
                <a:gd name="T56" fmla="*/ 0 w 328"/>
                <a:gd name="T57" fmla="*/ 13 h 216"/>
                <a:gd name="T58" fmla="*/ 0 w 328"/>
                <a:gd name="T59" fmla="*/ 14 h 216"/>
                <a:gd name="T60" fmla="*/ 2 w 328"/>
                <a:gd name="T61" fmla="*/ 14 h 216"/>
                <a:gd name="T62" fmla="*/ 8 w 328"/>
                <a:gd name="T63" fmla="*/ 14 h 216"/>
                <a:gd name="T64" fmla="*/ 9 w 328"/>
                <a:gd name="T65" fmla="*/ 13 h 216"/>
                <a:gd name="T66" fmla="*/ 9 w 328"/>
                <a:gd name="T67" fmla="*/ 12 h 216"/>
                <a:gd name="T68" fmla="*/ 10 w 328"/>
                <a:gd name="T69" fmla="*/ 13 h 216"/>
                <a:gd name="T70" fmla="*/ 11 w 328"/>
                <a:gd name="T71" fmla="*/ 14 h 216"/>
                <a:gd name="T72" fmla="*/ 13 w 328"/>
                <a:gd name="T73" fmla="*/ 14 h 216"/>
                <a:gd name="T74" fmla="*/ 15 w 328"/>
                <a:gd name="T75" fmla="*/ 14 h 216"/>
                <a:gd name="T76" fmla="*/ 17 w 328"/>
                <a:gd name="T77" fmla="*/ 13 h 216"/>
                <a:gd name="T78" fmla="*/ 18 w 328"/>
                <a:gd name="T79" fmla="*/ 12 h 216"/>
                <a:gd name="T80" fmla="*/ 19 w 328"/>
                <a:gd name="T81" fmla="*/ 10 h 216"/>
                <a:gd name="T82" fmla="*/ 20 w 328"/>
                <a:gd name="T83" fmla="*/ 8 h 216"/>
                <a:gd name="T84" fmla="*/ 20 w 328"/>
                <a:gd name="T85" fmla="*/ 7 h 216"/>
                <a:gd name="T86" fmla="*/ 20 w 328"/>
                <a:gd name="T87" fmla="*/ 5 h 216"/>
                <a:gd name="T88" fmla="*/ 19 w 328"/>
                <a:gd name="T89" fmla="*/ 3 h 216"/>
                <a:gd name="T90" fmla="*/ 18 w 328"/>
                <a:gd name="T91" fmla="*/ 2 h 216"/>
                <a:gd name="T92" fmla="*/ 16 w 328"/>
                <a:gd name="T93" fmla="*/ 1 h 216"/>
                <a:gd name="T94" fmla="*/ 14 w 328"/>
                <a:gd name="T95" fmla="*/ 0 h 216"/>
                <a:gd name="T96" fmla="*/ 14 w 328"/>
                <a:gd name="T97" fmla="*/ 13 h 216"/>
                <a:gd name="T98" fmla="*/ 13 w 328"/>
                <a:gd name="T99" fmla="*/ 13 h 216"/>
                <a:gd name="T100" fmla="*/ 12 w 328"/>
                <a:gd name="T101" fmla="*/ 12 h 216"/>
                <a:gd name="T102" fmla="*/ 10 w 328"/>
                <a:gd name="T103" fmla="*/ 10 h 216"/>
                <a:gd name="T104" fmla="*/ 10 w 328"/>
                <a:gd name="T105" fmla="*/ 7 h 216"/>
                <a:gd name="T106" fmla="*/ 10 w 328"/>
                <a:gd name="T107" fmla="*/ 4 h 216"/>
                <a:gd name="T108" fmla="*/ 11 w 328"/>
                <a:gd name="T109" fmla="*/ 2 h 216"/>
                <a:gd name="T110" fmla="*/ 13 w 328"/>
                <a:gd name="T111" fmla="*/ 1 h 216"/>
                <a:gd name="T112" fmla="*/ 15 w 328"/>
                <a:gd name="T113" fmla="*/ 2 h 216"/>
                <a:gd name="T114" fmla="*/ 17 w 328"/>
                <a:gd name="T115" fmla="*/ 4 h 216"/>
                <a:gd name="T116" fmla="*/ 18 w 328"/>
                <a:gd name="T117" fmla="*/ 8 h 216"/>
                <a:gd name="T118" fmla="*/ 17 w 328"/>
                <a:gd name="T119" fmla="*/ 9 h 216"/>
                <a:gd name="T120" fmla="*/ 17 w 328"/>
                <a:gd name="T121" fmla="*/ 11 h 216"/>
                <a:gd name="T122" fmla="*/ 16 w 328"/>
                <a:gd name="T123" fmla="*/ 13 h 216"/>
                <a:gd name="T124" fmla="*/ 14 w 328"/>
                <a:gd name="T125" fmla="*/ 13 h 21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28" h="216">
                  <a:moveTo>
                    <a:pt x="227" y="0"/>
                  </a:moveTo>
                  <a:lnTo>
                    <a:pt x="227" y="0"/>
                  </a:lnTo>
                  <a:lnTo>
                    <a:pt x="214" y="2"/>
                  </a:lnTo>
                  <a:lnTo>
                    <a:pt x="201" y="3"/>
                  </a:lnTo>
                  <a:lnTo>
                    <a:pt x="189" y="6"/>
                  </a:lnTo>
                  <a:lnTo>
                    <a:pt x="180" y="11"/>
                  </a:lnTo>
                  <a:lnTo>
                    <a:pt x="169" y="16"/>
                  </a:lnTo>
                  <a:lnTo>
                    <a:pt x="162" y="22"/>
                  </a:lnTo>
                  <a:lnTo>
                    <a:pt x="154" y="29"/>
                  </a:lnTo>
                  <a:lnTo>
                    <a:pt x="148" y="37"/>
                  </a:lnTo>
                  <a:lnTo>
                    <a:pt x="142" y="45"/>
                  </a:lnTo>
                  <a:lnTo>
                    <a:pt x="137" y="54"/>
                  </a:lnTo>
                  <a:lnTo>
                    <a:pt x="130" y="72"/>
                  </a:lnTo>
                  <a:lnTo>
                    <a:pt x="125" y="90"/>
                  </a:lnTo>
                  <a:lnTo>
                    <a:pt x="124" y="109"/>
                  </a:lnTo>
                  <a:lnTo>
                    <a:pt x="125" y="126"/>
                  </a:lnTo>
                  <a:lnTo>
                    <a:pt x="128" y="144"/>
                  </a:lnTo>
                  <a:lnTo>
                    <a:pt x="136" y="161"/>
                  </a:lnTo>
                  <a:lnTo>
                    <a:pt x="145" y="176"/>
                  </a:lnTo>
                  <a:lnTo>
                    <a:pt x="142" y="184"/>
                  </a:lnTo>
                  <a:lnTo>
                    <a:pt x="137" y="190"/>
                  </a:lnTo>
                  <a:lnTo>
                    <a:pt x="134" y="191"/>
                  </a:lnTo>
                  <a:lnTo>
                    <a:pt x="131" y="194"/>
                  </a:lnTo>
                  <a:lnTo>
                    <a:pt x="122" y="196"/>
                  </a:lnTo>
                  <a:lnTo>
                    <a:pt x="111" y="197"/>
                  </a:lnTo>
                  <a:lnTo>
                    <a:pt x="99" y="197"/>
                  </a:lnTo>
                  <a:lnTo>
                    <a:pt x="87" y="197"/>
                  </a:lnTo>
                  <a:lnTo>
                    <a:pt x="79" y="196"/>
                  </a:lnTo>
                  <a:lnTo>
                    <a:pt x="76" y="194"/>
                  </a:lnTo>
                  <a:lnTo>
                    <a:pt x="73" y="191"/>
                  </a:lnTo>
                  <a:lnTo>
                    <a:pt x="70" y="188"/>
                  </a:lnTo>
                  <a:lnTo>
                    <a:pt x="69" y="185"/>
                  </a:lnTo>
                  <a:lnTo>
                    <a:pt x="67" y="173"/>
                  </a:lnTo>
                  <a:lnTo>
                    <a:pt x="67" y="133"/>
                  </a:lnTo>
                  <a:lnTo>
                    <a:pt x="67" y="86"/>
                  </a:lnTo>
                  <a:lnTo>
                    <a:pt x="67" y="28"/>
                  </a:lnTo>
                  <a:lnTo>
                    <a:pt x="69" y="22"/>
                  </a:lnTo>
                  <a:lnTo>
                    <a:pt x="70" y="17"/>
                  </a:lnTo>
                  <a:lnTo>
                    <a:pt x="73" y="14"/>
                  </a:lnTo>
                  <a:lnTo>
                    <a:pt x="78" y="12"/>
                  </a:lnTo>
                  <a:lnTo>
                    <a:pt x="89" y="11"/>
                  </a:lnTo>
                  <a:lnTo>
                    <a:pt x="92" y="11"/>
                  </a:lnTo>
                  <a:lnTo>
                    <a:pt x="93" y="9"/>
                  </a:lnTo>
                  <a:lnTo>
                    <a:pt x="92" y="6"/>
                  </a:lnTo>
                  <a:lnTo>
                    <a:pt x="87" y="6"/>
                  </a:lnTo>
                  <a:lnTo>
                    <a:pt x="44" y="8"/>
                  </a:lnTo>
                  <a:lnTo>
                    <a:pt x="6" y="6"/>
                  </a:lnTo>
                  <a:lnTo>
                    <a:pt x="2" y="6"/>
                  </a:lnTo>
                  <a:lnTo>
                    <a:pt x="0" y="9"/>
                  </a:lnTo>
                  <a:lnTo>
                    <a:pt x="2" y="11"/>
                  </a:lnTo>
                  <a:lnTo>
                    <a:pt x="5" y="11"/>
                  </a:lnTo>
                  <a:lnTo>
                    <a:pt x="14" y="12"/>
                  </a:lnTo>
                  <a:lnTo>
                    <a:pt x="20" y="14"/>
                  </a:lnTo>
                  <a:lnTo>
                    <a:pt x="23" y="17"/>
                  </a:lnTo>
                  <a:lnTo>
                    <a:pt x="25" y="22"/>
                  </a:lnTo>
                  <a:lnTo>
                    <a:pt x="26" y="28"/>
                  </a:lnTo>
                  <a:lnTo>
                    <a:pt x="26" y="86"/>
                  </a:lnTo>
                  <a:lnTo>
                    <a:pt x="26" y="133"/>
                  </a:lnTo>
                  <a:lnTo>
                    <a:pt x="26" y="167"/>
                  </a:lnTo>
                  <a:lnTo>
                    <a:pt x="25" y="191"/>
                  </a:lnTo>
                  <a:lnTo>
                    <a:pt x="23" y="200"/>
                  </a:lnTo>
                  <a:lnTo>
                    <a:pt x="20" y="204"/>
                  </a:lnTo>
                  <a:lnTo>
                    <a:pt x="17" y="205"/>
                  </a:lnTo>
                  <a:lnTo>
                    <a:pt x="8" y="207"/>
                  </a:lnTo>
                  <a:lnTo>
                    <a:pt x="5" y="207"/>
                  </a:lnTo>
                  <a:lnTo>
                    <a:pt x="3" y="208"/>
                  </a:lnTo>
                  <a:lnTo>
                    <a:pt x="5" y="211"/>
                  </a:lnTo>
                  <a:lnTo>
                    <a:pt x="9" y="211"/>
                  </a:lnTo>
                  <a:lnTo>
                    <a:pt x="43" y="211"/>
                  </a:lnTo>
                  <a:lnTo>
                    <a:pt x="79" y="211"/>
                  </a:lnTo>
                  <a:lnTo>
                    <a:pt x="128" y="213"/>
                  </a:lnTo>
                  <a:lnTo>
                    <a:pt x="137" y="213"/>
                  </a:lnTo>
                  <a:lnTo>
                    <a:pt x="142" y="211"/>
                  </a:lnTo>
                  <a:lnTo>
                    <a:pt x="145" y="208"/>
                  </a:lnTo>
                  <a:lnTo>
                    <a:pt x="147" y="205"/>
                  </a:lnTo>
                  <a:lnTo>
                    <a:pt x="150" y="182"/>
                  </a:lnTo>
                  <a:lnTo>
                    <a:pt x="156" y="190"/>
                  </a:lnTo>
                  <a:lnTo>
                    <a:pt x="163" y="196"/>
                  </a:lnTo>
                  <a:lnTo>
                    <a:pt x="171" y="202"/>
                  </a:lnTo>
                  <a:lnTo>
                    <a:pt x="180" y="207"/>
                  </a:lnTo>
                  <a:lnTo>
                    <a:pt x="191" y="211"/>
                  </a:lnTo>
                  <a:lnTo>
                    <a:pt x="201" y="214"/>
                  </a:lnTo>
                  <a:lnTo>
                    <a:pt x="212" y="216"/>
                  </a:lnTo>
                  <a:lnTo>
                    <a:pt x="224" y="216"/>
                  </a:lnTo>
                  <a:lnTo>
                    <a:pt x="237" y="216"/>
                  </a:lnTo>
                  <a:lnTo>
                    <a:pt x="247" y="214"/>
                  </a:lnTo>
                  <a:lnTo>
                    <a:pt x="258" y="211"/>
                  </a:lnTo>
                  <a:lnTo>
                    <a:pt x="267" y="207"/>
                  </a:lnTo>
                  <a:lnTo>
                    <a:pt x="276" y="202"/>
                  </a:lnTo>
                  <a:lnTo>
                    <a:pt x="285" y="197"/>
                  </a:lnTo>
                  <a:lnTo>
                    <a:pt x="293" y="190"/>
                  </a:lnTo>
                  <a:lnTo>
                    <a:pt x="301" y="184"/>
                  </a:lnTo>
                  <a:lnTo>
                    <a:pt x="307" y="176"/>
                  </a:lnTo>
                  <a:lnTo>
                    <a:pt x="313" y="167"/>
                  </a:lnTo>
                  <a:lnTo>
                    <a:pt x="317" y="158"/>
                  </a:lnTo>
                  <a:lnTo>
                    <a:pt x="320" y="147"/>
                  </a:lnTo>
                  <a:lnTo>
                    <a:pt x="323" y="138"/>
                  </a:lnTo>
                  <a:lnTo>
                    <a:pt x="326" y="126"/>
                  </a:lnTo>
                  <a:lnTo>
                    <a:pt x="328" y="115"/>
                  </a:lnTo>
                  <a:lnTo>
                    <a:pt x="328" y="103"/>
                  </a:lnTo>
                  <a:lnTo>
                    <a:pt x="328" y="92"/>
                  </a:lnTo>
                  <a:lnTo>
                    <a:pt x="326" y="81"/>
                  </a:lnTo>
                  <a:lnTo>
                    <a:pt x="325" y="71"/>
                  </a:lnTo>
                  <a:lnTo>
                    <a:pt x="322" y="61"/>
                  </a:lnTo>
                  <a:lnTo>
                    <a:pt x="317" y="52"/>
                  </a:lnTo>
                  <a:lnTo>
                    <a:pt x="313" y="43"/>
                  </a:lnTo>
                  <a:lnTo>
                    <a:pt x="307" y="35"/>
                  </a:lnTo>
                  <a:lnTo>
                    <a:pt x="301" y="28"/>
                  </a:lnTo>
                  <a:lnTo>
                    <a:pt x="294" y="22"/>
                  </a:lnTo>
                  <a:lnTo>
                    <a:pt x="287" y="17"/>
                  </a:lnTo>
                  <a:lnTo>
                    <a:pt x="278" y="11"/>
                  </a:lnTo>
                  <a:lnTo>
                    <a:pt x="270" y="8"/>
                  </a:lnTo>
                  <a:lnTo>
                    <a:pt x="259" y="5"/>
                  </a:lnTo>
                  <a:lnTo>
                    <a:pt x="249" y="2"/>
                  </a:lnTo>
                  <a:lnTo>
                    <a:pt x="238" y="0"/>
                  </a:lnTo>
                  <a:lnTo>
                    <a:pt x="227" y="0"/>
                  </a:lnTo>
                  <a:close/>
                  <a:moveTo>
                    <a:pt x="235" y="202"/>
                  </a:moveTo>
                  <a:lnTo>
                    <a:pt x="235" y="202"/>
                  </a:lnTo>
                  <a:lnTo>
                    <a:pt x="226" y="200"/>
                  </a:lnTo>
                  <a:lnTo>
                    <a:pt x="218" y="199"/>
                  </a:lnTo>
                  <a:lnTo>
                    <a:pt x="211" y="197"/>
                  </a:lnTo>
                  <a:lnTo>
                    <a:pt x="204" y="193"/>
                  </a:lnTo>
                  <a:lnTo>
                    <a:pt x="197" y="190"/>
                  </a:lnTo>
                  <a:lnTo>
                    <a:pt x="191" y="184"/>
                  </a:lnTo>
                  <a:lnTo>
                    <a:pt x="182" y="171"/>
                  </a:lnTo>
                  <a:lnTo>
                    <a:pt x="172" y="156"/>
                  </a:lnTo>
                  <a:lnTo>
                    <a:pt x="166" y="139"/>
                  </a:lnTo>
                  <a:lnTo>
                    <a:pt x="163" y="121"/>
                  </a:lnTo>
                  <a:lnTo>
                    <a:pt x="162" y="100"/>
                  </a:lnTo>
                  <a:lnTo>
                    <a:pt x="163" y="77"/>
                  </a:lnTo>
                  <a:lnTo>
                    <a:pt x="166" y="58"/>
                  </a:lnTo>
                  <a:lnTo>
                    <a:pt x="172" y="43"/>
                  </a:lnTo>
                  <a:lnTo>
                    <a:pt x="180" y="32"/>
                  </a:lnTo>
                  <a:lnTo>
                    <a:pt x="189" y="23"/>
                  </a:lnTo>
                  <a:lnTo>
                    <a:pt x="200" y="19"/>
                  </a:lnTo>
                  <a:lnTo>
                    <a:pt x="209" y="16"/>
                  </a:lnTo>
                  <a:lnTo>
                    <a:pt x="220" y="14"/>
                  </a:lnTo>
                  <a:lnTo>
                    <a:pt x="235" y="16"/>
                  </a:lnTo>
                  <a:lnTo>
                    <a:pt x="247" y="22"/>
                  </a:lnTo>
                  <a:lnTo>
                    <a:pt x="259" y="29"/>
                  </a:lnTo>
                  <a:lnTo>
                    <a:pt x="270" y="41"/>
                  </a:lnTo>
                  <a:lnTo>
                    <a:pt x="278" y="55"/>
                  </a:lnTo>
                  <a:lnTo>
                    <a:pt x="284" y="72"/>
                  </a:lnTo>
                  <a:lnTo>
                    <a:pt x="288" y="92"/>
                  </a:lnTo>
                  <a:lnTo>
                    <a:pt x="290" y="113"/>
                  </a:lnTo>
                  <a:lnTo>
                    <a:pt x="290" y="127"/>
                  </a:lnTo>
                  <a:lnTo>
                    <a:pt x="288" y="139"/>
                  </a:lnTo>
                  <a:lnTo>
                    <a:pt x="285" y="150"/>
                  </a:lnTo>
                  <a:lnTo>
                    <a:pt x="284" y="161"/>
                  </a:lnTo>
                  <a:lnTo>
                    <a:pt x="281" y="168"/>
                  </a:lnTo>
                  <a:lnTo>
                    <a:pt x="276" y="176"/>
                  </a:lnTo>
                  <a:lnTo>
                    <a:pt x="269" y="187"/>
                  </a:lnTo>
                  <a:lnTo>
                    <a:pt x="259" y="194"/>
                  </a:lnTo>
                  <a:lnTo>
                    <a:pt x="250" y="199"/>
                  </a:lnTo>
                  <a:lnTo>
                    <a:pt x="241" y="200"/>
                  </a:lnTo>
                  <a:lnTo>
                    <a:pt x="235"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29" name="Freeform 11">
              <a:extLst>
                <a:ext uri="{FF2B5EF4-FFF2-40B4-BE49-F238E27FC236}">
                  <a16:creationId xmlns:a16="http://schemas.microsoft.com/office/drawing/2014/main" id="{035B86B6-529D-4ACA-96F4-969562690AF3}"/>
                </a:ext>
              </a:extLst>
            </p:cNvPr>
            <p:cNvSpPr>
              <a:spLocks noEditPoints="1"/>
            </p:cNvSpPr>
            <p:nvPr userDrawn="1"/>
          </p:nvSpPr>
          <p:spPr bwMode="auto">
            <a:xfrm>
              <a:off x="4164" y="4043"/>
              <a:ext cx="435" cy="108"/>
            </a:xfrm>
            <a:custGeom>
              <a:avLst/>
              <a:gdLst>
                <a:gd name="T0" fmla="*/ 53 w 869"/>
                <a:gd name="T1" fmla="*/ 11 h 216"/>
                <a:gd name="T2" fmla="*/ 52 w 869"/>
                <a:gd name="T3" fmla="*/ 1 h 216"/>
                <a:gd name="T4" fmla="*/ 43 w 869"/>
                <a:gd name="T5" fmla="*/ 7 h 216"/>
                <a:gd name="T6" fmla="*/ 39 w 869"/>
                <a:gd name="T7" fmla="*/ 3 h 216"/>
                <a:gd name="T8" fmla="*/ 43 w 869"/>
                <a:gd name="T9" fmla="*/ 1 h 216"/>
                <a:gd name="T10" fmla="*/ 44 w 869"/>
                <a:gd name="T11" fmla="*/ 3 h 216"/>
                <a:gd name="T12" fmla="*/ 45 w 869"/>
                <a:gd name="T13" fmla="*/ 1 h 216"/>
                <a:gd name="T14" fmla="*/ 40 w 869"/>
                <a:gd name="T15" fmla="*/ 1 h 216"/>
                <a:gd name="T16" fmla="*/ 38 w 869"/>
                <a:gd name="T17" fmla="*/ 5 h 216"/>
                <a:gd name="T18" fmla="*/ 42 w 869"/>
                <a:gd name="T19" fmla="*/ 9 h 216"/>
                <a:gd name="T20" fmla="*/ 43 w 869"/>
                <a:gd name="T21" fmla="*/ 12 h 216"/>
                <a:gd name="T22" fmla="*/ 39 w 869"/>
                <a:gd name="T23" fmla="*/ 13 h 216"/>
                <a:gd name="T24" fmla="*/ 38 w 869"/>
                <a:gd name="T25" fmla="*/ 10 h 216"/>
                <a:gd name="T26" fmla="*/ 37 w 869"/>
                <a:gd name="T27" fmla="*/ 11 h 216"/>
                <a:gd name="T28" fmla="*/ 35 w 869"/>
                <a:gd name="T29" fmla="*/ 13 h 216"/>
                <a:gd name="T30" fmla="*/ 32 w 869"/>
                <a:gd name="T31" fmla="*/ 9 h 216"/>
                <a:gd name="T32" fmla="*/ 36 w 869"/>
                <a:gd name="T33" fmla="*/ 8 h 216"/>
                <a:gd name="T34" fmla="*/ 36 w 869"/>
                <a:gd name="T35" fmla="*/ 9 h 216"/>
                <a:gd name="T36" fmla="*/ 37 w 869"/>
                <a:gd name="T37" fmla="*/ 6 h 216"/>
                <a:gd name="T38" fmla="*/ 32 w 869"/>
                <a:gd name="T39" fmla="*/ 6 h 216"/>
                <a:gd name="T40" fmla="*/ 35 w 869"/>
                <a:gd name="T41" fmla="*/ 2 h 216"/>
                <a:gd name="T42" fmla="*/ 36 w 869"/>
                <a:gd name="T43" fmla="*/ 3 h 216"/>
                <a:gd name="T44" fmla="*/ 37 w 869"/>
                <a:gd name="T45" fmla="*/ 1 h 216"/>
                <a:gd name="T46" fmla="*/ 36 w 869"/>
                <a:gd name="T47" fmla="*/ 1 h 216"/>
                <a:gd name="T48" fmla="*/ 28 w 869"/>
                <a:gd name="T49" fmla="*/ 1 h 216"/>
                <a:gd name="T50" fmla="*/ 19 w 869"/>
                <a:gd name="T51" fmla="*/ 1 h 216"/>
                <a:gd name="T52" fmla="*/ 17 w 869"/>
                <a:gd name="T53" fmla="*/ 1 h 216"/>
                <a:gd name="T54" fmla="*/ 15 w 869"/>
                <a:gd name="T55" fmla="*/ 1 h 216"/>
                <a:gd name="T56" fmla="*/ 16 w 869"/>
                <a:gd name="T57" fmla="*/ 9 h 216"/>
                <a:gd name="T58" fmla="*/ 7 w 869"/>
                <a:gd name="T59" fmla="*/ 11 h 216"/>
                <a:gd name="T60" fmla="*/ 6 w 869"/>
                <a:gd name="T61" fmla="*/ 13 h 216"/>
                <a:gd name="T62" fmla="*/ 4 w 869"/>
                <a:gd name="T63" fmla="*/ 11 h 216"/>
                <a:gd name="T64" fmla="*/ 5 w 869"/>
                <a:gd name="T65" fmla="*/ 1 h 216"/>
                <a:gd name="T66" fmla="*/ 5 w 869"/>
                <a:gd name="T67" fmla="*/ 1 h 216"/>
                <a:gd name="T68" fmla="*/ 1 w 869"/>
                <a:gd name="T69" fmla="*/ 1 h 216"/>
                <a:gd name="T70" fmla="*/ 2 w 869"/>
                <a:gd name="T71" fmla="*/ 6 h 216"/>
                <a:gd name="T72" fmla="*/ 1 w 869"/>
                <a:gd name="T73" fmla="*/ 13 h 216"/>
                <a:gd name="T74" fmla="*/ 1 w 869"/>
                <a:gd name="T75" fmla="*/ 14 h 216"/>
                <a:gd name="T76" fmla="*/ 10 w 869"/>
                <a:gd name="T77" fmla="*/ 14 h 216"/>
                <a:gd name="T78" fmla="*/ 9 w 869"/>
                <a:gd name="T79" fmla="*/ 13 h 216"/>
                <a:gd name="T80" fmla="*/ 16 w 869"/>
                <a:gd name="T81" fmla="*/ 13 h 216"/>
                <a:gd name="T82" fmla="*/ 17 w 869"/>
                <a:gd name="T83" fmla="*/ 2 h 216"/>
                <a:gd name="T84" fmla="*/ 18 w 869"/>
                <a:gd name="T85" fmla="*/ 1 h 216"/>
                <a:gd name="T86" fmla="*/ 19 w 869"/>
                <a:gd name="T87" fmla="*/ 3 h 216"/>
                <a:gd name="T88" fmla="*/ 22 w 869"/>
                <a:gd name="T89" fmla="*/ 9 h 216"/>
                <a:gd name="T90" fmla="*/ 21 w 869"/>
                <a:gd name="T91" fmla="*/ 13 h 216"/>
                <a:gd name="T92" fmla="*/ 23 w 869"/>
                <a:gd name="T93" fmla="*/ 14 h 216"/>
                <a:gd name="T94" fmla="*/ 25 w 869"/>
                <a:gd name="T95" fmla="*/ 13 h 216"/>
                <a:gd name="T96" fmla="*/ 24 w 869"/>
                <a:gd name="T97" fmla="*/ 2 h 216"/>
                <a:gd name="T98" fmla="*/ 28 w 869"/>
                <a:gd name="T99" fmla="*/ 3 h 216"/>
                <a:gd name="T100" fmla="*/ 29 w 869"/>
                <a:gd name="T101" fmla="*/ 1 h 216"/>
                <a:gd name="T102" fmla="*/ 30 w 869"/>
                <a:gd name="T103" fmla="*/ 11 h 216"/>
                <a:gd name="T104" fmla="*/ 28 w 869"/>
                <a:gd name="T105" fmla="*/ 13 h 216"/>
                <a:gd name="T106" fmla="*/ 31 w 869"/>
                <a:gd name="T107" fmla="*/ 14 h 216"/>
                <a:gd name="T108" fmla="*/ 37 w 869"/>
                <a:gd name="T109" fmla="*/ 13 h 216"/>
                <a:gd name="T110" fmla="*/ 41 w 869"/>
                <a:gd name="T111" fmla="*/ 14 h 216"/>
                <a:gd name="T112" fmla="*/ 45 w 869"/>
                <a:gd name="T113" fmla="*/ 14 h 216"/>
                <a:gd name="T114" fmla="*/ 44 w 869"/>
                <a:gd name="T115" fmla="*/ 13 h 216"/>
                <a:gd name="T116" fmla="*/ 51 w 869"/>
                <a:gd name="T117" fmla="*/ 10 h 216"/>
                <a:gd name="T118" fmla="*/ 50 w 869"/>
                <a:gd name="T119" fmla="*/ 14 h 216"/>
                <a:gd name="T120" fmla="*/ 55 w 869"/>
                <a:gd name="T121" fmla="*/ 14 h 216"/>
                <a:gd name="T122" fmla="*/ 48 w 869"/>
                <a:gd name="T123" fmla="*/ 9 h 216"/>
                <a:gd name="T124" fmla="*/ 50 w 869"/>
                <a:gd name="T125" fmla="*/ 9 h 21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869" h="216">
                  <a:moveTo>
                    <a:pt x="866" y="210"/>
                  </a:moveTo>
                  <a:lnTo>
                    <a:pt x="866" y="210"/>
                  </a:lnTo>
                  <a:lnTo>
                    <a:pt x="854" y="208"/>
                  </a:lnTo>
                  <a:lnTo>
                    <a:pt x="851" y="205"/>
                  </a:lnTo>
                  <a:lnTo>
                    <a:pt x="848" y="200"/>
                  </a:lnTo>
                  <a:lnTo>
                    <a:pt x="845" y="191"/>
                  </a:lnTo>
                  <a:lnTo>
                    <a:pt x="842" y="176"/>
                  </a:lnTo>
                  <a:lnTo>
                    <a:pt x="834" y="83"/>
                  </a:lnTo>
                  <a:lnTo>
                    <a:pt x="830" y="9"/>
                  </a:lnTo>
                  <a:lnTo>
                    <a:pt x="828" y="6"/>
                  </a:lnTo>
                  <a:lnTo>
                    <a:pt x="827" y="5"/>
                  </a:lnTo>
                  <a:lnTo>
                    <a:pt x="823" y="5"/>
                  </a:lnTo>
                  <a:lnTo>
                    <a:pt x="820" y="5"/>
                  </a:lnTo>
                  <a:lnTo>
                    <a:pt x="817" y="9"/>
                  </a:lnTo>
                  <a:lnTo>
                    <a:pt x="813" y="17"/>
                  </a:lnTo>
                  <a:lnTo>
                    <a:pt x="718" y="144"/>
                  </a:lnTo>
                  <a:lnTo>
                    <a:pt x="715" y="136"/>
                  </a:lnTo>
                  <a:lnTo>
                    <a:pt x="712" y="130"/>
                  </a:lnTo>
                  <a:lnTo>
                    <a:pt x="708" y="123"/>
                  </a:lnTo>
                  <a:lnTo>
                    <a:pt x="703" y="116"/>
                  </a:lnTo>
                  <a:lnTo>
                    <a:pt x="688" y="101"/>
                  </a:lnTo>
                  <a:lnTo>
                    <a:pt x="666" y="87"/>
                  </a:lnTo>
                  <a:lnTo>
                    <a:pt x="657" y="81"/>
                  </a:lnTo>
                  <a:lnTo>
                    <a:pt x="640" y="69"/>
                  </a:lnTo>
                  <a:lnTo>
                    <a:pt x="630" y="60"/>
                  </a:lnTo>
                  <a:lnTo>
                    <a:pt x="625" y="51"/>
                  </a:lnTo>
                  <a:lnTo>
                    <a:pt x="622" y="41"/>
                  </a:lnTo>
                  <a:lnTo>
                    <a:pt x="624" y="35"/>
                  </a:lnTo>
                  <a:lnTo>
                    <a:pt x="625" y="29"/>
                  </a:lnTo>
                  <a:lnTo>
                    <a:pt x="628" y="25"/>
                  </a:lnTo>
                  <a:lnTo>
                    <a:pt x="633" y="22"/>
                  </a:lnTo>
                  <a:lnTo>
                    <a:pt x="637" y="17"/>
                  </a:lnTo>
                  <a:lnTo>
                    <a:pt x="644" y="16"/>
                  </a:lnTo>
                  <a:lnTo>
                    <a:pt x="651" y="14"/>
                  </a:lnTo>
                  <a:lnTo>
                    <a:pt x="659" y="12"/>
                  </a:lnTo>
                  <a:lnTo>
                    <a:pt x="673" y="14"/>
                  </a:lnTo>
                  <a:lnTo>
                    <a:pt x="683" y="17"/>
                  </a:lnTo>
                  <a:lnTo>
                    <a:pt x="689" y="22"/>
                  </a:lnTo>
                  <a:lnTo>
                    <a:pt x="694" y="26"/>
                  </a:lnTo>
                  <a:lnTo>
                    <a:pt x="698" y="32"/>
                  </a:lnTo>
                  <a:lnTo>
                    <a:pt x="701" y="37"/>
                  </a:lnTo>
                  <a:lnTo>
                    <a:pt x="703" y="45"/>
                  </a:lnTo>
                  <a:lnTo>
                    <a:pt x="703" y="48"/>
                  </a:lnTo>
                  <a:lnTo>
                    <a:pt x="706" y="49"/>
                  </a:lnTo>
                  <a:lnTo>
                    <a:pt x="708" y="49"/>
                  </a:lnTo>
                  <a:lnTo>
                    <a:pt x="709" y="48"/>
                  </a:lnTo>
                  <a:lnTo>
                    <a:pt x="709" y="41"/>
                  </a:lnTo>
                  <a:lnTo>
                    <a:pt x="709" y="19"/>
                  </a:lnTo>
                  <a:lnTo>
                    <a:pt x="709" y="8"/>
                  </a:lnTo>
                  <a:lnTo>
                    <a:pt x="709" y="6"/>
                  </a:lnTo>
                  <a:lnTo>
                    <a:pt x="705" y="5"/>
                  </a:lnTo>
                  <a:lnTo>
                    <a:pt x="689" y="2"/>
                  </a:lnTo>
                  <a:lnTo>
                    <a:pt x="677" y="0"/>
                  </a:lnTo>
                  <a:lnTo>
                    <a:pt x="663" y="0"/>
                  </a:lnTo>
                  <a:lnTo>
                    <a:pt x="648" y="2"/>
                  </a:lnTo>
                  <a:lnTo>
                    <a:pt x="633" y="5"/>
                  </a:lnTo>
                  <a:lnTo>
                    <a:pt x="621" y="9"/>
                  </a:lnTo>
                  <a:lnTo>
                    <a:pt x="612" y="16"/>
                  </a:lnTo>
                  <a:lnTo>
                    <a:pt x="602" y="23"/>
                  </a:lnTo>
                  <a:lnTo>
                    <a:pt x="596" y="31"/>
                  </a:lnTo>
                  <a:lnTo>
                    <a:pt x="593" y="41"/>
                  </a:lnTo>
                  <a:lnTo>
                    <a:pt x="592" y="52"/>
                  </a:lnTo>
                  <a:lnTo>
                    <a:pt x="593" y="60"/>
                  </a:lnTo>
                  <a:lnTo>
                    <a:pt x="595" y="69"/>
                  </a:lnTo>
                  <a:lnTo>
                    <a:pt x="598" y="77"/>
                  </a:lnTo>
                  <a:lnTo>
                    <a:pt x="604" y="84"/>
                  </a:lnTo>
                  <a:lnTo>
                    <a:pt x="610" y="92"/>
                  </a:lnTo>
                  <a:lnTo>
                    <a:pt x="618" y="101"/>
                  </a:lnTo>
                  <a:lnTo>
                    <a:pt x="628" y="109"/>
                  </a:lnTo>
                  <a:lnTo>
                    <a:pt x="640" y="118"/>
                  </a:lnTo>
                  <a:lnTo>
                    <a:pt x="656" y="127"/>
                  </a:lnTo>
                  <a:lnTo>
                    <a:pt x="671" y="139"/>
                  </a:lnTo>
                  <a:lnTo>
                    <a:pt x="677" y="145"/>
                  </a:lnTo>
                  <a:lnTo>
                    <a:pt x="682" y="152"/>
                  </a:lnTo>
                  <a:lnTo>
                    <a:pt x="685" y="156"/>
                  </a:lnTo>
                  <a:lnTo>
                    <a:pt x="686" y="161"/>
                  </a:lnTo>
                  <a:lnTo>
                    <a:pt x="688" y="171"/>
                  </a:lnTo>
                  <a:lnTo>
                    <a:pt x="686" y="178"/>
                  </a:lnTo>
                  <a:lnTo>
                    <a:pt x="685" y="182"/>
                  </a:lnTo>
                  <a:lnTo>
                    <a:pt x="682" y="188"/>
                  </a:lnTo>
                  <a:lnTo>
                    <a:pt x="677" y="193"/>
                  </a:lnTo>
                  <a:lnTo>
                    <a:pt x="673" y="197"/>
                  </a:lnTo>
                  <a:lnTo>
                    <a:pt x="665" y="200"/>
                  </a:lnTo>
                  <a:lnTo>
                    <a:pt x="656" y="202"/>
                  </a:lnTo>
                  <a:lnTo>
                    <a:pt x="647" y="204"/>
                  </a:lnTo>
                  <a:lnTo>
                    <a:pt x="631" y="202"/>
                  </a:lnTo>
                  <a:lnTo>
                    <a:pt x="625" y="199"/>
                  </a:lnTo>
                  <a:lnTo>
                    <a:pt x="619" y="197"/>
                  </a:lnTo>
                  <a:lnTo>
                    <a:pt x="613" y="193"/>
                  </a:lnTo>
                  <a:lnTo>
                    <a:pt x="608" y="188"/>
                  </a:lnTo>
                  <a:lnTo>
                    <a:pt x="604" y="182"/>
                  </a:lnTo>
                  <a:lnTo>
                    <a:pt x="601" y="175"/>
                  </a:lnTo>
                  <a:lnTo>
                    <a:pt x="598" y="168"/>
                  </a:lnTo>
                  <a:lnTo>
                    <a:pt x="598" y="161"/>
                  </a:lnTo>
                  <a:lnTo>
                    <a:pt x="596" y="158"/>
                  </a:lnTo>
                  <a:lnTo>
                    <a:pt x="595" y="156"/>
                  </a:lnTo>
                  <a:lnTo>
                    <a:pt x="593" y="156"/>
                  </a:lnTo>
                  <a:lnTo>
                    <a:pt x="592" y="158"/>
                  </a:lnTo>
                  <a:lnTo>
                    <a:pt x="592" y="159"/>
                  </a:lnTo>
                  <a:lnTo>
                    <a:pt x="590" y="164"/>
                  </a:lnTo>
                  <a:lnTo>
                    <a:pt x="589" y="175"/>
                  </a:lnTo>
                  <a:lnTo>
                    <a:pt x="587" y="182"/>
                  </a:lnTo>
                  <a:lnTo>
                    <a:pt x="584" y="188"/>
                  </a:lnTo>
                  <a:lnTo>
                    <a:pt x="581" y="191"/>
                  </a:lnTo>
                  <a:lnTo>
                    <a:pt x="576" y="194"/>
                  </a:lnTo>
                  <a:lnTo>
                    <a:pt x="570" y="196"/>
                  </a:lnTo>
                  <a:lnTo>
                    <a:pt x="564" y="197"/>
                  </a:lnTo>
                  <a:lnTo>
                    <a:pt x="551" y="197"/>
                  </a:lnTo>
                  <a:lnTo>
                    <a:pt x="531" y="197"/>
                  </a:lnTo>
                  <a:lnTo>
                    <a:pt x="523" y="196"/>
                  </a:lnTo>
                  <a:lnTo>
                    <a:pt x="515" y="194"/>
                  </a:lnTo>
                  <a:lnTo>
                    <a:pt x="511" y="191"/>
                  </a:lnTo>
                  <a:lnTo>
                    <a:pt x="506" y="187"/>
                  </a:lnTo>
                  <a:lnTo>
                    <a:pt x="503" y="182"/>
                  </a:lnTo>
                  <a:lnTo>
                    <a:pt x="502" y="175"/>
                  </a:lnTo>
                  <a:lnTo>
                    <a:pt x="502" y="133"/>
                  </a:lnTo>
                  <a:lnTo>
                    <a:pt x="502" y="110"/>
                  </a:lnTo>
                  <a:lnTo>
                    <a:pt x="502" y="109"/>
                  </a:lnTo>
                  <a:lnTo>
                    <a:pt x="503" y="109"/>
                  </a:lnTo>
                  <a:lnTo>
                    <a:pt x="554" y="109"/>
                  </a:lnTo>
                  <a:lnTo>
                    <a:pt x="561" y="110"/>
                  </a:lnTo>
                  <a:lnTo>
                    <a:pt x="566" y="113"/>
                  </a:lnTo>
                  <a:lnTo>
                    <a:pt x="567" y="116"/>
                  </a:lnTo>
                  <a:lnTo>
                    <a:pt x="570" y="119"/>
                  </a:lnTo>
                  <a:lnTo>
                    <a:pt x="570" y="130"/>
                  </a:lnTo>
                  <a:lnTo>
                    <a:pt x="572" y="132"/>
                  </a:lnTo>
                  <a:lnTo>
                    <a:pt x="573" y="132"/>
                  </a:lnTo>
                  <a:lnTo>
                    <a:pt x="575" y="132"/>
                  </a:lnTo>
                  <a:lnTo>
                    <a:pt x="575" y="130"/>
                  </a:lnTo>
                  <a:lnTo>
                    <a:pt x="575" y="127"/>
                  </a:lnTo>
                  <a:lnTo>
                    <a:pt x="576" y="109"/>
                  </a:lnTo>
                  <a:lnTo>
                    <a:pt x="578" y="93"/>
                  </a:lnTo>
                  <a:lnTo>
                    <a:pt x="579" y="89"/>
                  </a:lnTo>
                  <a:lnTo>
                    <a:pt x="578" y="87"/>
                  </a:lnTo>
                  <a:lnTo>
                    <a:pt x="576" y="86"/>
                  </a:lnTo>
                  <a:lnTo>
                    <a:pt x="575" y="87"/>
                  </a:lnTo>
                  <a:lnTo>
                    <a:pt x="572" y="90"/>
                  </a:lnTo>
                  <a:lnTo>
                    <a:pt x="567" y="92"/>
                  </a:lnTo>
                  <a:lnTo>
                    <a:pt x="560" y="93"/>
                  </a:lnTo>
                  <a:lnTo>
                    <a:pt x="503" y="95"/>
                  </a:lnTo>
                  <a:lnTo>
                    <a:pt x="502" y="93"/>
                  </a:lnTo>
                  <a:lnTo>
                    <a:pt x="502" y="92"/>
                  </a:lnTo>
                  <a:lnTo>
                    <a:pt x="502" y="22"/>
                  </a:lnTo>
                  <a:lnTo>
                    <a:pt x="502" y="20"/>
                  </a:lnTo>
                  <a:lnTo>
                    <a:pt x="503" y="20"/>
                  </a:lnTo>
                  <a:lnTo>
                    <a:pt x="555" y="20"/>
                  </a:lnTo>
                  <a:lnTo>
                    <a:pt x="563" y="22"/>
                  </a:lnTo>
                  <a:lnTo>
                    <a:pt x="569" y="25"/>
                  </a:lnTo>
                  <a:lnTo>
                    <a:pt x="572" y="26"/>
                  </a:lnTo>
                  <a:lnTo>
                    <a:pt x="573" y="31"/>
                  </a:lnTo>
                  <a:lnTo>
                    <a:pt x="575" y="35"/>
                  </a:lnTo>
                  <a:lnTo>
                    <a:pt x="575" y="40"/>
                  </a:lnTo>
                  <a:lnTo>
                    <a:pt x="575" y="43"/>
                  </a:lnTo>
                  <a:lnTo>
                    <a:pt x="576" y="45"/>
                  </a:lnTo>
                  <a:lnTo>
                    <a:pt x="579" y="43"/>
                  </a:lnTo>
                  <a:lnTo>
                    <a:pt x="579" y="41"/>
                  </a:lnTo>
                  <a:lnTo>
                    <a:pt x="581" y="23"/>
                  </a:lnTo>
                  <a:lnTo>
                    <a:pt x="583" y="9"/>
                  </a:lnTo>
                  <a:lnTo>
                    <a:pt x="583" y="5"/>
                  </a:lnTo>
                  <a:lnTo>
                    <a:pt x="583" y="3"/>
                  </a:lnTo>
                  <a:lnTo>
                    <a:pt x="581" y="3"/>
                  </a:lnTo>
                  <a:lnTo>
                    <a:pt x="578" y="3"/>
                  </a:lnTo>
                  <a:lnTo>
                    <a:pt x="566" y="5"/>
                  </a:lnTo>
                  <a:lnTo>
                    <a:pt x="485" y="6"/>
                  </a:lnTo>
                  <a:lnTo>
                    <a:pt x="468" y="5"/>
                  </a:lnTo>
                  <a:lnTo>
                    <a:pt x="450" y="5"/>
                  </a:lnTo>
                  <a:lnTo>
                    <a:pt x="450" y="3"/>
                  </a:lnTo>
                  <a:lnTo>
                    <a:pt x="448" y="3"/>
                  </a:lnTo>
                  <a:lnTo>
                    <a:pt x="441" y="5"/>
                  </a:lnTo>
                  <a:lnTo>
                    <a:pt x="433" y="5"/>
                  </a:lnTo>
                  <a:lnTo>
                    <a:pt x="422" y="6"/>
                  </a:lnTo>
                  <a:lnTo>
                    <a:pt x="329" y="6"/>
                  </a:lnTo>
                  <a:lnTo>
                    <a:pt x="303" y="5"/>
                  </a:lnTo>
                  <a:lnTo>
                    <a:pt x="296" y="3"/>
                  </a:lnTo>
                  <a:lnTo>
                    <a:pt x="291" y="2"/>
                  </a:lnTo>
                  <a:lnTo>
                    <a:pt x="290" y="3"/>
                  </a:lnTo>
                  <a:lnTo>
                    <a:pt x="288" y="5"/>
                  </a:lnTo>
                  <a:lnTo>
                    <a:pt x="285" y="5"/>
                  </a:lnTo>
                  <a:lnTo>
                    <a:pt x="274" y="6"/>
                  </a:lnTo>
                  <a:lnTo>
                    <a:pt x="261" y="6"/>
                  </a:lnTo>
                  <a:lnTo>
                    <a:pt x="233" y="5"/>
                  </a:lnTo>
                  <a:lnTo>
                    <a:pt x="229" y="6"/>
                  </a:lnTo>
                  <a:lnTo>
                    <a:pt x="227" y="6"/>
                  </a:lnTo>
                  <a:lnTo>
                    <a:pt x="226" y="8"/>
                  </a:lnTo>
                  <a:lnTo>
                    <a:pt x="227" y="9"/>
                  </a:lnTo>
                  <a:lnTo>
                    <a:pt x="230" y="11"/>
                  </a:lnTo>
                  <a:lnTo>
                    <a:pt x="236" y="11"/>
                  </a:lnTo>
                  <a:lnTo>
                    <a:pt x="242" y="12"/>
                  </a:lnTo>
                  <a:lnTo>
                    <a:pt x="247" y="14"/>
                  </a:lnTo>
                  <a:lnTo>
                    <a:pt x="249" y="19"/>
                  </a:lnTo>
                  <a:lnTo>
                    <a:pt x="250" y="23"/>
                  </a:lnTo>
                  <a:lnTo>
                    <a:pt x="252" y="32"/>
                  </a:lnTo>
                  <a:lnTo>
                    <a:pt x="252" y="142"/>
                  </a:lnTo>
                  <a:lnTo>
                    <a:pt x="188" y="71"/>
                  </a:lnTo>
                  <a:lnTo>
                    <a:pt x="125" y="2"/>
                  </a:lnTo>
                  <a:lnTo>
                    <a:pt x="122" y="0"/>
                  </a:lnTo>
                  <a:lnTo>
                    <a:pt x="119" y="0"/>
                  </a:lnTo>
                  <a:lnTo>
                    <a:pt x="117" y="3"/>
                  </a:lnTo>
                  <a:lnTo>
                    <a:pt x="116" y="6"/>
                  </a:lnTo>
                  <a:lnTo>
                    <a:pt x="113" y="77"/>
                  </a:lnTo>
                  <a:lnTo>
                    <a:pt x="110" y="171"/>
                  </a:lnTo>
                  <a:lnTo>
                    <a:pt x="110" y="185"/>
                  </a:lnTo>
                  <a:lnTo>
                    <a:pt x="107" y="194"/>
                  </a:lnTo>
                  <a:lnTo>
                    <a:pt x="104" y="200"/>
                  </a:lnTo>
                  <a:lnTo>
                    <a:pt x="99" y="204"/>
                  </a:lnTo>
                  <a:lnTo>
                    <a:pt x="93" y="205"/>
                  </a:lnTo>
                  <a:lnTo>
                    <a:pt x="88" y="207"/>
                  </a:lnTo>
                  <a:lnTo>
                    <a:pt x="81" y="207"/>
                  </a:lnTo>
                  <a:lnTo>
                    <a:pt x="70" y="205"/>
                  </a:lnTo>
                  <a:lnTo>
                    <a:pt x="66" y="204"/>
                  </a:lnTo>
                  <a:lnTo>
                    <a:pt x="63" y="200"/>
                  </a:lnTo>
                  <a:lnTo>
                    <a:pt x="59" y="196"/>
                  </a:lnTo>
                  <a:lnTo>
                    <a:pt x="58" y="191"/>
                  </a:lnTo>
                  <a:lnTo>
                    <a:pt x="58" y="167"/>
                  </a:lnTo>
                  <a:lnTo>
                    <a:pt x="56" y="132"/>
                  </a:lnTo>
                  <a:lnTo>
                    <a:pt x="56" y="84"/>
                  </a:lnTo>
                  <a:lnTo>
                    <a:pt x="58" y="26"/>
                  </a:lnTo>
                  <a:lnTo>
                    <a:pt x="58" y="20"/>
                  </a:lnTo>
                  <a:lnTo>
                    <a:pt x="59" y="16"/>
                  </a:lnTo>
                  <a:lnTo>
                    <a:pt x="63" y="12"/>
                  </a:lnTo>
                  <a:lnTo>
                    <a:pt x="67" y="11"/>
                  </a:lnTo>
                  <a:lnTo>
                    <a:pt x="76" y="11"/>
                  </a:lnTo>
                  <a:lnTo>
                    <a:pt x="79" y="9"/>
                  </a:lnTo>
                  <a:lnTo>
                    <a:pt x="81" y="8"/>
                  </a:lnTo>
                  <a:lnTo>
                    <a:pt x="79" y="6"/>
                  </a:lnTo>
                  <a:lnTo>
                    <a:pt x="75" y="5"/>
                  </a:lnTo>
                  <a:lnTo>
                    <a:pt x="41" y="6"/>
                  </a:lnTo>
                  <a:lnTo>
                    <a:pt x="6" y="5"/>
                  </a:lnTo>
                  <a:lnTo>
                    <a:pt x="2" y="6"/>
                  </a:lnTo>
                  <a:lnTo>
                    <a:pt x="0" y="8"/>
                  </a:lnTo>
                  <a:lnTo>
                    <a:pt x="2" y="9"/>
                  </a:lnTo>
                  <a:lnTo>
                    <a:pt x="5" y="11"/>
                  </a:lnTo>
                  <a:lnTo>
                    <a:pt x="14" y="11"/>
                  </a:lnTo>
                  <a:lnTo>
                    <a:pt x="18" y="12"/>
                  </a:lnTo>
                  <a:lnTo>
                    <a:pt x="21" y="16"/>
                  </a:lnTo>
                  <a:lnTo>
                    <a:pt x="23" y="20"/>
                  </a:lnTo>
                  <a:lnTo>
                    <a:pt x="23" y="26"/>
                  </a:lnTo>
                  <a:lnTo>
                    <a:pt x="24" y="84"/>
                  </a:lnTo>
                  <a:lnTo>
                    <a:pt x="24" y="132"/>
                  </a:lnTo>
                  <a:lnTo>
                    <a:pt x="23" y="167"/>
                  </a:lnTo>
                  <a:lnTo>
                    <a:pt x="23" y="191"/>
                  </a:lnTo>
                  <a:lnTo>
                    <a:pt x="21" y="196"/>
                  </a:lnTo>
                  <a:lnTo>
                    <a:pt x="20" y="200"/>
                  </a:lnTo>
                  <a:lnTo>
                    <a:pt x="18" y="204"/>
                  </a:lnTo>
                  <a:lnTo>
                    <a:pt x="15" y="205"/>
                  </a:lnTo>
                  <a:lnTo>
                    <a:pt x="5" y="207"/>
                  </a:lnTo>
                  <a:lnTo>
                    <a:pt x="2" y="207"/>
                  </a:lnTo>
                  <a:lnTo>
                    <a:pt x="0" y="208"/>
                  </a:lnTo>
                  <a:lnTo>
                    <a:pt x="2" y="210"/>
                  </a:lnTo>
                  <a:lnTo>
                    <a:pt x="6" y="211"/>
                  </a:lnTo>
                  <a:lnTo>
                    <a:pt x="40" y="210"/>
                  </a:lnTo>
                  <a:lnTo>
                    <a:pt x="88" y="211"/>
                  </a:lnTo>
                  <a:lnTo>
                    <a:pt x="119" y="211"/>
                  </a:lnTo>
                  <a:lnTo>
                    <a:pt x="152" y="211"/>
                  </a:lnTo>
                  <a:lnTo>
                    <a:pt x="157" y="211"/>
                  </a:lnTo>
                  <a:lnTo>
                    <a:pt x="159" y="210"/>
                  </a:lnTo>
                  <a:lnTo>
                    <a:pt x="159" y="208"/>
                  </a:lnTo>
                  <a:lnTo>
                    <a:pt x="159" y="207"/>
                  </a:lnTo>
                  <a:lnTo>
                    <a:pt x="154" y="207"/>
                  </a:lnTo>
                  <a:lnTo>
                    <a:pt x="148" y="207"/>
                  </a:lnTo>
                  <a:lnTo>
                    <a:pt x="140" y="205"/>
                  </a:lnTo>
                  <a:lnTo>
                    <a:pt x="137" y="202"/>
                  </a:lnTo>
                  <a:lnTo>
                    <a:pt x="134" y="197"/>
                  </a:lnTo>
                  <a:lnTo>
                    <a:pt x="133" y="188"/>
                  </a:lnTo>
                  <a:lnTo>
                    <a:pt x="131" y="175"/>
                  </a:lnTo>
                  <a:lnTo>
                    <a:pt x="130" y="121"/>
                  </a:lnTo>
                  <a:lnTo>
                    <a:pt x="130" y="67"/>
                  </a:lnTo>
                  <a:lnTo>
                    <a:pt x="256" y="208"/>
                  </a:lnTo>
                  <a:lnTo>
                    <a:pt x="261" y="211"/>
                  </a:lnTo>
                  <a:lnTo>
                    <a:pt x="265" y="214"/>
                  </a:lnTo>
                  <a:lnTo>
                    <a:pt x="267" y="213"/>
                  </a:lnTo>
                  <a:lnTo>
                    <a:pt x="267" y="211"/>
                  </a:lnTo>
                  <a:lnTo>
                    <a:pt x="268" y="205"/>
                  </a:lnTo>
                  <a:lnTo>
                    <a:pt x="270" y="34"/>
                  </a:lnTo>
                  <a:lnTo>
                    <a:pt x="271" y="28"/>
                  </a:lnTo>
                  <a:lnTo>
                    <a:pt x="271" y="22"/>
                  </a:lnTo>
                  <a:lnTo>
                    <a:pt x="273" y="17"/>
                  </a:lnTo>
                  <a:lnTo>
                    <a:pt x="276" y="14"/>
                  </a:lnTo>
                  <a:lnTo>
                    <a:pt x="279" y="12"/>
                  </a:lnTo>
                  <a:lnTo>
                    <a:pt x="284" y="11"/>
                  </a:lnTo>
                  <a:lnTo>
                    <a:pt x="288" y="11"/>
                  </a:lnTo>
                  <a:lnTo>
                    <a:pt x="288" y="37"/>
                  </a:lnTo>
                  <a:lnTo>
                    <a:pt x="288" y="41"/>
                  </a:lnTo>
                  <a:lnTo>
                    <a:pt x="290" y="41"/>
                  </a:lnTo>
                  <a:lnTo>
                    <a:pt x="293" y="41"/>
                  </a:lnTo>
                  <a:lnTo>
                    <a:pt x="293" y="38"/>
                  </a:lnTo>
                  <a:lnTo>
                    <a:pt x="294" y="34"/>
                  </a:lnTo>
                  <a:lnTo>
                    <a:pt x="297" y="29"/>
                  </a:lnTo>
                  <a:lnTo>
                    <a:pt x="302" y="25"/>
                  </a:lnTo>
                  <a:lnTo>
                    <a:pt x="307" y="23"/>
                  </a:lnTo>
                  <a:lnTo>
                    <a:pt x="314" y="22"/>
                  </a:lnTo>
                  <a:lnTo>
                    <a:pt x="323" y="22"/>
                  </a:lnTo>
                  <a:lnTo>
                    <a:pt x="351" y="20"/>
                  </a:lnTo>
                  <a:lnTo>
                    <a:pt x="351" y="132"/>
                  </a:lnTo>
                  <a:lnTo>
                    <a:pt x="351" y="167"/>
                  </a:lnTo>
                  <a:lnTo>
                    <a:pt x="349" y="190"/>
                  </a:lnTo>
                  <a:lnTo>
                    <a:pt x="349" y="196"/>
                  </a:lnTo>
                  <a:lnTo>
                    <a:pt x="346" y="200"/>
                  </a:lnTo>
                  <a:lnTo>
                    <a:pt x="345" y="204"/>
                  </a:lnTo>
                  <a:lnTo>
                    <a:pt x="340" y="205"/>
                  </a:lnTo>
                  <a:lnTo>
                    <a:pt x="325" y="207"/>
                  </a:lnTo>
                  <a:lnTo>
                    <a:pt x="322" y="207"/>
                  </a:lnTo>
                  <a:lnTo>
                    <a:pt x="320" y="208"/>
                  </a:lnTo>
                  <a:lnTo>
                    <a:pt x="322" y="211"/>
                  </a:lnTo>
                  <a:lnTo>
                    <a:pt x="326" y="211"/>
                  </a:lnTo>
                  <a:lnTo>
                    <a:pt x="368" y="210"/>
                  </a:lnTo>
                  <a:lnTo>
                    <a:pt x="410" y="211"/>
                  </a:lnTo>
                  <a:lnTo>
                    <a:pt x="413" y="211"/>
                  </a:lnTo>
                  <a:lnTo>
                    <a:pt x="415" y="208"/>
                  </a:lnTo>
                  <a:lnTo>
                    <a:pt x="415" y="207"/>
                  </a:lnTo>
                  <a:lnTo>
                    <a:pt x="410" y="207"/>
                  </a:lnTo>
                  <a:lnTo>
                    <a:pt x="396" y="205"/>
                  </a:lnTo>
                  <a:lnTo>
                    <a:pt x="392" y="204"/>
                  </a:lnTo>
                  <a:lnTo>
                    <a:pt x="389" y="200"/>
                  </a:lnTo>
                  <a:lnTo>
                    <a:pt x="387" y="196"/>
                  </a:lnTo>
                  <a:lnTo>
                    <a:pt x="386" y="190"/>
                  </a:lnTo>
                  <a:lnTo>
                    <a:pt x="386" y="167"/>
                  </a:lnTo>
                  <a:lnTo>
                    <a:pt x="384" y="132"/>
                  </a:lnTo>
                  <a:lnTo>
                    <a:pt x="384" y="20"/>
                  </a:lnTo>
                  <a:lnTo>
                    <a:pt x="412" y="22"/>
                  </a:lnTo>
                  <a:lnTo>
                    <a:pt x="427" y="23"/>
                  </a:lnTo>
                  <a:lnTo>
                    <a:pt x="438" y="26"/>
                  </a:lnTo>
                  <a:lnTo>
                    <a:pt x="442" y="31"/>
                  </a:lnTo>
                  <a:lnTo>
                    <a:pt x="445" y="37"/>
                  </a:lnTo>
                  <a:lnTo>
                    <a:pt x="445" y="40"/>
                  </a:lnTo>
                  <a:lnTo>
                    <a:pt x="445" y="43"/>
                  </a:lnTo>
                  <a:lnTo>
                    <a:pt x="448" y="45"/>
                  </a:lnTo>
                  <a:lnTo>
                    <a:pt x="450" y="43"/>
                  </a:lnTo>
                  <a:lnTo>
                    <a:pt x="450" y="40"/>
                  </a:lnTo>
                  <a:lnTo>
                    <a:pt x="450" y="9"/>
                  </a:lnTo>
                  <a:lnTo>
                    <a:pt x="456" y="11"/>
                  </a:lnTo>
                  <a:lnTo>
                    <a:pt x="461" y="12"/>
                  </a:lnTo>
                  <a:lnTo>
                    <a:pt x="464" y="16"/>
                  </a:lnTo>
                  <a:lnTo>
                    <a:pt x="467" y="20"/>
                  </a:lnTo>
                  <a:lnTo>
                    <a:pt x="467" y="26"/>
                  </a:lnTo>
                  <a:lnTo>
                    <a:pt x="468" y="84"/>
                  </a:lnTo>
                  <a:lnTo>
                    <a:pt x="468" y="133"/>
                  </a:lnTo>
                  <a:lnTo>
                    <a:pt x="467" y="167"/>
                  </a:lnTo>
                  <a:lnTo>
                    <a:pt x="467" y="191"/>
                  </a:lnTo>
                  <a:lnTo>
                    <a:pt x="464" y="200"/>
                  </a:lnTo>
                  <a:lnTo>
                    <a:pt x="462" y="204"/>
                  </a:lnTo>
                  <a:lnTo>
                    <a:pt x="459" y="207"/>
                  </a:lnTo>
                  <a:lnTo>
                    <a:pt x="448" y="207"/>
                  </a:lnTo>
                  <a:lnTo>
                    <a:pt x="445" y="208"/>
                  </a:lnTo>
                  <a:lnTo>
                    <a:pt x="444" y="210"/>
                  </a:lnTo>
                  <a:lnTo>
                    <a:pt x="445" y="211"/>
                  </a:lnTo>
                  <a:lnTo>
                    <a:pt x="450" y="213"/>
                  </a:lnTo>
                  <a:lnTo>
                    <a:pt x="468" y="211"/>
                  </a:lnTo>
                  <a:lnTo>
                    <a:pt x="483" y="211"/>
                  </a:lnTo>
                  <a:lnTo>
                    <a:pt x="512" y="213"/>
                  </a:lnTo>
                  <a:lnTo>
                    <a:pt x="575" y="213"/>
                  </a:lnTo>
                  <a:lnTo>
                    <a:pt x="583" y="213"/>
                  </a:lnTo>
                  <a:lnTo>
                    <a:pt x="586" y="211"/>
                  </a:lnTo>
                  <a:lnTo>
                    <a:pt x="589" y="210"/>
                  </a:lnTo>
                  <a:lnTo>
                    <a:pt x="590" y="205"/>
                  </a:lnTo>
                  <a:lnTo>
                    <a:pt x="592" y="207"/>
                  </a:lnTo>
                  <a:lnTo>
                    <a:pt x="596" y="210"/>
                  </a:lnTo>
                  <a:lnTo>
                    <a:pt x="607" y="213"/>
                  </a:lnTo>
                  <a:lnTo>
                    <a:pt x="618" y="214"/>
                  </a:lnTo>
                  <a:lnTo>
                    <a:pt x="630" y="216"/>
                  </a:lnTo>
                  <a:lnTo>
                    <a:pt x="642" y="216"/>
                  </a:lnTo>
                  <a:lnTo>
                    <a:pt x="660" y="216"/>
                  </a:lnTo>
                  <a:lnTo>
                    <a:pt x="680" y="214"/>
                  </a:lnTo>
                  <a:lnTo>
                    <a:pt x="709" y="214"/>
                  </a:lnTo>
                  <a:lnTo>
                    <a:pt x="712" y="214"/>
                  </a:lnTo>
                  <a:lnTo>
                    <a:pt x="714" y="214"/>
                  </a:lnTo>
                  <a:lnTo>
                    <a:pt x="714" y="213"/>
                  </a:lnTo>
                  <a:lnTo>
                    <a:pt x="714" y="211"/>
                  </a:lnTo>
                  <a:lnTo>
                    <a:pt x="711" y="211"/>
                  </a:lnTo>
                  <a:lnTo>
                    <a:pt x="706" y="211"/>
                  </a:lnTo>
                  <a:lnTo>
                    <a:pt x="701" y="210"/>
                  </a:lnTo>
                  <a:lnTo>
                    <a:pt x="700" y="208"/>
                  </a:lnTo>
                  <a:lnTo>
                    <a:pt x="700" y="205"/>
                  </a:lnTo>
                  <a:lnTo>
                    <a:pt x="703" y="202"/>
                  </a:lnTo>
                  <a:lnTo>
                    <a:pt x="741" y="147"/>
                  </a:lnTo>
                  <a:lnTo>
                    <a:pt x="743" y="145"/>
                  </a:lnTo>
                  <a:lnTo>
                    <a:pt x="744" y="145"/>
                  </a:lnTo>
                  <a:lnTo>
                    <a:pt x="799" y="144"/>
                  </a:lnTo>
                  <a:lnTo>
                    <a:pt x="801" y="145"/>
                  </a:lnTo>
                  <a:lnTo>
                    <a:pt x="801" y="147"/>
                  </a:lnTo>
                  <a:lnTo>
                    <a:pt x="802" y="204"/>
                  </a:lnTo>
                  <a:lnTo>
                    <a:pt x="802" y="205"/>
                  </a:lnTo>
                  <a:lnTo>
                    <a:pt x="801" y="207"/>
                  </a:lnTo>
                  <a:lnTo>
                    <a:pt x="798" y="210"/>
                  </a:lnTo>
                  <a:lnTo>
                    <a:pt x="795" y="210"/>
                  </a:lnTo>
                  <a:lnTo>
                    <a:pt x="793" y="213"/>
                  </a:lnTo>
                  <a:lnTo>
                    <a:pt x="795" y="214"/>
                  </a:lnTo>
                  <a:lnTo>
                    <a:pt x="796" y="214"/>
                  </a:lnTo>
                  <a:lnTo>
                    <a:pt x="801" y="214"/>
                  </a:lnTo>
                  <a:lnTo>
                    <a:pt x="830" y="214"/>
                  </a:lnTo>
                  <a:lnTo>
                    <a:pt x="854" y="216"/>
                  </a:lnTo>
                  <a:lnTo>
                    <a:pt x="865" y="214"/>
                  </a:lnTo>
                  <a:lnTo>
                    <a:pt x="868" y="213"/>
                  </a:lnTo>
                  <a:lnTo>
                    <a:pt x="869" y="211"/>
                  </a:lnTo>
                  <a:lnTo>
                    <a:pt x="868" y="210"/>
                  </a:lnTo>
                  <a:lnTo>
                    <a:pt x="866" y="210"/>
                  </a:lnTo>
                  <a:close/>
                  <a:moveTo>
                    <a:pt x="798" y="132"/>
                  </a:moveTo>
                  <a:lnTo>
                    <a:pt x="753" y="132"/>
                  </a:lnTo>
                  <a:lnTo>
                    <a:pt x="753" y="130"/>
                  </a:lnTo>
                  <a:lnTo>
                    <a:pt x="753" y="129"/>
                  </a:lnTo>
                  <a:lnTo>
                    <a:pt x="795" y="69"/>
                  </a:lnTo>
                  <a:lnTo>
                    <a:pt x="796" y="69"/>
                  </a:lnTo>
                  <a:lnTo>
                    <a:pt x="799" y="130"/>
                  </a:lnTo>
                  <a:lnTo>
                    <a:pt x="799" y="132"/>
                  </a:lnTo>
                  <a:lnTo>
                    <a:pt x="798" y="1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30" name="Freeform 12">
              <a:extLst>
                <a:ext uri="{FF2B5EF4-FFF2-40B4-BE49-F238E27FC236}">
                  <a16:creationId xmlns:a16="http://schemas.microsoft.com/office/drawing/2014/main" id="{10531B35-5A08-4564-A1E6-A2B78A7D659E}"/>
                </a:ext>
              </a:extLst>
            </p:cNvPr>
            <p:cNvSpPr>
              <a:spLocks/>
            </p:cNvSpPr>
            <p:nvPr userDrawn="1"/>
          </p:nvSpPr>
          <p:spPr bwMode="auto">
            <a:xfrm>
              <a:off x="4660" y="4063"/>
              <a:ext cx="115" cy="5"/>
            </a:xfrm>
            <a:custGeom>
              <a:avLst/>
              <a:gdLst>
                <a:gd name="T0" fmla="*/ 14 w 232"/>
                <a:gd name="T1" fmla="*/ 0 h 11"/>
                <a:gd name="T2" fmla="*/ 14 w 232"/>
                <a:gd name="T3" fmla="*/ 0 h 11"/>
                <a:gd name="T4" fmla="*/ 14 w 232"/>
                <a:gd name="T5" fmla="*/ 0 h 11"/>
                <a:gd name="T6" fmla="*/ 13 w 232"/>
                <a:gd name="T7" fmla="*/ 0 h 11"/>
                <a:gd name="T8" fmla="*/ 11 w 232"/>
                <a:gd name="T9" fmla="*/ 0 h 11"/>
                <a:gd name="T10" fmla="*/ 11 w 232"/>
                <a:gd name="T11" fmla="*/ 0 h 11"/>
                <a:gd name="T12" fmla="*/ 10 w 232"/>
                <a:gd name="T13" fmla="*/ 0 h 11"/>
                <a:gd name="T14" fmla="*/ 7 w 232"/>
                <a:gd name="T15" fmla="*/ 0 h 11"/>
                <a:gd name="T16" fmla="*/ 5 w 232"/>
                <a:gd name="T17" fmla="*/ 0 h 11"/>
                <a:gd name="T18" fmla="*/ 3 w 232"/>
                <a:gd name="T19" fmla="*/ 0 h 11"/>
                <a:gd name="T20" fmla="*/ 0 w 232"/>
                <a:gd name="T21" fmla="*/ 0 h 11"/>
                <a:gd name="T22" fmla="*/ 0 w 232"/>
                <a:gd name="T23" fmla="*/ 0 h 11"/>
                <a:gd name="T24" fmla="*/ 0 w 232"/>
                <a:gd name="T25" fmla="*/ 0 h 11"/>
                <a:gd name="T26" fmla="*/ 0 w 232"/>
                <a:gd name="T27" fmla="*/ 0 h 11"/>
                <a:gd name="T28" fmla="*/ 0 w 232"/>
                <a:gd name="T29" fmla="*/ 0 h 11"/>
                <a:gd name="T30" fmla="*/ 1 w 232"/>
                <a:gd name="T31" fmla="*/ 0 h 11"/>
                <a:gd name="T32" fmla="*/ 2 w 232"/>
                <a:gd name="T33" fmla="*/ 0 h 11"/>
                <a:gd name="T34" fmla="*/ 3 w 232"/>
                <a:gd name="T35" fmla="*/ 0 h 11"/>
                <a:gd name="T36" fmla="*/ 4 w 232"/>
                <a:gd name="T37" fmla="*/ 0 h 11"/>
                <a:gd name="T38" fmla="*/ 5 w 232"/>
                <a:gd name="T39" fmla="*/ 0 h 11"/>
                <a:gd name="T40" fmla="*/ 5 w 232"/>
                <a:gd name="T41" fmla="*/ 0 h 11"/>
                <a:gd name="T42" fmla="*/ 6 w 232"/>
                <a:gd name="T43" fmla="*/ 0 h 11"/>
                <a:gd name="T44" fmla="*/ 6 w 232"/>
                <a:gd name="T45" fmla="*/ 0 h 11"/>
                <a:gd name="T46" fmla="*/ 6 w 232"/>
                <a:gd name="T47" fmla="*/ 0 h 11"/>
                <a:gd name="T48" fmla="*/ 6 w 232"/>
                <a:gd name="T49" fmla="*/ 0 h 11"/>
                <a:gd name="T50" fmla="*/ 7 w 232"/>
                <a:gd name="T51" fmla="*/ 0 h 11"/>
                <a:gd name="T52" fmla="*/ 7 w 232"/>
                <a:gd name="T53" fmla="*/ 0 h 11"/>
                <a:gd name="T54" fmla="*/ 7 w 232"/>
                <a:gd name="T55" fmla="*/ 0 h 11"/>
                <a:gd name="T56" fmla="*/ 7 w 232"/>
                <a:gd name="T57" fmla="*/ 0 h 11"/>
                <a:gd name="T58" fmla="*/ 7 w 232"/>
                <a:gd name="T59" fmla="*/ 0 h 11"/>
                <a:gd name="T60" fmla="*/ 7 w 232"/>
                <a:gd name="T61" fmla="*/ 0 h 11"/>
                <a:gd name="T62" fmla="*/ 9 w 232"/>
                <a:gd name="T63" fmla="*/ 0 h 11"/>
                <a:gd name="T64" fmla="*/ 11 w 232"/>
                <a:gd name="T65" fmla="*/ 0 h 11"/>
                <a:gd name="T66" fmla="*/ 11 w 232"/>
                <a:gd name="T67" fmla="*/ 0 h 11"/>
                <a:gd name="T68" fmla="*/ 11 w 232"/>
                <a:gd name="T69" fmla="*/ 0 h 11"/>
                <a:gd name="T70" fmla="*/ 11 w 232"/>
                <a:gd name="T71" fmla="*/ 0 h 11"/>
                <a:gd name="T72" fmla="*/ 13 w 232"/>
                <a:gd name="T73" fmla="*/ 0 h 11"/>
                <a:gd name="T74" fmla="*/ 13 w 232"/>
                <a:gd name="T75" fmla="*/ 0 h 11"/>
                <a:gd name="T76" fmla="*/ 14 w 232"/>
                <a:gd name="T77" fmla="*/ 0 h 11"/>
                <a:gd name="T78" fmla="*/ 14 w 232"/>
                <a:gd name="T79" fmla="*/ 0 h 11"/>
                <a:gd name="T80" fmla="*/ 14 w 232"/>
                <a:gd name="T81" fmla="*/ 0 h 11"/>
                <a:gd name="T82" fmla="*/ 14 w 232"/>
                <a:gd name="T83" fmla="*/ 0 h 11"/>
                <a:gd name="T84" fmla="*/ 14 w 232"/>
                <a:gd name="T85" fmla="*/ 0 h 11"/>
                <a:gd name="T86" fmla="*/ 14 w 232"/>
                <a:gd name="T87" fmla="*/ 0 h 1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32" h="11">
                  <a:moveTo>
                    <a:pt x="232" y="4"/>
                  </a:moveTo>
                  <a:lnTo>
                    <a:pt x="232" y="4"/>
                  </a:lnTo>
                  <a:lnTo>
                    <a:pt x="227" y="2"/>
                  </a:lnTo>
                  <a:lnTo>
                    <a:pt x="224" y="2"/>
                  </a:lnTo>
                  <a:lnTo>
                    <a:pt x="207" y="2"/>
                  </a:lnTo>
                  <a:lnTo>
                    <a:pt x="190" y="2"/>
                  </a:lnTo>
                  <a:lnTo>
                    <a:pt x="172" y="2"/>
                  </a:lnTo>
                  <a:lnTo>
                    <a:pt x="123" y="0"/>
                  </a:lnTo>
                  <a:lnTo>
                    <a:pt x="87" y="0"/>
                  </a:lnTo>
                  <a:lnTo>
                    <a:pt x="59" y="2"/>
                  </a:lnTo>
                  <a:lnTo>
                    <a:pt x="15" y="2"/>
                  </a:lnTo>
                  <a:lnTo>
                    <a:pt x="3" y="2"/>
                  </a:lnTo>
                  <a:lnTo>
                    <a:pt x="1" y="4"/>
                  </a:lnTo>
                  <a:lnTo>
                    <a:pt x="0" y="7"/>
                  </a:lnTo>
                  <a:lnTo>
                    <a:pt x="0" y="8"/>
                  </a:lnTo>
                  <a:lnTo>
                    <a:pt x="3" y="8"/>
                  </a:lnTo>
                  <a:lnTo>
                    <a:pt x="26" y="8"/>
                  </a:lnTo>
                  <a:lnTo>
                    <a:pt x="41" y="8"/>
                  </a:lnTo>
                  <a:lnTo>
                    <a:pt x="49" y="8"/>
                  </a:lnTo>
                  <a:lnTo>
                    <a:pt x="64" y="8"/>
                  </a:lnTo>
                  <a:lnTo>
                    <a:pt x="81" y="7"/>
                  </a:lnTo>
                  <a:lnTo>
                    <a:pt x="82" y="7"/>
                  </a:lnTo>
                  <a:lnTo>
                    <a:pt x="103" y="7"/>
                  </a:lnTo>
                  <a:lnTo>
                    <a:pt x="108" y="7"/>
                  </a:lnTo>
                  <a:lnTo>
                    <a:pt x="110" y="7"/>
                  </a:lnTo>
                  <a:lnTo>
                    <a:pt x="116" y="7"/>
                  </a:lnTo>
                  <a:lnTo>
                    <a:pt x="120" y="7"/>
                  </a:lnTo>
                  <a:lnTo>
                    <a:pt x="122" y="7"/>
                  </a:lnTo>
                  <a:lnTo>
                    <a:pt x="126" y="7"/>
                  </a:lnTo>
                  <a:lnTo>
                    <a:pt x="128" y="8"/>
                  </a:lnTo>
                  <a:lnTo>
                    <a:pt x="151" y="8"/>
                  </a:lnTo>
                  <a:lnTo>
                    <a:pt x="177" y="10"/>
                  </a:lnTo>
                  <a:lnTo>
                    <a:pt x="186" y="10"/>
                  </a:lnTo>
                  <a:lnTo>
                    <a:pt x="198" y="10"/>
                  </a:lnTo>
                  <a:lnTo>
                    <a:pt x="210" y="11"/>
                  </a:lnTo>
                  <a:lnTo>
                    <a:pt x="228" y="11"/>
                  </a:lnTo>
                  <a:lnTo>
                    <a:pt x="232" y="8"/>
                  </a:lnTo>
                  <a:lnTo>
                    <a:pt x="232" y="7"/>
                  </a:lnTo>
                  <a:lnTo>
                    <a:pt x="232"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31" name="Freeform 13">
              <a:extLst>
                <a:ext uri="{FF2B5EF4-FFF2-40B4-BE49-F238E27FC236}">
                  <a16:creationId xmlns:a16="http://schemas.microsoft.com/office/drawing/2014/main" id="{7A8E7EAD-414E-4DD1-8723-9964481409FA}"/>
                </a:ext>
              </a:extLst>
            </p:cNvPr>
            <p:cNvSpPr>
              <a:spLocks/>
            </p:cNvSpPr>
            <p:nvPr userDrawn="1"/>
          </p:nvSpPr>
          <p:spPr bwMode="auto">
            <a:xfrm>
              <a:off x="4700" y="4077"/>
              <a:ext cx="34" cy="53"/>
            </a:xfrm>
            <a:custGeom>
              <a:avLst/>
              <a:gdLst>
                <a:gd name="T0" fmla="*/ 5 w 67"/>
                <a:gd name="T1" fmla="*/ 3 h 107"/>
                <a:gd name="T2" fmla="*/ 4 w 67"/>
                <a:gd name="T3" fmla="*/ 1 h 107"/>
                <a:gd name="T4" fmla="*/ 4 w 67"/>
                <a:gd name="T5" fmla="*/ 0 h 107"/>
                <a:gd name="T6" fmla="*/ 3 w 67"/>
                <a:gd name="T7" fmla="*/ 0 h 107"/>
                <a:gd name="T8" fmla="*/ 3 w 67"/>
                <a:gd name="T9" fmla="*/ 0 h 107"/>
                <a:gd name="T10" fmla="*/ 3 w 67"/>
                <a:gd name="T11" fmla="*/ 0 h 107"/>
                <a:gd name="T12" fmla="*/ 2 w 67"/>
                <a:gd name="T13" fmla="*/ 0 h 107"/>
                <a:gd name="T14" fmla="*/ 2 w 67"/>
                <a:gd name="T15" fmla="*/ 0 h 107"/>
                <a:gd name="T16" fmla="*/ 1 w 67"/>
                <a:gd name="T17" fmla="*/ 0 h 107"/>
                <a:gd name="T18" fmla="*/ 1 w 67"/>
                <a:gd name="T19" fmla="*/ 0 h 107"/>
                <a:gd name="T20" fmla="*/ 1 w 67"/>
                <a:gd name="T21" fmla="*/ 1 h 107"/>
                <a:gd name="T22" fmla="*/ 1 w 67"/>
                <a:gd name="T23" fmla="*/ 1 h 107"/>
                <a:gd name="T24" fmla="*/ 1 w 67"/>
                <a:gd name="T25" fmla="*/ 1 h 107"/>
                <a:gd name="T26" fmla="*/ 1 w 67"/>
                <a:gd name="T27" fmla="*/ 2 h 107"/>
                <a:gd name="T28" fmla="*/ 1 w 67"/>
                <a:gd name="T29" fmla="*/ 2 h 107"/>
                <a:gd name="T30" fmla="*/ 0 w 67"/>
                <a:gd name="T31" fmla="*/ 3 h 107"/>
                <a:gd name="T32" fmla="*/ 1 w 67"/>
                <a:gd name="T33" fmla="*/ 3 h 107"/>
                <a:gd name="T34" fmla="*/ 1 w 67"/>
                <a:gd name="T35" fmla="*/ 3 h 107"/>
                <a:gd name="T36" fmla="*/ 1 w 67"/>
                <a:gd name="T37" fmla="*/ 4 h 107"/>
                <a:gd name="T38" fmla="*/ 1 w 67"/>
                <a:gd name="T39" fmla="*/ 4 h 107"/>
                <a:gd name="T40" fmla="*/ 1 w 67"/>
                <a:gd name="T41" fmla="*/ 4 h 107"/>
                <a:gd name="T42" fmla="*/ 1 w 67"/>
                <a:gd name="T43" fmla="*/ 5 h 107"/>
                <a:gd name="T44" fmla="*/ 1 w 67"/>
                <a:gd name="T45" fmla="*/ 5 h 107"/>
                <a:gd name="T46" fmla="*/ 1 w 67"/>
                <a:gd name="T47" fmla="*/ 5 h 107"/>
                <a:gd name="T48" fmla="*/ 1 w 67"/>
                <a:gd name="T49" fmla="*/ 6 h 107"/>
                <a:gd name="T50" fmla="*/ 1 w 67"/>
                <a:gd name="T51" fmla="*/ 6 h 107"/>
                <a:gd name="T52" fmla="*/ 1 w 67"/>
                <a:gd name="T53" fmla="*/ 5 h 107"/>
                <a:gd name="T54" fmla="*/ 1 w 67"/>
                <a:gd name="T55" fmla="*/ 4 h 107"/>
                <a:gd name="T56" fmla="*/ 1 w 67"/>
                <a:gd name="T57" fmla="*/ 2 h 107"/>
                <a:gd name="T58" fmla="*/ 1 w 67"/>
                <a:gd name="T59" fmla="*/ 2 h 107"/>
                <a:gd name="T60" fmla="*/ 1 w 67"/>
                <a:gd name="T61" fmla="*/ 2 h 107"/>
                <a:gd name="T62" fmla="*/ 1 w 67"/>
                <a:gd name="T63" fmla="*/ 1 h 107"/>
                <a:gd name="T64" fmla="*/ 1 w 67"/>
                <a:gd name="T65" fmla="*/ 1 h 107"/>
                <a:gd name="T66" fmla="*/ 1 w 67"/>
                <a:gd name="T67" fmla="*/ 0 h 107"/>
                <a:gd name="T68" fmla="*/ 2 w 67"/>
                <a:gd name="T69" fmla="*/ 0 h 107"/>
                <a:gd name="T70" fmla="*/ 2 w 67"/>
                <a:gd name="T71" fmla="*/ 0 h 107"/>
                <a:gd name="T72" fmla="*/ 2 w 67"/>
                <a:gd name="T73" fmla="*/ 0 h 107"/>
                <a:gd name="T74" fmla="*/ 3 w 67"/>
                <a:gd name="T75" fmla="*/ 0 h 107"/>
                <a:gd name="T76" fmla="*/ 3 w 67"/>
                <a:gd name="T77" fmla="*/ 0 h 107"/>
                <a:gd name="T78" fmla="*/ 4 w 67"/>
                <a:gd name="T79" fmla="*/ 1 h 107"/>
                <a:gd name="T80" fmla="*/ 4 w 67"/>
                <a:gd name="T81" fmla="*/ 1 h 107"/>
                <a:gd name="T82" fmla="*/ 4 w 67"/>
                <a:gd name="T83" fmla="*/ 1 h 107"/>
                <a:gd name="T84" fmla="*/ 4 w 67"/>
                <a:gd name="T85" fmla="*/ 2 h 107"/>
                <a:gd name="T86" fmla="*/ 4 w 67"/>
                <a:gd name="T87" fmla="*/ 2 h 107"/>
                <a:gd name="T88" fmla="*/ 4 w 67"/>
                <a:gd name="T89" fmla="*/ 2 h 107"/>
                <a:gd name="T90" fmla="*/ 4 w 67"/>
                <a:gd name="T91" fmla="*/ 2 h 107"/>
                <a:gd name="T92" fmla="*/ 4 w 67"/>
                <a:gd name="T93" fmla="*/ 3 h 107"/>
                <a:gd name="T94" fmla="*/ 4 w 67"/>
                <a:gd name="T95" fmla="*/ 3 h 107"/>
                <a:gd name="T96" fmla="*/ 4 w 67"/>
                <a:gd name="T97" fmla="*/ 3 h 107"/>
                <a:gd name="T98" fmla="*/ 4 w 67"/>
                <a:gd name="T99" fmla="*/ 3 h 107"/>
                <a:gd name="T100" fmla="*/ 4 w 67"/>
                <a:gd name="T101" fmla="*/ 4 h 107"/>
                <a:gd name="T102" fmla="*/ 4 w 67"/>
                <a:gd name="T103" fmla="*/ 4 h 107"/>
                <a:gd name="T104" fmla="*/ 4 w 67"/>
                <a:gd name="T105" fmla="*/ 4 h 107"/>
                <a:gd name="T106" fmla="*/ 4 w 67"/>
                <a:gd name="T107" fmla="*/ 4 h 107"/>
                <a:gd name="T108" fmla="*/ 4 w 67"/>
                <a:gd name="T109" fmla="*/ 5 h 107"/>
                <a:gd name="T110" fmla="*/ 4 w 67"/>
                <a:gd name="T111" fmla="*/ 5 h 107"/>
                <a:gd name="T112" fmla="*/ 4 w 67"/>
                <a:gd name="T113" fmla="*/ 5 h 107"/>
                <a:gd name="T114" fmla="*/ 4 w 67"/>
                <a:gd name="T115" fmla="*/ 5 h 107"/>
                <a:gd name="T116" fmla="*/ 4 w 67"/>
                <a:gd name="T117" fmla="*/ 6 h 107"/>
                <a:gd name="T118" fmla="*/ 4 w 67"/>
                <a:gd name="T119" fmla="*/ 6 h 107"/>
                <a:gd name="T120" fmla="*/ 4 w 67"/>
                <a:gd name="T121" fmla="*/ 6 h 107"/>
                <a:gd name="T122" fmla="*/ 5 w 67"/>
                <a:gd name="T123" fmla="*/ 5 h 10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7" h="107">
                  <a:moveTo>
                    <a:pt x="67" y="80"/>
                  </a:moveTo>
                  <a:lnTo>
                    <a:pt x="67" y="80"/>
                  </a:lnTo>
                  <a:lnTo>
                    <a:pt x="67" y="78"/>
                  </a:lnTo>
                  <a:lnTo>
                    <a:pt x="67" y="60"/>
                  </a:lnTo>
                  <a:lnTo>
                    <a:pt x="65" y="50"/>
                  </a:lnTo>
                  <a:lnTo>
                    <a:pt x="65" y="38"/>
                  </a:lnTo>
                  <a:lnTo>
                    <a:pt x="64" y="23"/>
                  </a:lnTo>
                  <a:lnTo>
                    <a:pt x="62" y="20"/>
                  </a:lnTo>
                  <a:lnTo>
                    <a:pt x="61" y="17"/>
                  </a:lnTo>
                  <a:lnTo>
                    <a:pt x="59" y="14"/>
                  </a:lnTo>
                  <a:lnTo>
                    <a:pt x="54" y="8"/>
                  </a:lnTo>
                  <a:lnTo>
                    <a:pt x="53" y="6"/>
                  </a:lnTo>
                  <a:lnTo>
                    <a:pt x="51" y="5"/>
                  </a:lnTo>
                  <a:lnTo>
                    <a:pt x="47" y="3"/>
                  </a:lnTo>
                  <a:lnTo>
                    <a:pt x="44" y="2"/>
                  </a:lnTo>
                  <a:lnTo>
                    <a:pt x="39" y="0"/>
                  </a:lnTo>
                  <a:lnTo>
                    <a:pt x="38" y="2"/>
                  </a:lnTo>
                  <a:lnTo>
                    <a:pt x="36" y="0"/>
                  </a:lnTo>
                  <a:lnTo>
                    <a:pt x="35" y="0"/>
                  </a:lnTo>
                  <a:lnTo>
                    <a:pt x="33" y="0"/>
                  </a:lnTo>
                  <a:lnTo>
                    <a:pt x="30" y="2"/>
                  </a:lnTo>
                  <a:lnTo>
                    <a:pt x="29" y="2"/>
                  </a:lnTo>
                  <a:lnTo>
                    <a:pt x="26" y="2"/>
                  </a:lnTo>
                  <a:lnTo>
                    <a:pt x="24" y="2"/>
                  </a:lnTo>
                  <a:lnTo>
                    <a:pt x="22" y="3"/>
                  </a:lnTo>
                  <a:lnTo>
                    <a:pt x="21" y="5"/>
                  </a:lnTo>
                  <a:lnTo>
                    <a:pt x="19" y="5"/>
                  </a:lnTo>
                  <a:lnTo>
                    <a:pt x="18" y="6"/>
                  </a:lnTo>
                  <a:lnTo>
                    <a:pt x="16" y="6"/>
                  </a:lnTo>
                  <a:lnTo>
                    <a:pt x="16" y="8"/>
                  </a:lnTo>
                  <a:lnTo>
                    <a:pt x="15" y="8"/>
                  </a:lnTo>
                  <a:lnTo>
                    <a:pt x="13" y="8"/>
                  </a:lnTo>
                  <a:lnTo>
                    <a:pt x="13" y="9"/>
                  </a:lnTo>
                  <a:lnTo>
                    <a:pt x="10" y="12"/>
                  </a:lnTo>
                  <a:lnTo>
                    <a:pt x="6" y="17"/>
                  </a:lnTo>
                  <a:lnTo>
                    <a:pt x="6" y="18"/>
                  </a:lnTo>
                  <a:lnTo>
                    <a:pt x="4" y="18"/>
                  </a:lnTo>
                  <a:lnTo>
                    <a:pt x="4" y="21"/>
                  </a:lnTo>
                  <a:lnTo>
                    <a:pt x="3" y="23"/>
                  </a:lnTo>
                  <a:lnTo>
                    <a:pt x="3" y="24"/>
                  </a:lnTo>
                  <a:lnTo>
                    <a:pt x="3" y="26"/>
                  </a:lnTo>
                  <a:lnTo>
                    <a:pt x="3" y="28"/>
                  </a:lnTo>
                  <a:lnTo>
                    <a:pt x="1" y="28"/>
                  </a:lnTo>
                  <a:lnTo>
                    <a:pt x="3" y="28"/>
                  </a:lnTo>
                  <a:lnTo>
                    <a:pt x="1" y="32"/>
                  </a:lnTo>
                  <a:lnTo>
                    <a:pt x="1" y="35"/>
                  </a:lnTo>
                  <a:lnTo>
                    <a:pt x="1" y="38"/>
                  </a:lnTo>
                  <a:lnTo>
                    <a:pt x="1" y="40"/>
                  </a:lnTo>
                  <a:lnTo>
                    <a:pt x="1" y="43"/>
                  </a:lnTo>
                  <a:lnTo>
                    <a:pt x="1" y="46"/>
                  </a:lnTo>
                  <a:lnTo>
                    <a:pt x="0" y="47"/>
                  </a:lnTo>
                  <a:lnTo>
                    <a:pt x="0" y="49"/>
                  </a:lnTo>
                  <a:lnTo>
                    <a:pt x="1" y="50"/>
                  </a:lnTo>
                  <a:lnTo>
                    <a:pt x="1" y="52"/>
                  </a:lnTo>
                  <a:lnTo>
                    <a:pt x="0" y="54"/>
                  </a:lnTo>
                  <a:lnTo>
                    <a:pt x="1" y="55"/>
                  </a:lnTo>
                  <a:lnTo>
                    <a:pt x="1" y="57"/>
                  </a:lnTo>
                  <a:lnTo>
                    <a:pt x="0" y="57"/>
                  </a:lnTo>
                  <a:lnTo>
                    <a:pt x="1" y="58"/>
                  </a:lnTo>
                  <a:lnTo>
                    <a:pt x="1" y="60"/>
                  </a:lnTo>
                  <a:lnTo>
                    <a:pt x="1" y="61"/>
                  </a:lnTo>
                  <a:lnTo>
                    <a:pt x="1" y="63"/>
                  </a:lnTo>
                  <a:lnTo>
                    <a:pt x="1" y="64"/>
                  </a:lnTo>
                  <a:lnTo>
                    <a:pt x="0" y="66"/>
                  </a:lnTo>
                  <a:lnTo>
                    <a:pt x="1" y="67"/>
                  </a:lnTo>
                  <a:lnTo>
                    <a:pt x="1" y="69"/>
                  </a:lnTo>
                  <a:lnTo>
                    <a:pt x="0" y="69"/>
                  </a:lnTo>
                  <a:lnTo>
                    <a:pt x="1" y="70"/>
                  </a:lnTo>
                  <a:lnTo>
                    <a:pt x="1" y="72"/>
                  </a:lnTo>
                  <a:lnTo>
                    <a:pt x="1" y="73"/>
                  </a:lnTo>
                  <a:lnTo>
                    <a:pt x="1" y="76"/>
                  </a:lnTo>
                  <a:lnTo>
                    <a:pt x="1" y="78"/>
                  </a:lnTo>
                  <a:lnTo>
                    <a:pt x="1" y="80"/>
                  </a:lnTo>
                  <a:lnTo>
                    <a:pt x="1" y="84"/>
                  </a:lnTo>
                  <a:lnTo>
                    <a:pt x="1" y="86"/>
                  </a:lnTo>
                  <a:lnTo>
                    <a:pt x="1" y="87"/>
                  </a:lnTo>
                  <a:lnTo>
                    <a:pt x="1" y="89"/>
                  </a:lnTo>
                  <a:lnTo>
                    <a:pt x="1" y="93"/>
                  </a:lnTo>
                  <a:lnTo>
                    <a:pt x="1" y="95"/>
                  </a:lnTo>
                  <a:lnTo>
                    <a:pt x="1" y="96"/>
                  </a:lnTo>
                  <a:lnTo>
                    <a:pt x="1" y="99"/>
                  </a:lnTo>
                  <a:lnTo>
                    <a:pt x="3" y="102"/>
                  </a:lnTo>
                  <a:lnTo>
                    <a:pt x="4" y="106"/>
                  </a:lnTo>
                  <a:lnTo>
                    <a:pt x="4" y="107"/>
                  </a:lnTo>
                  <a:lnTo>
                    <a:pt x="6" y="106"/>
                  </a:lnTo>
                  <a:lnTo>
                    <a:pt x="7" y="104"/>
                  </a:lnTo>
                  <a:lnTo>
                    <a:pt x="7" y="102"/>
                  </a:lnTo>
                  <a:lnTo>
                    <a:pt x="6" y="95"/>
                  </a:lnTo>
                  <a:lnTo>
                    <a:pt x="7" y="93"/>
                  </a:lnTo>
                  <a:lnTo>
                    <a:pt x="6" y="90"/>
                  </a:lnTo>
                  <a:lnTo>
                    <a:pt x="6" y="87"/>
                  </a:lnTo>
                  <a:lnTo>
                    <a:pt x="6" y="73"/>
                  </a:lnTo>
                  <a:lnTo>
                    <a:pt x="6" y="67"/>
                  </a:lnTo>
                  <a:lnTo>
                    <a:pt x="6" y="61"/>
                  </a:lnTo>
                  <a:lnTo>
                    <a:pt x="6" y="55"/>
                  </a:lnTo>
                  <a:lnTo>
                    <a:pt x="6" y="47"/>
                  </a:lnTo>
                  <a:lnTo>
                    <a:pt x="6" y="44"/>
                  </a:lnTo>
                  <a:lnTo>
                    <a:pt x="6" y="43"/>
                  </a:lnTo>
                  <a:lnTo>
                    <a:pt x="7" y="41"/>
                  </a:lnTo>
                  <a:lnTo>
                    <a:pt x="7" y="40"/>
                  </a:lnTo>
                  <a:lnTo>
                    <a:pt x="7" y="38"/>
                  </a:lnTo>
                  <a:lnTo>
                    <a:pt x="7" y="37"/>
                  </a:lnTo>
                  <a:lnTo>
                    <a:pt x="7" y="35"/>
                  </a:lnTo>
                  <a:lnTo>
                    <a:pt x="9" y="29"/>
                  </a:lnTo>
                  <a:lnTo>
                    <a:pt x="9" y="28"/>
                  </a:lnTo>
                  <a:lnTo>
                    <a:pt x="7" y="28"/>
                  </a:lnTo>
                  <a:lnTo>
                    <a:pt x="9" y="24"/>
                  </a:lnTo>
                  <a:lnTo>
                    <a:pt x="10" y="21"/>
                  </a:lnTo>
                  <a:lnTo>
                    <a:pt x="10" y="20"/>
                  </a:lnTo>
                  <a:lnTo>
                    <a:pt x="12" y="18"/>
                  </a:lnTo>
                  <a:lnTo>
                    <a:pt x="13" y="17"/>
                  </a:lnTo>
                  <a:lnTo>
                    <a:pt x="15" y="14"/>
                  </a:lnTo>
                  <a:lnTo>
                    <a:pt x="16" y="14"/>
                  </a:lnTo>
                  <a:lnTo>
                    <a:pt x="18" y="12"/>
                  </a:lnTo>
                  <a:lnTo>
                    <a:pt x="19" y="11"/>
                  </a:lnTo>
                  <a:lnTo>
                    <a:pt x="21" y="9"/>
                  </a:lnTo>
                  <a:lnTo>
                    <a:pt x="24" y="9"/>
                  </a:lnTo>
                  <a:lnTo>
                    <a:pt x="26" y="8"/>
                  </a:lnTo>
                  <a:lnTo>
                    <a:pt x="27" y="8"/>
                  </a:lnTo>
                  <a:lnTo>
                    <a:pt x="29" y="6"/>
                  </a:lnTo>
                  <a:lnTo>
                    <a:pt x="30" y="6"/>
                  </a:lnTo>
                  <a:lnTo>
                    <a:pt x="32" y="6"/>
                  </a:lnTo>
                  <a:lnTo>
                    <a:pt x="36" y="6"/>
                  </a:lnTo>
                  <a:lnTo>
                    <a:pt x="41" y="8"/>
                  </a:lnTo>
                  <a:lnTo>
                    <a:pt x="42" y="8"/>
                  </a:lnTo>
                  <a:lnTo>
                    <a:pt x="44" y="8"/>
                  </a:lnTo>
                  <a:lnTo>
                    <a:pt x="45" y="9"/>
                  </a:lnTo>
                  <a:lnTo>
                    <a:pt x="47" y="9"/>
                  </a:lnTo>
                  <a:lnTo>
                    <a:pt x="47" y="11"/>
                  </a:lnTo>
                  <a:lnTo>
                    <a:pt x="48" y="11"/>
                  </a:lnTo>
                  <a:lnTo>
                    <a:pt x="53" y="17"/>
                  </a:lnTo>
                  <a:lnTo>
                    <a:pt x="53" y="18"/>
                  </a:lnTo>
                  <a:lnTo>
                    <a:pt x="56" y="21"/>
                  </a:lnTo>
                  <a:lnTo>
                    <a:pt x="56" y="24"/>
                  </a:lnTo>
                  <a:lnTo>
                    <a:pt x="54" y="24"/>
                  </a:lnTo>
                  <a:lnTo>
                    <a:pt x="56" y="26"/>
                  </a:lnTo>
                  <a:lnTo>
                    <a:pt x="56" y="28"/>
                  </a:lnTo>
                  <a:lnTo>
                    <a:pt x="56" y="29"/>
                  </a:lnTo>
                  <a:lnTo>
                    <a:pt x="56" y="31"/>
                  </a:lnTo>
                  <a:lnTo>
                    <a:pt x="58" y="32"/>
                  </a:lnTo>
                  <a:lnTo>
                    <a:pt x="58" y="34"/>
                  </a:lnTo>
                  <a:lnTo>
                    <a:pt x="58" y="35"/>
                  </a:lnTo>
                  <a:lnTo>
                    <a:pt x="58" y="37"/>
                  </a:lnTo>
                  <a:lnTo>
                    <a:pt x="58" y="38"/>
                  </a:lnTo>
                  <a:lnTo>
                    <a:pt x="59" y="38"/>
                  </a:lnTo>
                  <a:lnTo>
                    <a:pt x="59" y="40"/>
                  </a:lnTo>
                  <a:lnTo>
                    <a:pt x="58" y="43"/>
                  </a:lnTo>
                  <a:lnTo>
                    <a:pt x="59" y="46"/>
                  </a:lnTo>
                  <a:lnTo>
                    <a:pt x="59" y="47"/>
                  </a:lnTo>
                  <a:lnTo>
                    <a:pt x="58" y="49"/>
                  </a:lnTo>
                  <a:lnTo>
                    <a:pt x="59" y="49"/>
                  </a:lnTo>
                  <a:lnTo>
                    <a:pt x="59" y="50"/>
                  </a:lnTo>
                  <a:lnTo>
                    <a:pt x="59" y="52"/>
                  </a:lnTo>
                  <a:lnTo>
                    <a:pt x="59" y="54"/>
                  </a:lnTo>
                  <a:lnTo>
                    <a:pt x="59" y="57"/>
                  </a:lnTo>
                  <a:lnTo>
                    <a:pt x="59" y="58"/>
                  </a:lnTo>
                  <a:lnTo>
                    <a:pt x="59" y="60"/>
                  </a:lnTo>
                  <a:lnTo>
                    <a:pt x="59" y="61"/>
                  </a:lnTo>
                  <a:lnTo>
                    <a:pt x="59" y="63"/>
                  </a:lnTo>
                  <a:lnTo>
                    <a:pt x="58" y="64"/>
                  </a:lnTo>
                  <a:lnTo>
                    <a:pt x="59" y="64"/>
                  </a:lnTo>
                  <a:lnTo>
                    <a:pt x="59" y="67"/>
                  </a:lnTo>
                  <a:lnTo>
                    <a:pt x="61" y="69"/>
                  </a:lnTo>
                  <a:lnTo>
                    <a:pt x="61" y="70"/>
                  </a:lnTo>
                  <a:lnTo>
                    <a:pt x="59" y="70"/>
                  </a:lnTo>
                  <a:lnTo>
                    <a:pt x="59" y="72"/>
                  </a:lnTo>
                  <a:lnTo>
                    <a:pt x="59" y="73"/>
                  </a:lnTo>
                  <a:lnTo>
                    <a:pt x="59" y="75"/>
                  </a:lnTo>
                  <a:lnTo>
                    <a:pt x="59" y="76"/>
                  </a:lnTo>
                  <a:lnTo>
                    <a:pt x="59" y="78"/>
                  </a:lnTo>
                  <a:lnTo>
                    <a:pt x="61" y="80"/>
                  </a:lnTo>
                  <a:lnTo>
                    <a:pt x="59" y="80"/>
                  </a:lnTo>
                  <a:lnTo>
                    <a:pt x="59" y="81"/>
                  </a:lnTo>
                  <a:lnTo>
                    <a:pt x="59" y="83"/>
                  </a:lnTo>
                  <a:lnTo>
                    <a:pt x="59" y="84"/>
                  </a:lnTo>
                  <a:lnTo>
                    <a:pt x="59" y="86"/>
                  </a:lnTo>
                  <a:lnTo>
                    <a:pt x="59" y="87"/>
                  </a:lnTo>
                  <a:lnTo>
                    <a:pt x="59" y="89"/>
                  </a:lnTo>
                  <a:lnTo>
                    <a:pt x="58" y="89"/>
                  </a:lnTo>
                  <a:lnTo>
                    <a:pt x="59" y="90"/>
                  </a:lnTo>
                  <a:lnTo>
                    <a:pt x="59" y="92"/>
                  </a:lnTo>
                  <a:lnTo>
                    <a:pt x="58" y="92"/>
                  </a:lnTo>
                  <a:lnTo>
                    <a:pt x="59" y="93"/>
                  </a:lnTo>
                  <a:lnTo>
                    <a:pt x="59" y="96"/>
                  </a:lnTo>
                  <a:lnTo>
                    <a:pt x="59" y="98"/>
                  </a:lnTo>
                  <a:lnTo>
                    <a:pt x="58" y="98"/>
                  </a:lnTo>
                  <a:lnTo>
                    <a:pt x="59" y="99"/>
                  </a:lnTo>
                  <a:lnTo>
                    <a:pt x="58" y="99"/>
                  </a:lnTo>
                  <a:lnTo>
                    <a:pt x="58" y="101"/>
                  </a:lnTo>
                  <a:lnTo>
                    <a:pt x="58" y="104"/>
                  </a:lnTo>
                  <a:lnTo>
                    <a:pt x="59" y="104"/>
                  </a:lnTo>
                  <a:lnTo>
                    <a:pt x="61" y="106"/>
                  </a:lnTo>
                  <a:lnTo>
                    <a:pt x="62" y="106"/>
                  </a:lnTo>
                  <a:lnTo>
                    <a:pt x="65" y="106"/>
                  </a:lnTo>
                  <a:lnTo>
                    <a:pt x="65" y="104"/>
                  </a:lnTo>
                  <a:lnTo>
                    <a:pt x="67" y="92"/>
                  </a:lnTo>
                  <a:lnTo>
                    <a:pt x="67" y="81"/>
                  </a:lnTo>
                  <a:lnTo>
                    <a:pt x="67" y="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32" name="Freeform 14">
              <a:extLst>
                <a:ext uri="{FF2B5EF4-FFF2-40B4-BE49-F238E27FC236}">
                  <a16:creationId xmlns:a16="http://schemas.microsoft.com/office/drawing/2014/main" id="{6F6EC0F6-206B-4730-AB97-A12802F533BD}"/>
                </a:ext>
              </a:extLst>
            </p:cNvPr>
            <p:cNvSpPr>
              <a:spLocks/>
            </p:cNvSpPr>
            <p:nvPr userDrawn="1"/>
          </p:nvSpPr>
          <p:spPr bwMode="auto">
            <a:xfrm>
              <a:off x="4660" y="4077"/>
              <a:ext cx="34" cy="53"/>
            </a:xfrm>
            <a:custGeom>
              <a:avLst/>
              <a:gdLst>
                <a:gd name="T0" fmla="*/ 5 w 67"/>
                <a:gd name="T1" fmla="*/ 3 h 107"/>
                <a:gd name="T2" fmla="*/ 4 w 67"/>
                <a:gd name="T3" fmla="*/ 1 h 107"/>
                <a:gd name="T4" fmla="*/ 4 w 67"/>
                <a:gd name="T5" fmla="*/ 0 h 107"/>
                <a:gd name="T6" fmla="*/ 3 w 67"/>
                <a:gd name="T7" fmla="*/ 0 h 107"/>
                <a:gd name="T8" fmla="*/ 3 w 67"/>
                <a:gd name="T9" fmla="*/ 0 h 107"/>
                <a:gd name="T10" fmla="*/ 3 w 67"/>
                <a:gd name="T11" fmla="*/ 0 h 107"/>
                <a:gd name="T12" fmla="*/ 2 w 67"/>
                <a:gd name="T13" fmla="*/ 0 h 107"/>
                <a:gd name="T14" fmla="*/ 2 w 67"/>
                <a:gd name="T15" fmla="*/ 0 h 107"/>
                <a:gd name="T16" fmla="*/ 2 w 67"/>
                <a:gd name="T17" fmla="*/ 0 h 107"/>
                <a:gd name="T18" fmla="*/ 1 w 67"/>
                <a:gd name="T19" fmla="*/ 0 h 107"/>
                <a:gd name="T20" fmla="*/ 1 w 67"/>
                <a:gd name="T21" fmla="*/ 1 h 107"/>
                <a:gd name="T22" fmla="*/ 1 w 67"/>
                <a:gd name="T23" fmla="*/ 1 h 107"/>
                <a:gd name="T24" fmla="*/ 1 w 67"/>
                <a:gd name="T25" fmla="*/ 1 h 107"/>
                <a:gd name="T26" fmla="*/ 1 w 67"/>
                <a:gd name="T27" fmla="*/ 2 h 107"/>
                <a:gd name="T28" fmla="*/ 1 w 67"/>
                <a:gd name="T29" fmla="*/ 2 h 107"/>
                <a:gd name="T30" fmla="*/ 0 w 67"/>
                <a:gd name="T31" fmla="*/ 3 h 107"/>
                <a:gd name="T32" fmla="*/ 0 w 67"/>
                <a:gd name="T33" fmla="*/ 3 h 107"/>
                <a:gd name="T34" fmla="*/ 1 w 67"/>
                <a:gd name="T35" fmla="*/ 3 h 107"/>
                <a:gd name="T36" fmla="*/ 1 w 67"/>
                <a:gd name="T37" fmla="*/ 4 h 107"/>
                <a:gd name="T38" fmla="*/ 1 w 67"/>
                <a:gd name="T39" fmla="*/ 4 h 107"/>
                <a:gd name="T40" fmla="*/ 1 w 67"/>
                <a:gd name="T41" fmla="*/ 4 h 107"/>
                <a:gd name="T42" fmla="*/ 1 w 67"/>
                <a:gd name="T43" fmla="*/ 5 h 107"/>
                <a:gd name="T44" fmla="*/ 1 w 67"/>
                <a:gd name="T45" fmla="*/ 5 h 107"/>
                <a:gd name="T46" fmla="*/ 1 w 67"/>
                <a:gd name="T47" fmla="*/ 5 h 107"/>
                <a:gd name="T48" fmla="*/ 1 w 67"/>
                <a:gd name="T49" fmla="*/ 6 h 107"/>
                <a:gd name="T50" fmla="*/ 1 w 67"/>
                <a:gd name="T51" fmla="*/ 6 h 107"/>
                <a:gd name="T52" fmla="*/ 1 w 67"/>
                <a:gd name="T53" fmla="*/ 5 h 107"/>
                <a:gd name="T54" fmla="*/ 1 w 67"/>
                <a:gd name="T55" fmla="*/ 4 h 107"/>
                <a:gd name="T56" fmla="*/ 1 w 67"/>
                <a:gd name="T57" fmla="*/ 2 h 107"/>
                <a:gd name="T58" fmla="*/ 1 w 67"/>
                <a:gd name="T59" fmla="*/ 2 h 107"/>
                <a:gd name="T60" fmla="*/ 1 w 67"/>
                <a:gd name="T61" fmla="*/ 2 h 107"/>
                <a:gd name="T62" fmla="*/ 1 w 67"/>
                <a:gd name="T63" fmla="*/ 1 h 107"/>
                <a:gd name="T64" fmla="*/ 1 w 67"/>
                <a:gd name="T65" fmla="*/ 1 h 107"/>
                <a:gd name="T66" fmla="*/ 2 w 67"/>
                <a:gd name="T67" fmla="*/ 0 h 107"/>
                <a:gd name="T68" fmla="*/ 2 w 67"/>
                <a:gd name="T69" fmla="*/ 0 h 107"/>
                <a:gd name="T70" fmla="*/ 2 w 67"/>
                <a:gd name="T71" fmla="*/ 0 h 107"/>
                <a:gd name="T72" fmla="*/ 2 w 67"/>
                <a:gd name="T73" fmla="*/ 0 h 107"/>
                <a:gd name="T74" fmla="*/ 3 w 67"/>
                <a:gd name="T75" fmla="*/ 0 h 107"/>
                <a:gd name="T76" fmla="*/ 3 w 67"/>
                <a:gd name="T77" fmla="*/ 0 h 107"/>
                <a:gd name="T78" fmla="*/ 4 w 67"/>
                <a:gd name="T79" fmla="*/ 1 h 107"/>
                <a:gd name="T80" fmla="*/ 4 w 67"/>
                <a:gd name="T81" fmla="*/ 1 h 107"/>
                <a:gd name="T82" fmla="*/ 4 w 67"/>
                <a:gd name="T83" fmla="*/ 1 h 107"/>
                <a:gd name="T84" fmla="*/ 4 w 67"/>
                <a:gd name="T85" fmla="*/ 2 h 107"/>
                <a:gd name="T86" fmla="*/ 4 w 67"/>
                <a:gd name="T87" fmla="*/ 2 h 107"/>
                <a:gd name="T88" fmla="*/ 4 w 67"/>
                <a:gd name="T89" fmla="*/ 2 h 107"/>
                <a:gd name="T90" fmla="*/ 4 w 67"/>
                <a:gd name="T91" fmla="*/ 2 h 107"/>
                <a:gd name="T92" fmla="*/ 4 w 67"/>
                <a:gd name="T93" fmla="*/ 3 h 107"/>
                <a:gd name="T94" fmla="*/ 4 w 67"/>
                <a:gd name="T95" fmla="*/ 3 h 107"/>
                <a:gd name="T96" fmla="*/ 4 w 67"/>
                <a:gd name="T97" fmla="*/ 3 h 107"/>
                <a:gd name="T98" fmla="*/ 4 w 67"/>
                <a:gd name="T99" fmla="*/ 3 h 107"/>
                <a:gd name="T100" fmla="*/ 4 w 67"/>
                <a:gd name="T101" fmla="*/ 4 h 107"/>
                <a:gd name="T102" fmla="*/ 4 w 67"/>
                <a:gd name="T103" fmla="*/ 4 h 107"/>
                <a:gd name="T104" fmla="*/ 4 w 67"/>
                <a:gd name="T105" fmla="*/ 4 h 107"/>
                <a:gd name="T106" fmla="*/ 4 w 67"/>
                <a:gd name="T107" fmla="*/ 4 h 107"/>
                <a:gd name="T108" fmla="*/ 4 w 67"/>
                <a:gd name="T109" fmla="*/ 5 h 107"/>
                <a:gd name="T110" fmla="*/ 4 w 67"/>
                <a:gd name="T111" fmla="*/ 5 h 107"/>
                <a:gd name="T112" fmla="*/ 4 w 67"/>
                <a:gd name="T113" fmla="*/ 5 h 107"/>
                <a:gd name="T114" fmla="*/ 4 w 67"/>
                <a:gd name="T115" fmla="*/ 5 h 107"/>
                <a:gd name="T116" fmla="*/ 4 w 67"/>
                <a:gd name="T117" fmla="*/ 6 h 107"/>
                <a:gd name="T118" fmla="*/ 4 w 67"/>
                <a:gd name="T119" fmla="*/ 6 h 107"/>
                <a:gd name="T120" fmla="*/ 4 w 67"/>
                <a:gd name="T121" fmla="*/ 6 h 107"/>
                <a:gd name="T122" fmla="*/ 5 w 67"/>
                <a:gd name="T123" fmla="*/ 5 h 10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7" h="107">
                  <a:moveTo>
                    <a:pt x="67" y="80"/>
                  </a:moveTo>
                  <a:lnTo>
                    <a:pt x="67" y="80"/>
                  </a:lnTo>
                  <a:lnTo>
                    <a:pt x="67" y="78"/>
                  </a:lnTo>
                  <a:lnTo>
                    <a:pt x="67" y="60"/>
                  </a:lnTo>
                  <a:lnTo>
                    <a:pt x="65" y="50"/>
                  </a:lnTo>
                  <a:lnTo>
                    <a:pt x="65" y="38"/>
                  </a:lnTo>
                  <a:lnTo>
                    <a:pt x="64" y="23"/>
                  </a:lnTo>
                  <a:lnTo>
                    <a:pt x="62" y="20"/>
                  </a:lnTo>
                  <a:lnTo>
                    <a:pt x="61" y="17"/>
                  </a:lnTo>
                  <a:lnTo>
                    <a:pt x="59" y="14"/>
                  </a:lnTo>
                  <a:lnTo>
                    <a:pt x="55" y="8"/>
                  </a:lnTo>
                  <a:lnTo>
                    <a:pt x="53" y="6"/>
                  </a:lnTo>
                  <a:lnTo>
                    <a:pt x="52" y="5"/>
                  </a:lnTo>
                  <a:lnTo>
                    <a:pt x="47" y="3"/>
                  </a:lnTo>
                  <a:lnTo>
                    <a:pt x="44" y="2"/>
                  </a:lnTo>
                  <a:lnTo>
                    <a:pt x="39" y="0"/>
                  </a:lnTo>
                  <a:lnTo>
                    <a:pt x="38" y="2"/>
                  </a:lnTo>
                  <a:lnTo>
                    <a:pt x="36" y="0"/>
                  </a:lnTo>
                  <a:lnTo>
                    <a:pt x="35" y="0"/>
                  </a:lnTo>
                  <a:lnTo>
                    <a:pt x="33" y="0"/>
                  </a:lnTo>
                  <a:lnTo>
                    <a:pt x="30" y="2"/>
                  </a:lnTo>
                  <a:lnTo>
                    <a:pt x="27" y="2"/>
                  </a:lnTo>
                  <a:lnTo>
                    <a:pt x="26" y="2"/>
                  </a:lnTo>
                  <a:lnTo>
                    <a:pt x="24" y="2"/>
                  </a:lnTo>
                  <a:lnTo>
                    <a:pt x="23" y="3"/>
                  </a:lnTo>
                  <a:lnTo>
                    <a:pt x="21" y="5"/>
                  </a:lnTo>
                  <a:lnTo>
                    <a:pt x="20" y="5"/>
                  </a:lnTo>
                  <a:lnTo>
                    <a:pt x="18" y="6"/>
                  </a:lnTo>
                  <a:lnTo>
                    <a:pt x="17" y="6"/>
                  </a:lnTo>
                  <a:lnTo>
                    <a:pt x="15" y="8"/>
                  </a:lnTo>
                  <a:lnTo>
                    <a:pt x="13" y="8"/>
                  </a:lnTo>
                  <a:lnTo>
                    <a:pt x="13" y="9"/>
                  </a:lnTo>
                  <a:lnTo>
                    <a:pt x="10" y="12"/>
                  </a:lnTo>
                  <a:lnTo>
                    <a:pt x="6" y="17"/>
                  </a:lnTo>
                  <a:lnTo>
                    <a:pt x="6" y="18"/>
                  </a:lnTo>
                  <a:lnTo>
                    <a:pt x="4" y="18"/>
                  </a:lnTo>
                  <a:lnTo>
                    <a:pt x="4" y="21"/>
                  </a:lnTo>
                  <a:lnTo>
                    <a:pt x="3" y="23"/>
                  </a:lnTo>
                  <a:lnTo>
                    <a:pt x="3" y="24"/>
                  </a:lnTo>
                  <a:lnTo>
                    <a:pt x="3" y="26"/>
                  </a:lnTo>
                  <a:lnTo>
                    <a:pt x="3" y="28"/>
                  </a:lnTo>
                  <a:lnTo>
                    <a:pt x="1" y="28"/>
                  </a:lnTo>
                  <a:lnTo>
                    <a:pt x="1" y="32"/>
                  </a:lnTo>
                  <a:lnTo>
                    <a:pt x="1" y="35"/>
                  </a:lnTo>
                  <a:lnTo>
                    <a:pt x="1" y="38"/>
                  </a:lnTo>
                  <a:lnTo>
                    <a:pt x="1" y="40"/>
                  </a:lnTo>
                  <a:lnTo>
                    <a:pt x="1" y="43"/>
                  </a:lnTo>
                  <a:lnTo>
                    <a:pt x="1" y="46"/>
                  </a:lnTo>
                  <a:lnTo>
                    <a:pt x="0" y="46"/>
                  </a:lnTo>
                  <a:lnTo>
                    <a:pt x="0" y="47"/>
                  </a:lnTo>
                  <a:lnTo>
                    <a:pt x="0" y="49"/>
                  </a:lnTo>
                  <a:lnTo>
                    <a:pt x="1" y="50"/>
                  </a:lnTo>
                  <a:lnTo>
                    <a:pt x="1" y="52"/>
                  </a:lnTo>
                  <a:lnTo>
                    <a:pt x="0" y="52"/>
                  </a:lnTo>
                  <a:lnTo>
                    <a:pt x="0" y="54"/>
                  </a:lnTo>
                  <a:lnTo>
                    <a:pt x="0" y="55"/>
                  </a:lnTo>
                  <a:lnTo>
                    <a:pt x="1" y="57"/>
                  </a:lnTo>
                  <a:lnTo>
                    <a:pt x="0" y="57"/>
                  </a:lnTo>
                  <a:lnTo>
                    <a:pt x="1" y="58"/>
                  </a:lnTo>
                  <a:lnTo>
                    <a:pt x="1" y="60"/>
                  </a:lnTo>
                  <a:lnTo>
                    <a:pt x="1" y="61"/>
                  </a:lnTo>
                  <a:lnTo>
                    <a:pt x="1" y="63"/>
                  </a:lnTo>
                  <a:lnTo>
                    <a:pt x="1" y="64"/>
                  </a:lnTo>
                  <a:lnTo>
                    <a:pt x="0" y="66"/>
                  </a:lnTo>
                  <a:lnTo>
                    <a:pt x="1" y="67"/>
                  </a:lnTo>
                  <a:lnTo>
                    <a:pt x="0" y="69"/>
                  </a:lnTo>
                  <a:lnTo>
                    <a:pt x="0" y="70"/>
                  </a:lnTo>
                  <a:lnTo>
                    <a:pt x="1" y="72"/>
                  </a:lnTo>
                  <a:lnTo>
                    <a:pt x="1" y="73"/>
                  </a:lnTo>
                  <a:lnTo>
                    <a:pt x="1" y="76"/>
                  </a:lnTo>
                  <a:lnTo>
                    <a:pt x="1" y="78"/>
                  </a:lnTo>
                  <a:lnTo>
                    <a:pt x="1" y="80"/>
                  </a:lnTo>
                  <a:lnTo>
                    <a:pt x="1" y="84"/>
                  </a:lnTo>
                  <a:lnTo>
                    <a:pt x="1" y="86"/>
                  </a:lnTo>
                  <a:lnTo>
                    <a:pt x="1" y="87"/>
                  </a:lnTo>
                  <a:lnTo>
                    <a:pt x="1" y="89"/>
                  </a:lnTo>
                  <a:lnTo>
                    <a:pt x="1" y="93"/>
                  </a:lnTo>
                  <a:lnTo>
                    <a:pt x="1" y="95"/>
                  </a:lnTo>
                  <a:lnTo>
                    <a:pt x="1" y="96"/>
                  </a:lnTo>
                  <a:lnTo>
                    <a:pt x="1" y="99"/>
                  </a:lnTo>
                  <a:lnTo>
                    <a:pt x="3" y="102"/>
                  </a:lnTo>
                  <a:lnTo>
                    <a:pt x="4" y="106"/>
                  </a:lnTo>
                  <a:lnTo>
                    <a:pt x="4" y="107"/>
                  </a:lnTo>
                  <a:lnTo>
                    <a:pt x="6" y="106"/>
                  </a:lnTo>
                  <a:lnTo>
                    <a:pt x="6" y="104"/>
                  </a:lnTo>
                  <a:lnTo>
                    <a:pt x="7" y="104"/>
                  </a:lnTo>
                  <a:lnTo>
                    <a:pt x="7" y="102"/>
                  </a:lnTo>
                  <a:lnTo>
                    <a:pt x="6" y="102"/>
                  </a:lnTo>
                  <a:lnTo>
                    <a:pt x="6" y="95"/>
                  </a:lnTo>
                  <a:lnTo>
                    <a:pt x="7" y="93"/>
                  </a:lnTo>
                  <a:lnTo>
                    <a:pt x="6" y="93"/>
                  </a:lnTo>
                  <a:lnTo>
                    <a:pt x="6" y="90"/>
                  </a:lnTo>
                  <a:lnTo>
                    <a:pt x="6" y="87"/>
                  </a:lnTo>
                  <a:lnTo>
                    <a:pt x="6" y="73"/>
                  </a:lnTo>
                  <a:lnTo>
                    <a:pt x="6" y="67"/>
                  </a:lnTo>
                  <a:lnTo>
                    <a:pt x="6" y="61"/>
                  </a:lnTo>
                  <a:lnTo>
                    <a:pt x="6" y="55"/>
                  </a:lnTo>
                  <a:lnTo>
                    <a:pt x="6" y="47"/>
                  </a:lnTo>
                  <a:lnTo>
                    <a:pt x="6" y="44"/>
                  </a:lnTo>
                  <a:lnTo>
                    <a:pt x="6" y="43"/>
                  </a:lnTo>
                  <a:lnTo>
                    <a:pt x="7" y="41"/>
                  </a:lnTo>
                  <a:lnTo>
                    <a:pt x="7" y="40"/>
                  </a:lnTo>
                  <a:lnTo>
                    <a:pt x="7" y="38"/>
                  </a:lnTo>
                  <a:lnTo>
                    <a:pt x="7" y="37"/>
                  </a:lnTo>
                  <a:lnTo>
                    <a:pt x="7" y="35"/>
                  </a:lnTo>
                  <a:lnTo>
                    <a:pt x="9" y="29"/>
                  </a:lnTo>
                  <a:lnTo>
                    <a:pt x="9" y="28"/>
                  </a:lnTo>
                  <a:lnTo>
                    <a:pt x="7" y="28"/>
                  </a:lnTo>
                  <a:lnTo>
                    <a:pt x="9" y="24"/>
                  </a:lnTo>
                  <a:lnTo>
                    <a:pt x="10" y="21"/>
                  </a:lnTo>
                  <a:lnTo>
                    <a:pt x="10" y="20"/>
                  </a:lnTo>
                  <a:lnTo>
                    <a:pt x="12" y="18"/>
                  </a:lnTo>
                  <a:lnTo>
                    <a:pt x="13" y="17"/>
                  </a:lnTo>
                  <a:lnTo>
                    <a:pt x="15" y="14"/>
                  </a:lnTo>
                  <a:lnTo>
                    <a:pt x="17" y="14"/>
                  </a:lnTo>
                  <a:lnTo>
                    <a:pt x="18" y="12"/>
                  </a:lnTo>
                  <a:lnTo>
                    <a:pt x="20" y="11"/>
                  </a:lnTo>
                  <a:lnTo>
                    <a:pt x="21" y="9"/>
                  </a:lnTo>
                  <a:lnTo>
                    <a:pt x="24" y="9"/>
                  </a:lnTo>
                  <a:lnTo>
                    <a:pt x="26" y="8"/>
                  </a:lnTo>
                  <a:lnTo>
                    <a:pt x="27" y="8"/>
                  </a:lnTo>
                  <a:lnTo>
                    <a:pt x="29" y="6"/>
                  </a:lnTo>
                  <a:lnTo>
                    <a:pt x="30" y="6"/>
                  </a:lnTo>
                  <a:lnTo>
                    <a:pt x="32" y="6"/>
                  </a:lnTo>
                  <a:lnTo>
                    <a:pt x="36" y="6"/>
                  </a:lnTo>
                  <a:lnTo>
                    <a:pt x="41" y="8"/>
                  </a:lnTo>
                  <a:lnTo>
                    <a:pt x="42" y="8"/>
                  </a:lnTo>
                  <a:lnTo>
                    <a:pt x="46" y="9"/>
                  </a:lnTo>
                  <a:lnTo>
                    <a:pt x="47" y="9"/>
                  </a:lnTo>
                  <a:lnTo>
                    <a:pt x="47" y="11"/>
                  </a:lnTo>
                  <a:lnTo>
                    <a:pt x="49" y="11"/>
                  </a:lnTo>
                  <a:lnTo>
                    <a:pt x="53" y="17"/>
                  </a:lnTo>
                  <a:lnTo>
                    <a:pt x="53" y="18"/>
                  </a:lnTo>
                  <a:lnTo>
                    <a:pt x="55" y="21"/>
                  </a:lnTo>
                  <a:lnTo>
                    <a:pt x="55" y="24"/>
                  </a:lnTo>
                  <a:lnTo>
                    <a:pt x="56" y="24"/>
                  </a:lnTo>
                  <a:lnTo>
                    <a:pt x="55" y="24"/>
                  </a:lnTo>
                  <a:lnTo>
                    <a:pt x="56" y="26"/>
                  </a:lnTo>
                  <a:lnTo>
                    <a:pt x="56" y="28"/>
                  </a:lnTo>
                  <a:lnTo>
                    <a:pt x="56" y="29"/>
                  </a:lnTo>
                  <a:lnTo>
                    <a:pt x="56" y="31"/>
                  </a:lnTo>
                  <a:lnTo>
                    <a:pt x="58" y="32"/>
                  </a:lnTo>
                  <a:lnTo>
                    <a:pt x="58" y="34"/>
                  </a:lnTo>
                  <a:lnTo>
                    <a:pt x="58" y="35"/>
                  </a:lnTo>
                  <a:lnTo>
                    <a:pt x="58" y="37"/>
                  </a:lnTo>
                  <a:lnTo>
                    <a:pt x="58" y="38"/>
                  </a:lnTo>
                  <a:lnTo>
                    <a:pt x="59" y="38"/>
                  </a:lnTo>
                  <a:lnTo>
                    <a:pt x="59" y="40"/>
                  </a:lnTo>
                  <a:lnTo>
                    <a:pt x="58" y="43"/>
                  </a:lnTo>
                  <a:lnTo>
                    <a:pt x="59" y="46"/>
                  </a:lnTo>
                  <a:lnTo>
                    <a:pt x="58" y="47"/>
                  </a:lnTo>
                  <a:lnTo>
                    <a:pt x="59" y="47"/>
                  </a:lnTo>
                  <a:lnTo>
                    <a:pt x="58" y="49"/>
                  </a:lnTo>
                  <a:lnTo>
                    <a:pt x="59" y="49"/>
                  </a:lnTo>
                  <a:lnTo>
                    <a:pt x="59" y="50"/>
                  </a:lnTo>
                  <a:lnTo>
                    <a:pt x="59" y="52"/>
                  </a:lnTo>
                  <a:lnTo>
                    <a:pt x="59" y="54"/>
                  </a:lnTo>
                  <a:lnTo>
                    <a:pt x="59" y="57"/>
                  </a:lnTo>
                  <a:lnTo>
                    <a:pt x="59" y="58"/>
                  </a:lnTo>
                  <a:lnTo>
                    <a:pt x="59" y="60"/>
                  </a:lnTo>
                  <a:lnTo>
                    <a:pt x="59" y="61"/>
                  </a:lnTo>
                  <a:lnTo>
                    <a:pt x="59" y="63"/>
                  </a:lnTo>
                  <a:lnTo>
                    <a:pt x="58" y="64"/>
                  </a:lnTo>
                  <a:lnTo>
                    <a:pt x="59" y="64"/>
                  </a:lnTo>
                  <a:lnTo>
                    <a:pt x="59" y="67"/>
                  </a:lnTo>
                  <a:lnTo>
                    <a:pt x="59" y="69"/>
                  </a:lnTo>
                  <a:lnTo>
                    <a:pt x="61" y="69"/>
                  </a:lnTo>
                  <a:lnTo>
                    <a:pt x="61" y="70"/>
                  </a:lnTo>
                  <a:lnTo>
                    <a:pt x="59" y="70"/>
                  </a:lnTo>
                  <a:lnTo>
                    <a:pt x="59" y="72"/>
                  </a:lnTo>
                  <a:lnTo>
                    <a:pt x="59" y="73"/>
                  </a:lnTo>
                  <a:lnTo>
                    <a:pt x="59" y="75"/>
                  </a:lnTo>
                  <a:lnTo>
                    <a:pt x="59" y="76"/>
                  </a:lnTo>
                  <a:lnTo>
                    <a:pt x="59" y="78"/>
                  </a:lnTo>
                  <a:lnTo>
                    <a:pt x="61" y="80"/>
                  </a:lnTo>
                  <a:lnTo>
                    <a:pt x="59" y="80"/>
                  </a:lnTo>
                  <a:lnTo>
                    <a:pt x="59" y="81"/>
                  </a:lnTo>
                  <a:lnTo>
                    <a:pt x="59" y="83"/>
                  </a:lnTo>
                  <a:lnTo>
                    <a:pt x="59" y="84"/>
                  </a:lnTo>
                  <a:lnTo>
                    <a:pt x="59" y="86"/>
                  </a:lnTo>
                  <a:lnTo>
                    <a:pt x="59" y="87"/>
                  </a:lnTo>
                  <a:lnTo>
                    <a:pt x="59" y="89"/>
                  </a:lnTo>
                  <a:lnTo>
                    <a:pt x="58" y="89"/>
                  </a:lnTo>
                  <a:lnTo>
                    <a:pt x="59" y="90"/>
                  </a:lnTo>
                  <a:lnTo>
                    <a:pt x="59" y="92"/>
                  </a:lnTo>
                  <a:lnTo>
                    <a:pt x="58" y="92"/>
                  </a:lnTo>
                  <a:lnTo>
                    <a:pt x="59" y="93"/>
                  </a:lnTo>
                  <a:lnTo>
                    <a:pt x="59" y="96"/>
                  </a:lnTo>
                  <a:lnTo>
                    <a:pt x="59" y="98"/>
                  </a:lnTo>
                  <a:lnTo>
                    <a:pt x="58" y="98"/>
                  </a:lnTo>
                  <a:lnTo>
                    <a:pt x="58" y="99"/>
                  </a:lnTo>
                  <a:lnTo>
                    <a:pt x="58" y="101"/>
                  </a:lnTo>
                  <a:lnTo>
                    <a:pt x="58" y="104"/>
                  </a:lnTo>
                  <a:lnTo>
                    <a:pt x="59" y="104"/>
                  </a:lnTo>
                  <a:lnTo>
                    <a:pt x="61" y="106"/>
                  </a:lnTo>
                  <a:lnTo>
                    <a:pt x="62" y="106"/>
                  </a:lnTo>
                  <a:lnTo>
                    <a:pt x="65" y="106"/>
                  </a:lnTo>
                  <a:lnTo>
                    <a:pt x="65" y="104"/>
                  </a:lnTo>
                  <a:lnTo>
                    <a:pt x="67" y="92"/>
                  </a:lnTo>
                  <a:lnTo>
                    <a:pt x="67" y="81"/>
                  </a:lnTo>
                  <a:lnTo>
                    <a:pt x="67" y="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33" name="Freeform 15">
              <a:extLst>
                <a:ext uri="{FF2B5EF4-FFF2-40B4-BE49-F238E27FC236}">
                  <a16:creationId xmlns:a16="http://schemas.microsoft.com/office/drawing/2014/main" id="{8FC79DCF-C575-4C85-B7B9-B6FC556B9E8E}"/>
                </a:ext>
              </a:extLst>
            </p:cNvPr>
            <p:cNvSpPr>
              <a:spLocks/>
            </p:cNvSpPr>
            <p:nvPr userDrawn="1"/>
          </p:nvSpPr>
          <p:spPr bwMode="auto">
            <a:xfrm>
              <a:off x="4740" y="4077"/>
              <a:ext cx="35" cy="53"/>
            </a:xfrm>
            <a:custGeom>
              <a:avLst/>
              <a:gdLst>
                <a:gd name="T0" fmla="*/ 5 w 67"/>
                <a:gd name="T1" fmla="*/ 3 h 107"/>
                <a:gd name="T2" fmla="*/ 5 w 67"/>
                <a:gd name="T3" fmla="*/ 1 h 107"/>
                <a:gd name="T4" fmla="*/ 4 w 67"/>
                <a:gd name="T5" fmla="*/ 0 h 107"/>
                <a:gd name="T6" fmla="*/ 4 w 67"/>
                <a:gd name="T7" fmla="*/ 0 h 107"/>
                <a:gd name="T8" fmla="*/ 3 w 67"/>
                <a:gd name="T9" fmla="*/ 0 h 107"/>
                <a:gd name="T10" fmla="*/ 3 w 67"/>
                <a:gd name="T11" fmla="*/ 0 h 107"/>
                <a:gd name="T12" fmla="*/ 2 w 67"/>
                <a:gd name="T13" fmla="*/ 0 h 107"/>
                <a:gd name="T14" fmla="*/ 2 w 67"/>
                <a:gd name="T15" fmla="*/ 0 h 107"/>
                <a:gd name="T16" fmla="*/ 2 w 67"/>
                <a:gd name="T17" fmla="*/ 0 h 107"/>
                <a:gd name="T18" fmla="*/ 1 w 67"/>
                <a:gd name="T19" fmla="*/ 0 h 107"/>
                <a:gd name="T20" fmla="*/ 1 w 67"/>
                <a:gd name="T21" fmla="*/ 1 h 107"/>
                <a:gd name="T22" fmla="*/ 1 w 67"/>
                <a:gd name="T23" fmla="*/ 1 h 107"/>
                <a:gd name="T24" fmla="*/ 1 w 67"/>
                <a:gd name="T25" fmla="*/ 1 h 107"/>
                <a:gd name="T26" fmla="*/ 1 w 67"/>
                <a:gd name="T27" fmla="*/ 2 h 107"/>
                <a:gd name="T28" fmla="*/ 1 w 67"/>
                <a:gd name="T29" fmla="*/ 2 h 107"/>
                <a:gd name="T30" fmla="*/ 0 w 67"/>
                <a:gd name="T31" fmla="*/ 3 h 107"/>
                <a:gd name="T32" fmla="*/ 1 w 67"/>
                <a:gd name="T33" fmla="*/ 3 h 107"/>
                <a:gd name="T34" fmla="*/ 1 w 67"/>
                <a:gd name="T35" fmla="*/ 3 h 107"/>
                <a:gd name="T36" fmla="*/ 1 w 67"/>
                <a:gd name="T37" fmla="*/ 4 h 107"/>
                <a:gd name="T38" fmla="*/ 1 w 67"/>
                <a:gd name="T39" fmla="*/ 4 h 107"/>
                <a:gd name="T40" fmla="*/ 1 w 67"/>
                <a:gd name="T41" fmla="*/ 4 h 107"/>
                <a:gd name="T42" fmla="*/ 1 w 67"/>
                <a:gd name="T43" fmla="*/ 4 h 107"/>
                <a:gd name="T44" fmla="*/ 1 w 67"/>
                <a:gd name="T45" fmla="*/ 5 h 107"/>
                <a:gd name="T46" fmla="*/ 1 w 67"/>
                <a:gd name="T47" fmla="*/ 5 h 107"/>
                <a:gd name="T48" fmla="*/ 1 w 67"/>
                <a:gd name="T49" fmla="*/ 6 h 107"/>
                <a:gd name="T50" fmla="*/ 1 w 67"/>
                <a:gd name="T51" fmla="*/ 6 h 107"/>
                <a:gd name="T52" fmla="*/ 1 w 67"/>
                <a:gd name="T53" fmla="*/ 5 h 107"/>
                <a:gd name="T54" fmla="*/ 1 w 67"/>
                <a:gd name="T55" fmla="*/ 4 h 107"/>
                <a:gd name="T56" fmla="*/ 1 w 67"/>
                <a:gd name="T57" fmla="*/ 2 h 107"/>
                <a:gd name="T58" fmla="*/ 1 w 67"/>
                <a:gd name="T59" fmla="*/ 2 h 107"/>
                <a:gd name="T60" fmla="*/ 1 w 67"/>
                <a:gd name="T61" fmla="*/ 2 h 107"/>
                <a:gd name="T62" fmla="*/ 1 w 67"/>
                <a:gd name="T63" fmla="*/ 1 h 107"/>
                <a:gd name="T64" fmla="*/ 1 w 67"/>
                <a:gd name="T65" fmla="*/ 1 h 107"/>
                <a:gd name="T66" fmla="*/ 2 w 67"/>
                <a:gd name="T67" fmla="*/ 0 h 107"/>
                <a:gd name="T68" fmla="*/ 2 w 67"/>
                <a:gd name="T69" fmla="*/ 0 h 107"/>
                <a:gd name="T70" fmla="*/ 2 w 67"/>
                <a:gd name="T71" fmla="*/ 0 h 107"/>
                <a:gd name="T72" fmla="*/ 2 w 67"/>
                <a:gd name="T73" fmla="*/ 0 h 107"/>
                <a:gd name="T74" fmla="*/ 3 w 67"/>
                <a:gd name="T75" fmla="*/ 0 h 107"/>
                <a:gd name="T76" fmla="*/ 4 w 67"/>
                <a:gd name="T77" fmla="*/ 0 h 107"/>
                <a:gd name="T78" fmla="*/ 4 w 67"/>
                <a:gd name="T79" fmla="*/ 1 h 107"/>
                <a:gd name="T80" fmla="*/ 4 w 67"/>
                <a:gd name="T81" fmla="*/ 1 h 107"/>
                <a:gd name="T82" fmla="*/ 4 w 67"/>
                <a:gd name="T83" fmla="*/ 1 h 107"/>
                <a:gd name="T84" fmla="*/ 4 w 67"/>
                <a:gd name="T85" fmla="*/ 2 h 107"/>
                <a:gd name="T86" fmla="*/ 4 w 67"/>
                <a:gd name="T87" fmla="*/ 2 h 107"/>
                <a:gd name="T88" fmla="*/ 4 w 67"/>
                <a:gd name="T89" fmla="*/ 2 h 107"/>
                <a:gd name="T90" fmla="*/ 4 w 67"/>
                <a:gd name="T91" fmla="*/ 3 h 107"/>
                <a:gd name="T92" fmla="*/ 4 w 67"/>
                <a:gd name="T93" fmla="*/ 3 h 107"/>
                <a:gd name="T94" fmla="*/ 4 w 67"/>
                <a:gd name="T95" fmla="*/ 3 h 107"/>
                <a:gd name="T96" fmla="*/ 4 w 67"/>
                <a:gd name="T97" fmla="*/ 3 h 107"/>
                <a:gd name="T98" fmla="*/ 4 w 67"/>
                <a:gd name="T99" fmla="*/ 3 h 107"/>
                <a:gd name="T100" fmla="*/ 5 w 67"/>
                <a:gd name="T101" fmla="*/ 4 h 107"/>
                <a:gd name="T102" fmla="*/ 4 w 67"/>
                <a:gd name="T103" fmla="*/ 4 h 107"/>
                <a:gd name="T104" fmla="*/ 5 w 67"/>
                <a:gd name="T105" fmla="*/ 4 h 107"/>
                <a:gd name="T106" fmla="*/ 5 w 67"/>
                <a:gd name="T107" fmla="*/ 4 h 107"/>
                <a:gd name="T108" fmla="*/ 4 w 67"/>
                <a:gd name="T109" fmla="*/ 5 h 107"/>
                <a:gd name="T110" fmla="*/ 4 w 67"/>
                <a:gd name="T111" fmla="*/ 5 h 107"/>
                <a:gd name="T112" fmla="*/ 4 w 67"/>
                <a:gd name="T113" fmla="*/ 5 h 107"/>
                <a:gd name="T114" fmla="*/ 5 w 67"/>
                <a:gd name="T115" fmla="*/ 5 h 107"/>
                <a:gd name="T116" fmla="*/ 4 w 67"/>
                <a:gd name="T117" fmla="*/ 6 h 107"/>
                <a:gd name="T118" fmla="*/ 4 w 67"/>
                <a:gd name="T119" fmla="*/ 6 h 107"/>
                <a:gd name="T120" fmla="*/ 5 w 67"/>
                <a:gd name="T121" fmla="*/ 6 h 107"/>
                <a:gd name="T122" fmla="*/ 5 w 67"/>
                <a:gd name="T123" fmla="*/ 5 h 10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7" h="107">
                  <a:moveTo>
                    <a:pt x="67" y="79"/>
                  </a:moveTo>
                  <a:lnTo>
                    <a:pt x="67" y="79"/>
                  </a:lnTo>
                  <a:lnTo>
                    <a:pt x="67" y="78"/>
                  </a:lnTo>
                  <a:lnTo>
                    <a:pt x="67" y="59"/>
                  </a:lnTo>
                  <a:lnTo>
                    <a:pt x="67" y="50"/>
                  </a:lnTo>
                  <a:lnTo>
                    <a:pt x="65" y="38"/>
                  </a:lnTo>
                  <a:lnTo>
                    <a:pt x="64" y="22"/>
                  </a:lnTo>
                  <a:lnTo>
                    <a:pt x="62" y="19"/>
                  </a:lnTo>
                  <a:lnTo>
                    <a:pt x="61" y="16"/>
                  </a:lnTo>
                  <a:lnTo>
                    <a:pt x="61" y="13"/>
                  </a:lnTo>
                  <a:lnTo>
                    <a:pt x="55" y="7"/>
                  </a:lnTo>
                  <a:lnTo>
                    <a:pt x="53" y="6"/>
                  </a:lnTo>
                  <a:lnTo>
                    <a:pt x="52" y="4"/>
                  </a:lnTo>
                  <a:lnTo>
                    <a:pt x="47" y="3"/>
                  </a:lnTo>
                  <a:lnTo>
                    <a:pt x="46" y="1"/>
                  </a:lnTo>
                  <a:lnTo>
                    <a:pt x="44" y="1"/>
                  </a:lnTo>
                  <a:lnTo>
                    <a:pt x="40" y="0"/>
                  </a:lnTo>
                  <a:lnTo>
                    <a:pt x="38" y="0"/>
                  </a:lnTo>
                  <a:lnTo>
                    <a:pt x="36" y="0"/>
                  </a:lnTo>
                  <a:lnTo>
                    <a:pt x="35" y="0"/>
                  </a:lnTo>
                  <a:lnTo>
                    <a:pt x="33" y="0"/>
                  </a:lnTo>
                  <a:lnTo>
                    <a:pt x="32" y="1"/>
                  </a:lnTo>
                  <a:lnTo>
                    <a:pt x="30" y="1"/>
                  </a:lnTo>
                  <a:lnTo>
                    <a:pt x="29" y="1"/>
                  </a:lnTo>
                  <a:lnTo>
                    <a:pt x="26" y="1"/>
                  </a:lnTo>
                  <a:lnTo>
                    <a:pt x="24" y="1"/>
                  </a:lnTo>
                  <a:lnTo>
                    <a:pt x="24" y="3"/>
                  </a:lnTo>
                  <a:lnTo>
                    <a:pt x="23" y="3"/>
                  </a:lnTo>
                  <a:lnTo>
                    <a:pt x="21" y="4"/>
                  </a:lnTo>
                  <a:lnTo>
                    <a:pt x="20" y="4"/>
                  </a:lnTo>
                  <a:lnTo>
                    <a:pt x="18" y="6"/>
                  </a:lnTo>
                  <a:lnTo>
                    <a:pt x="17" y="6"/>
                  </a:lnTo>
                  <a:lnTo>
                    <a:pt x="17" y="7"/>
                  </a:lnTo>
                  <a:lnTo>
                    <a:pt x="15" y="7"/>
                  </a:lnTo>
                  <a:lnTo>
                    <a:pt x="14" y="7"/>
                  </a:lnTo>
                  <a:lnTo>
                    <a:pt x="14" y="9"/>
                  </a:lnTo>
                  <a:lnTo>
                    <a:pt x="11" y="12"/>
                  </a:lnTo>
                  <a:lnTo>
                    <a:pt x="6" y="16"/>
                  </a:lnTo>
                  <a:lnTo>
                    <a:pt x="6" y="18"/>
                  </a:lnTo>
                  <a:lnTo>
                    <a:pt x="4" y="21"/>
                  </a:lnTo>
                  <a:lnTo>
                    <a:pt x="4" y="22"/>
                  </a:lnTo>
                  <a:lnTo>
                    <a:pt x="3" y="24"/>
                  </a:lnTo>
                  <a:lnTo>
                    <a:pt x="3" y="26"/>
                  </a:lnTo>
                  <a:lnTo>
                    <a:pt x="3" y="27"/>
                  </a:lnTo>
                  <a:lnTo>
                    <a:pt x="3" y="32"/>
                  </a:lnTo>
                  <a:lnTo>
                    <a:pt x="1" y="35"/>
                  </a:lnTo>
                  <a:lnTo>
                    <a:pt x="1" y="38"/>
                  </a:lnTo>
                  <a:lnTo>
                    <a:pt x="1" y="39"/>
                  </a:lnTo>
                  <a:lnTo>
                    <a:pt x="1" y="42"/>
                  </a:lnTo>
                  <a:lnTo>
                    <a:pt x="1" y="45"/>
                  </a:lnTo>
                  <a:lnTo>
                    <a:pt x="1" y="47"/>
                  </a:lnTo>
                  <a:lnTo>
                    <a:pt x="0" y="48"/>
                  </a:lnTo>
                  <a:lnTo>
                    <a:pt x="1" y="48"/>
                  </a:lnTo>
                  <a:lnTo>
                    <a:pt x="1" y="52"/>
                  </a:lnTo>
                  <a:lnTo>
                    <a:pt x="0" y="53"/>
                  </a:lnTo>
                  <a:lnTo>
                    <a:pt x="1" y="55"/>
                  </a:lnTo>
                  <a:lnTo>
                    <a:pt x="1" y="56"/>
                  </a:lnTo>
                  <a:lnTo>
                    <a:pt x="0" y="56"/>
                  </a:lnTo>
                  <a:lnTo>
                    <a:pt x="1" y="58"/>
                  </a:lnTo>
                  <a:lnTo>
                    <a:pt x="1" y="61"/>
                  </a:lnTo>
                  <a:lnTo>
                    <a:pt x="1" y="62"/>
                  </a:lnTo>
                  <a:lnTo>
                    <a:pt x="1" y="64"/>
                  </a:lnTo>
                  <a:lnTo>
                    <a:pt x="1" y="65"/>
                  </a:lnTo>
                  <a:lnTo>
                    <a:pt x="1" y="67"/>
                  </a:lnTo>
                  <a:lnTo>
                    <a:pt x="1" y="68"/>
                  </a:lnTo>
                  <a:lnTo>
                    <a:pt x="0" y="68"/>
                  </a:lnTo>
                  <a:lnTo>
                    <a:pt x="1" y="70"/>
                  </a:lnTo>
                  <a:lnTo>
                    <a:pt x="1" y="71"/>
                  </a:lnTo>
                  <a:lnTo>
                    <a:pt x="1" y="73"/>
                  </a:lnTo>
                  <a:lnTo>
                    <a:pt x="1" y="74"/>
                  </a:lnTo>
                  <a:lnTo>
                    <a:pt x="1" y="76"/>
                  </a:lnTo>
                  <a:lnTo>
                    <a:pt x="1" y="78"/>
                  </a:lnTo>
                  <a:lnTo>
                    <a:pt x="1" y="79"/>
                  </a:lnTo>
                  <a:lnTo>
                    <a:pt x="1" y="84"/>
                  </a:lnTo>
                  <a:lnTo>
                    <a:pt x="1" y="85"/>
                  </a:lnTo>
                  <a:lnTo>
                    <a:pt x="1" y="87"/>
                  </a:lnTo>
                  <a:lnTo>
                    <a:pt x="1" y="88"/>
                  </a:lnTo>
                  <a:lnTo>
                    <a:pt x="1" y="93"/>
                  </a:lnTo>
                  <a:lnTo>
                    <a:pt x="1" y="94"/>
                  </a:lnTo>
                  <a:lnTo>
                    <a:pt x="1" y="96"/>
                  </a:lnTo>
                  <a:lnTo>
                    <a:pt x="3" y="99"/>
                  </a:lnTo>
                  <a:lnTo>
                    <a:pt x="3" y="102"/>
                  </a:lnTo>
                  <a:lnTo>
                    <a:pt x="4" y="105"/>
                  </a:lnTo>
                  <a:lnTo>
                    <a:pt x="4" y="107"/>
                  </a:lnTo>
                  <a:lnTo>
                    <a:pt x="6" y="107"/>
                  </a:lnTo>
                  <a:lnTo>
                    <a:pt x="8" y="105"/>
                  </a:lnTo>
                  <a:lnTo>
                    <a:pt x="8" y="104"/>
                  </a:lnTo>
                  <a:lnTo>
                    <a:pt x="8" y="102"/>
                  </a:lnTo>
                  <a:lnTo>
                    <a:pt x="8" y="94"/>
                  </a:lnTo>
                  <a:lnTo>
                    <a:pt x="8" y="93"/>
                  </a:lnTo>
                  <a:lnTo>
                    <a:pt x="8" y="90"/>
                  </a:lnTo>
                  <a:lnTo>
                    <a:pt x="6" y="87"/>
                  </a:lnTo>
                  <a:lnTo>
                    <a:pt x="6" y="73"/>
                  </a:lnTo>
                  <a:lnTo>
                    <a:pt x="6" y="67"/>
                  </a:lnTo>
                  <a:lnTo>
                    <a:pt x="6" y="61"/>
                  </a:lnTo>
                  <a:lnTo>
                    <a:pt x="6" y="55"/>
                  </a:lnTo>
                  <a:lnTo>
                    <a:pt x="6" y="47"/>
                  </a:lnTo>
                  <a:lnTo>
                    <a:pt x="6" y="44"/>
                  </a:lnTo>
                  <a:lnTo>
                    <a:pt x="8" y="42"/>
                  </a:lnTo>
                  <a:lnTo>
                    <a:pt x="8" y="41"/>
                  </a:lnTo>
                  <a:lnTo>
                    <a:pt x="8" y="39"/>
                  </a:lnTo>
                  <a:lnTo>
                    <a:pt x="8" y="38"/>
                  </a:lnTo>
                  <a:lnTo>
                    <a:pt x="8" y="36"/>
                  </a:lnTo>
                  <a:lnTo>
                    <a:pt x="8" y="35"/>
                  </a:lnTo>
                  <a:lnTo>
                    <a:pt x="9" y="29"/>
                  </a:lnTo>
                  <a:lnTo>
                    <a:pt x="9" y="27"/>
                  </a:lnTo>
                  <a:lnTo>
                    <a:pt x="9" y="24"/>
                  </a:lnTo>
                  <a:lnTo>
                    <a:pt x="11" y="21"/>
                  </a:lnTo>
                  <a:lnTo>
                    <a:pt x="11" y="19"/>
                  </a:lnTo>
                  <a:lnTo>
                    <a:pt x="12" y="18"/>
                  </a:lnTo>
                  <a:lnTo>
                    <a:pt x="14" y="16"/>
                  </a:lnTo>
                  <a:lnTo>
                    <a:pt x="15" y="13"/>
                  </a:lnTo>
                  <a:lnTo>
                    <a:pt x="17" y="13"/>
                  </a:lnTo>
                  <a:lnTo>
                    <a:pt x="18" y="12"/>
                  </a:lnTo>
                  <a:lnTo>
                    <a:pt x="20" y="10"/>
                  </a:lnTo>
                  <a:lnTo>
                    <a:pt x="21" y="9"/>
                  </a:lnTo>
                  <a:lnTo>
                    <a:pt x="24" y="9"/>
                  </a:lnTo>
                  <a:lnTo>
                    <a:pt x="26" y="7"/>
                  </a:lnTo>
                  <a:lnTo>
                    <a:pt x="27" y="7"/>
                  </a:lnTo>
                  <a:lnTo>
                    <a:pt x="29" y="7"/>
                  </a:lnTo>
                  <a:lnTo>
                    <a:pt x="29" y="6"/>
                  </a:lnTo>
                  <a:lnTo>
                    <a:pt x="30" y="6"/>
                  </a:lnTo>
                  <a:lnTo>
                    <a:pt x="32" y="6"/>
                  </a:lnTo>
                  <a:lnTo>
                    <a:pt x="36" y="6"/>
                  </a:lnTo>
                  <a:lnTo>
                    <a:pt x="41" y="7"/>
                  </a:lnTo>
                  <a:lnTo>
                    <a:pt x="43" y="6"/>
                  </a:lnTo>
                  <a:lnTo>
                    <a:pt x="43" y="7"/>
                  </a:lnTo>
                  <a:lnTo>
                    <a:pt x="44" y="7"/>
                  </a:lnTo>
                  <a:lnTo>
                    <a:pt x="46" y="9"/>
                  </a:lnTo>
                  <a:lnTo>
                    <a:pt x="47" y="9"/>
                  </a:lnTo>
                  <a:lnTo>
                    <a:pt x="47" y="10"/>
                  </a:lnTo>
                  <a:lnTo>
                    <a:pt x="50" y="10"/>
                  </a:lnTo>
                  <a:lnTo>
                    <a:pt x="53" y="16"/>
                  </a:lnTo>
                  <a:lnTo>
                    <a:pt x="53" y="18"/>
                  </a:lnTo>
                  <a:lnTo>
                    <a:pt x="55" y="18"/>
                  </a:lnTo>
                  <a:lnTo>
                    <a:pt x="56" y="21"/>
                  </a:lnTo>
                  <a:lnTo>
                    <a:pt x="56" y="24"/>
                  </a:lnTo>
                  <a:lnTo>
                    <a:pt x="56" y="26"/>
                  </a:lnTo>
                  <a:lnTo>
                    <a:pt x="58" y="27"/>
                  </a:lnTo>
                  <a:lnTo>
                    <a:pt x="58" y="29"/>
                  </a:lnTo>
                  <a:lnTo>
                    <a:pt x="56" y="30"/>
                  </a:lnTo>
                  <a:lnTo>
                    <a:pt x="58" y="32"/>
                  </a:lnTo>
                  <a:lnTo>
                    <a:pt x="58" y="33"/>
                  </a:lnTo>
                  <a:lnTo>
                    <a:pt x="58" y="35"/>
                  </a:lnTo>
                  <a:lnTo>
                    <a:pt x="58" y="36"/>
                  </a:lnTo>
                  <a:lnTo>
                    <a:pt x="58" y="38"/>
                  </a:lnTo>
                  <a:lnTo>
                    <a:pt x="59" y="38"/>
                  </a:lnTo>
                  <a:lnTo>
                    <a:pt x="59" y="39"/>
                  </a:lnTo>
                  <a:lnTo>
                    <a:pt x="59" y="42"/>
                  </a:lnTo>
                  <a:lnTo>
                    <a:pt x="59" y="45"/>
                  </a:lnTo>
                  <a:lnTo>
                    <a:pt x="59" y="47"/>
                  </a:lnTo>
                  <a:lnTo>
                    <a:pt x="59" y="48"/>
                  </a:lnTo>
                  <a:lnTo>
                    <a:pt x="59" y="50"/>
                  </a:lnTo>
                  <a:lnTo>
                    <a:pt x="59" y="52"/>
                  </a:lnTo>
                  <a:lnTo>
                    <a:pt x="59" y="53"/>
                  </a:lnTo>
                  <a:lnTo>
                    <a:pt x="59" y="56"/>
                  </a:lnTo>
                  <a:lnTo>
                    <a:pt x="59" y="58"/>
                  </a:lnTo>
                  <a:lnTo>
                    <a:pt x="59" y="59"/>
                  </a:lnTo>
                  <a:lnTo>
                    <a:pt x="59" y="61"/>
                  </a:lnTo>
                  <a:lnTo>
                    <a:pt x="59" y="62"/>
                  </a:lnTo>
                  <a:lnTo>
                    <a:pt x="59" y="64"/>
                  </a:lnTo>
                  <a:lnTo>
                    <a:pt x="59" y="67"/>
                  </a:lnTo>
                  <a:lnTo>
                    <a:pt x="61" y="67"/>
                  </a:lnTo>
                  <a:lnTo>
                    <a:pt x="61" y="68"/>
                  </a:lnTo>
                  <a:lnTo>
                    <a:pt x="61" y="70"/>
                  </a:lnTo>
                  <a:lnTo>
                    <a:pt x="59" y="70"/>
                  </a:lnTo>
                  <a:lnTo>
                    <a:pt x="59" y="71"/>
                  </a:lnTo>
                  <a:lnTo>
                    <a:pt x="59" y="73"/>
                  </a:lnTo>
                  <a:lnTo>
                    <a:pt x="61" y="73"/>
                  </a:lnTo>
                  <a:lnTo>
                    <a:pt x="59" y="74"/>
                  </a:lnTo>
                  <a:lnTo>
                    <a:pt x="59" y="76"/>
                  </a:lnTo>
                  <a:lnTo>
                    <a:pt x="61" y="76"/>
                  </a:lnTo>
                  <a:lnTo>
                    <a:pt x="59" y="76"/>
                  </a:lnTo>
                  <a:lnTo>
                    <a:pt x="59" y="78"/>
                  </a:lnTo>
                  <a:lnTo>
                    <a:pt x="61" y="78"/>
                  </a:lnTo>
                  <a:lnTo>
                    <a:pt x="61" y="79"/>
                  </a:lnTo>
                  <a:lnTo>
                    <a:pt x="59" y="79"/>
                  </a:lnTo>
                  <a:lnTo>
                    <a:pt x="59" y="81"/>
                  </a:lnTo>
                  <a:lnTo>
                    <a:pt x="59" y="82"/>
                  </a:lnTo>
                  <a:lnTo>
                    <a:pt x="59" y="84"/>
                  </a:lnTo>
                  <a:lnTo>
                    <a:pt x="59" y="85"/>
                  </a:lnTo>
                  <a:lnTo>
                    <a:pt x="59" y="87"/>
                  </a:lnTo>
                  <a:lnTo>
                    <a:pt x="59" y="88"/>
                  </a:lnTo>
                  <a:lnTo>
                    <a:pt x="58" y="88"/>
                  </a:lnTo>
                  <a:lnTo>
                    <a:pt x="59" y="90"/>
                  </a:lnTo>
                  <a:lnTo>
                    <a:pt x="59" y="91"/>
                  </a:lnTo>
                  <a:lnTo>
                    <a:pt x="58" y="91"/>
                  </a:lnTo>
                  <a:lnTo>
                    <a:pt x="59" y="93"/>
                  </a:lnTo>
                  <a:lnTo>
                    <a:pt x="61" y="93"/>
                  </a:lnTo>
                  <a:lnTo>
                    <a:pt x="59" y="94"/>
                  </a:lnTo>
                  <a:lnTo>
                    <a:pt x="59" y="96"/>
                  </a:lnTo>
                  <a:lnTo>
                    <a:pt x="59" y="97"/>
                  </a:lnTo>
                  <a:lnTo>
                    <a:pt x="58" y="97"/>
                  </a:lnTo>
                  <a:lnTo>
                    <a:pt x="59" y="99"/>
                  </a:lnTo>
                  <a:lnTo>
                    <a:pt x="58" y="99"/>
                  </a:lnTo>
                  <a:lnTo>
                    <a:pt x="59" y="100"/>
                  </a:lnTo>
                  <a:lnTo>
                    <a:pt x="59" y="104"/>
                  </a:lnTo>
                  <a:lnTo>
                    <a:pt x="61" y="104"/>
                  </a:lnTo>
                  <a:lnTo>
                    <a:pt x="61" y="105"/>
                  </a:lnTo>
                  <a:lnTo>
                    <a:pt x="62" y="105"/>
                  </a:lnTo>
                  <a:lnTo>
                    <a:pt x="65" y="105"/>
                  </a:lnTo>
                  <a:lnTo>
                    <a:pt x="67" y="104"/>
                  </a:lnTo>
                  <a:lnTo>
                    <a:pt x="67" y="91"/>
                  </a:lnTo>
                  <a:lnTo>
                    <a:pt x="67" y="81"/>
                  </a:lnTo>
                  <a:lnTo>
                    <a:pt x="67" y="7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sp>
          <p:nvSpPr>
            <p:cNvPr id="34" name="Freeform 16">
              <a:extLst>
                <a:ext uri="{FF2B5EF4-FFF2-40B4-BE49-F238E27FC236}">
                  <a16:creationId xmlns:a16="http://schemas.microsoft.com/office/drawing/2014/main" id="{9C298BB2-8C3A-495D-81E7-4015251DEDA3}"/>
                </a:ext>
              </a:extLst>
            </p:cNvPr>
            <p:cNvSpPr>
              <a:spLocks noEditPoints="1"/>
            </p:cNvSpPr>
            <p:nvPr userDrawn="1"/>
          </p:nvSpPr>
          <p:spPr bwMode="auto">
            <a:xfrm>
              <a:off x="4644" y="4023"/>
              <a:ext cx="146" cy="146"/>
            </a:xfrm>
            <a:custGeom>
              <a:avLst/>
              <a:gdLst>
                <a:gd name="T0" fmla="*/ 0 w 291"/>
                <a:gd name="T1" fmla="*/ 0 h 292"/>
                <a:gd name="T2" fmla="*/ 0 w 291"/>
                <a:gd name="T3" fmla="*/ 19 h 292"/>
                <a:gd name="T4" fmla="*/ 19 w 291"/>
                <a:gd name="T5" fmla="*/ 19 h 292"/>
                <a:gd name="T6" fmla="*/ 19 w 291"/>
                <a:gd name="T7" fmla="*/ 0 h 292"/>
                <a:gd name="T8" fmla="*/ 0 w 291"/>
                <a:gd name="T9" fmla="*/ 0 h 292"/>
                <a:gd name="T10" fmla="*/ 0 w 291"/>
                <a:gd name="T11" fmla="*/ 0 h 292"/>
                <a:gd name="T12" fmla="*/ 18 w 291"/>
                <a:gd name="T13" fmla="*/ 18 h 292"/>
                <a:gd name="T14" fmla="*/ 1 w 291"/>
                <a:gd name="T15" fmla="*/ 18 h 292"/>
                <a:gd name="T16" fmla="*/ 1 w 291"/>
                <a:gd name="T17" fmla="*/ 1 h 292"/>
                <a:gd name="T18" fmla="*/ 18 w 291"/>
                <a:gd name="T19" fmla="*/ 1 h 292"/>
                <a:gd name="T20" fmla="*/ 18 w 291"/>
                <a:gd name="T21" fmla="*/ 18 h 292"/>
                <a:gd name="T22" fmla="*/ 18 w 291"/>
                <a:gd name="T23" fmla="*/ 18 h 29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91" h="292">
                  <a:moveTo>
                    <a:pt x="0" y="0"/>
                  </a:moveTo>
                  <a:lnTo>
                    <a:pt x="0" y="292"/>
                  </a:lnTo>
                  <a:lnTo>
                    <a:pt x="291" y="292"/>
                  </a:lnTo>
                  <a:lnTo>
                    <a:pt x="291" y="0"/>
                  </a:lnTo>
                  <a:lnTo>
                    <a:pt x="0" y="0"/>
                  </a:lnTo>
                  <a:close/>
                  <a:moveTo>
                    <a:pt x="276" y="277"/>
                  </a:moveTo>
                  <a:lnTo>
                    <a:pt x="15" y="277"/>
                  </a:lnTo>
                  <a:lnTo>
                    <a:pt x="15" y="15"/>
                  </a:lnTo>
                  <a:lnTo>
                    <a:pt x="276" y="15"/>
                  </a:lnTo>
                  <a:lnTo>
                    <a:pt x="276" y="27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sz="1350"/>
            </a:p>
          </p:txBody>
        </p:sp>
      </p:grpSp>
      <p:sp>
        <p:nvSpPr>
          <p:cNvPr id="17" name="Segnaposto testo 14">
            <a:extLst>
              <a:ext uri="{FF2B5EF4-FFF2-40B4-BE49-F238E27FC236}">
                <a16:creationId xmlns:a16="http://schemas.microsoft.com/office/drawing/2014/main" id="{BB5BAC4A-B6C1-40D8-8E61-2F53940A5AC3}"/>
              </a:ext>
            </a:extLst>
          </p:cNvPr>
          <p:cNvSpPr>
            <a:spLocks noGrp="1"/>
          </p:cNvSpPr>
          <p:nvPr>
            <p:ph type="body" sz="quarter" idx="16" hasCustomPrompt="1"/>
          </p:nvPr>
        </p:nvSpPr>
        <p:spPr>
          <a:xfrm>
            <a:off x="404801" y="788389"/>
            <a:ext cx="7830321" cy="482147"/>
          </a:xfrm>
          <a:prstGeom prst="rect">
            <a:avLst/>
          </a:prstGeom>
        </p:spPr>
        <p:txBody>
          <a:bodyPr>
            <a:noAutofit/>
          </a:bodyPr>
          <a:lstStyle>
            <a:lvl1pPr marL="0" indent="0">
              <a:buClr>
                <a:srgbClr val="003A79"/>
              </a:buClr>
              <a:buSzPct val="130000"/>
              <a:buFont typeface="Wingdings" panose="05000000000000000000" pitchFamily="2" charset="2"/>
              <a:buNone/>
              <a:defRPr sz="1200" baseline="0">
                <a:latin typeface="Century Gothic" panose="020B0502020202020204" pitchFamily="34" charset="0"/>
                <a:cs typeface="Arial" panose="020B0604020202020204" pitchFamily="34" charset="0"/>
              </a:defRPr>
            </a:lvl1pPr>
          </a:lstStyle>
          <a:p>
            <a:pPr lvl="0"/>
            <a:r>
              <a:rPr lang="it-IT" dirty="0"/>
              <a:t>Century </a:t>
            </a:r>
            <a:r>
              <a:rPr lang="it-IT" dirty="0" err="1"/>
              <a:t>Gothic</a:t>
            </a:r>
            <a:r>
              <a:rPr lang="it-IT" dirty="0"/>
              <a:t> 16 MIN Century </a:t>
            </a:r>
            <a:r>
              <a:rPr lang="it-IT" dirty="0" err="1"/>
              <a:t>Gothic</a:t>
            </a:r>
            <a:r>
              <a:rPr lang="it-IT" dirty="0"/>
              <a:t> 18 MAX</a:t>
            </a:r>
          </a:p>
          <a:p>
            <a:pPr lvl="0"/>
            <a:endParaRPr lang="it-IT" dirty="0"/>
          </a:p>
        </p:txBody>
      </p:sp>
      <p:pic>
        <p:nvPicPr>
          <p:cNvPr id="16" name="Immagine 4" descr="INTESA_SANPAOLO white.png">
            <a:extLst>
              <a:ext uri="{FF2B5EF4-FFF2-40B4-BE49-F238E27FC236}">
                <a16:creationId xmlns:a16="http://schemas.microsoft.com/office/drawing/2014/main" id="{388189BB-1EE4-41A6-9171-79FC757B256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845824" y="4851797"/>
            <a:ext cx="1934020" cy="1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28607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_Layout personalizzato">
    <p:spTree>
      <p:nvGrpSpPr>
        <p:cNvPr id="1" name=""/>
        <p:cNvGrpSpPr/>
        <p:nvPr/>
      </p:nvGrpSpPr>
      <p:grpSpPr>
        <a:xfrm>
          <a:off x="0" y="0"/>
          <a:ext cx="0" cy="0"/>
          <a:chOff x="0" y="0"/>
          <a:chExt cx="0" cy="0"/>
        </a:xfrm>
      </p:grpSpPr>
      <p:sp>
        <p:nvSpPr>
          <p:cNvPr id="3" name="Figura a mano libera 2"/>
          <p:cNvSpPr/>
          <p:nvPr userDrawn="1"/>
        </p:nvSpPr>
        <p:spPr>
          <a:xfrm rot="21015509" flipH="1" flipV="1">
            <a:off x="2317442" y="4708923"/>
            <a:ext cx="6824819" cy="877490"/>
          </a:xfrm>
          <a:custGeom>
            <a:avLst/>
            <a:gdLst>
              <a:gd name="connsiteX0" fmla="*/ 0 w 9746788"/>
              <a:gd name="connsiteY0" fmla="*/ 0 h 2448000"/>
              <a:gd name="connsiteX1" fmla="*/ 9746788 w 9746788"/>
              <a:gd name="connsiteY1" fmla="*/ 0 h 2448000"/>
              <a:gd name="connsiteX2" fmla="*/ 9746788 w 9746788"/>
              <a:gd name="connsiteY2" fmla="*/ 2448000 h 2448000"/>
              <a:gd name="connsiteX3" fmla="*/ 0 w 9746788"/>
              <a:gd name="connsiteY3" fmla="*/ 2448000 h 2448000"/>
              <a:gd name="connsiteX4" fmla="*/ 0 w 9746788"/>
              <a:gd name="connsiteY4" fmla="*/ 0 h 2448000"/>
              <a:gd name="connsiteX0" fmla="*/ 0 w 9746788"/>
              <a:gd name="connsiteY0" fmla="*/ 0 h 2449464"/>
              <a:gd name="connsiteX1" fmla="*/ 9746788 w 9746788"/>
              <a:gd name="connsiteY1" fmla="*/ 0 h 2449464"/>
              <a:gd name="connsiteX2" fmla="*/ 8974352 w 9746788"/>
              <a:gd name="connsiteY2" fmla="*/ 2449464 h 2449464"/>
              <a:gd name="connsiteX3" fmla="*/ 0 w 9746788"/>
              <a:gd name="connsiteY3" fmla="*/ 2448000 h 2449464"/>
              <a:gd name="connsiteX4" fmla="*/ 0 w 9746788"/>
              <a:gd name="connsiteY4" fmla="*/ 0 h 2449464"/>
              <a:gd name="connsiteX0" fmla="*/ 0 w 9220400"/>
              <a:gd name="connsiteY0" fmla="*/ 0 h 2449464"/>
              <a:gd name="connsiteX1" fmla="*/ 9220400 w 9220400"/>
              <a:gd name="connsiteY1" fmla="*/ 1016281 h 2449464"/>
              <a:gd name="connsiteX2" fmla="*/ 8974352 w 9220400"/>
              <a:gd name="connsiteY2" fmla="*/ 2449464 h 2449464"/>
              <a:gd name="connsiteX3" fmla="*/ 0 w 9220400"/>
              <a:gd name="connsiteY3" fmla="*/ 2448000 h 2449464"/>
              <a:gd name="connsiteX4" fmla="*/ 0 w 9220400"/>
              <a:gd name="connsiteY4" fmla="*/ 0 h 2449464"/>
              <a:gd name="connsiteX0" fmla="*/ 0 w 9136593"/>
              <a:gd name="connsiteY0" fmla="*/ 0 h 2449464"/>
              <a:gd name="connsiteX1" fmla="*/ 9136593 w 9136593"/>
              <a:gd name="connsiteY1" fmla="*/ 1504439 h 2449464"/>
              <a:gd name="connsiteX2" fmla="*/ 8974352 w 9136593"/>
              <a:gd name="connsiteY2" fmla="*/ 2449464 h 2449464"/>
              <a:gd name="connsiteX3" fmla="*/ 0 w 9136593"/>
              <a:gd name="connsiteY3" fmla="*/ 2448000 h 2449464"/>
              <a:gd name="connsiteX4" fmla="*/ 0 w 9136593"/>
              <a:gd name="connsiteY4" fmla="*/ 0 h 2449464"/>
              <a:gd name="connsiteX0" fmla="*/ 24516 w 9136593"/>
              <a:gd name="connsiteY0" fmla="*/ 0 h 1910186"/>
              <a:gd name="connsiteX1" fmla="*/ 9136593 w 9136593"/>
              <a:gd name="connsiteY1" fmla="*/ 965161 h 1910186"/>
              <a:gd name="connsiteX2" fmla="*/ 8974352 w 9136593"/>
              <a:gd name="connsiteY2" fmla="*/ 1910186 h 1910186"/>
              <a:gd name="connsiteX3" fmla="*/ 0 w 9136593"/>
              <a:gd name="connsiteY3" fmla="*/ 1908722 h 1910186"/>
              <a:gd name="connsiteX4" fmla="*/ 24516 w 9136593"/>
              <a:gd name="connsiteY4" fmla="*/ 0 h 1910186"/>
              <a:gd name="connsiteX0" fmla="*/ 117546 w 9136593"/>
              <a:gd name="connsiteY0" fmla="*/ 0 h 1720257"/>
              <a:gd name="connsiteX1" fmla="*/ 9136593 w 9136593"/>
              <a:gd name="connsiteY1" fmla="*/ 775232 h 1720257"/>
              <a:gd name="connsiteX2" fmla="*/ 8974352 w 9136593"/>
              <a:gd name="connsiteY2" fmla="*/ 1720257 h 1720257"/>
              <a:gd name="connsiteX3" fmla="*/ 0 w 9136593"/>
              <a:gd name="connsiteY3" fmla="*/ 1718793 h 1720257"/>
              <a:gd name="connsiteX4" fmla="*/ 117546 w 9136593"/>
              <a:gd name="connsiteY4" fmla="*/ 0 h 1720257"/>
              <a:gd name="connsiteX0" fmla="*/ 24516 w 9136593"/>
              <a:gd name="connsiteY0" fmla="*/ 0 h 1910186"/>
              <a:gd name="connsiteX1" fmla="*/ 9136593 w 9136593"/>
              <a:gd name="connsiteY1" fmla="*/ 965161 h 1910186"/>
              <a:gd name="connsiteX2" fmla="*/ 8974352 w 9136593"/>
              <a:gd name="connsiteY2" fmla="*/ 1910186 h 1910186"/>
              <a:gd name="connsiteX3" fmla="*/ 0 w 9136593"/>
              <a:gd name="connsiteY3" fmla="*/ 1908722 h 1910186"/>
              <a:gd name="connsiteX4" fmla="*/ 24516 w 9136593"/>
              <a:gd name="connsiteY4" fmla="*/ 0 h 1910186"/>
              <a:gd name="connsiteX0" fmla="*/ 24516 w 8974352"/>
              <a:gd name="connsiteY0" fmla="*/ 0 h 1910186"/>
              <a:gd name="connsiteX1" fmla="*/ 8812931 w 8974352"/>
              <a:gd name="connsiteY1" fmla="*/ 1508786 h 1910186"/>
              <a:gd name="connsiteX2" fmla="*/ 8974352 w 8974352"/>
              <a:gd name="connsiteY2" fmla="*/ 1910186 h 1910186"/>
              <a:gd name="connsiteX3" fmla="*/ 0 w 8974352"/>
              <a:gd name="connsiteY3" fmla="*/ 1908722 h 1910186"/>
              <a:gd name="connsiteX4" fmla="*/ 24516 w 8974352"/>
              <a:gd name="connsiteY4" fmla="*/ 0 h 1910186"/>
              <a:gd name="connsiteX0" fmla="*/ 24516 w 9036669"/>
              <a:gd name="connsiteY0" fmla="*/ 0 h 1910186"/>
              <a:gd name="connsiteX1" fmla="*/ 9036669 w 9036669"/>
              <a:gd name="connsiteY1" fmla="*/ 1547197 h 1910186"/>
              <a:gd name="connsiteX2" fmla="*/ 8974352 w 9036669"/>
              <a:gd name="connsiteY2" fmla="*/ 1910186 h 1910186"/>
              <a:gd name="connsiteX3" fmla="*/ 0 w 9036669"/>
              <a:gd name="connsiteY3" fmla="*/ 1908722 h 1910186"/>
              <a:gd name="connsiteX4" fmla="*/ 24516 w 9036669"/>
              <a:gd name="connsiteY4" fmla="*/ 0 h 1910186"/>
              <a:gd name="connsiteX0" fmla="*/ 24516 w 9037769"/>
              <a:gd name="connsiteY0" fmla="*/ 0 h 1910186"/>
              <a:gd name="connsiteX1" fmla="*/ 9037769 w 9037769"/>
              <a:gd name="connsiteY1" fmla="*/ 1902949 h 1910186"/>
              <a:gd name="connsiteX2" fmla="*/ 8974352 w 9037769"/>
              <a:gd name="connsiteY2" fmla="*/ 1910186 h 1910186"/>
              <a:gd name="connsiteX3" fmla="*/ 0 w 9037769"/>
              <a:gd name="connsiteY3" fmla="*/ 1908722 h 1910186"/>
              <a:gd name="connsiteX4" fmla="*/ 24516 w 9037769"/>
              <a:gd name="connsiteY4" fmla="*/ 0 h 1910186"/>
              <a:gd name="connsiteX0" fmla="*/ 17758 w 9037769"/>
              <a:gd name="connsiteY0" fmla="*/ 0 h 1758889"/>
              <a:gd name="connsiteX1" fmla="*/ 9037769 w 9037769"/>
              <a:gd name="connsiteY1" fmla="*/ 1751652 h 1758889"/>
              <a:gd name="connsiteX2" fmla="*/ 8974352 w 9037769"/>
              <a:gd name="connsiteY2" fmla="*/ 1758889 h 1758889"/>
              <a:gd name="connsiteX3" fmla="*/ 0 w 9037769"/>
              <a:gd name="connsiteY3" fmla="*/ 1757425 h 1758889"/>
              <a:gd name="connsiteX4" fmla="*/ 17758 w 9037769"/>
              <a:gd name="connsiteY4" fmla="*/ 0 h 17588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37769" h="1758889">
                <a:moveTo>
                  <a:pt x="17758" y="0"/>
                </a:moveTo>
                <a:lnTo>
                  <a:pt x="9037769" y="1751652"/>
                </a:lnTo>
                <a:lnTo>
                  <a:pt x="8974352" y="1758889"/>
                </a:lnTo>
                <a:lnTo>
                  <a:pt x="0" y="1757425"/>
                </a:lnTo>
                <a:lnTo>
                  <a:pt x="17758" y="0"/>
                </a:lnTo>
                <a:close/>
              </a:path>
            </a:pathLst>
          </a:custGeom>
          <a:solidFill>
            <a:srgbClr val="003A7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it-IT" sz="1350"/>
          </a:p>
        </p:txBody>
      </p:sp>
      <p:pic>
        <p:nvPicPr>
          <p:cNvPr id="4" name="Immagine 4" descr="Logo Private Banking_W.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36746" y="4789885"/>
            <a:ext cx="2067210" cy="173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olo 1"/>
          <p:cNvSpPr>
            <a:spLocks noGrp="1"/>
          </p:cNvSpPr>
          <p:nvPr>
            <p:ph type="title" hasCustomPrompt="1"/>
          </p:nvPr>
        </p:nvSpPr>
        <p:spPr>
          <a:xfrm>
            <a:off x="401196" y="273845"/>
            <a:ext cx="7864880" cy="342900"/>
          </a:xfrm>
        </p:spPr>
        <p:txBody>
          <a:bodyPr>
            <a:normAutofit/>
          </a:bodyPr>
          <a:lstStyle>
            <a:lvl1pPr>
              <a:defRPr sz="1800" b="1" baseline="0">
                <a:solidFill>
                  <a:srgbClr val="003A79"/>
                </a:solidFill>
                <a:latin typeface="Arial" panose="020B0604020202020204" pitchFamily="34" charset="0"/>
                <a:cs typeface="Arial" panose="020B0604020202020204" pitchFamily="34" charset="0"/>
              </a:defRPr>
            </a:lvl1pPr>
          </a:lstStyle>
          <a:p>
            <a:r>
              <a:rPr lang="it-IT" dirty="0"/>
              <a:t>Titolo Aria 24 </a:t>
            </a:r>
            <a:r>
              <a:rPr lang="it-IT" dirty="0" err="1"/>
              <a:t>Bold</a:t>
            </a:r>
            <a:endParaRPr lang="it-IT" dirty="0"/>
          </a:p>
        </p:txBody>
      </p:sp>
      <p:sp>
        <p:nvSpPr>
          <p:cNvPr id="16" name="Segnaposto numero diapositiva 14"/>
          <p:cNvSpPr>
            <a:spLocks noGrp="1"/>
          </p:cNvSpPr>
          <p:nvPr>
            <p:ph type="sldNum" sz="quarter" idx="10"/>
          </p:nvPr>
        </p:nvSpPr>
        <p:spPr bwMode="auto">
          <a:xfrm>
            <a:off x="8593980" y="134541"/>
            <a:ext cx="415992"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00" b="1">
                <a:solidFill>
                  <a:schemeClr val="tx1"/>
                </a:solidFill>
                <a:latin typeface="Arial" panose="020B0604020202020204" pitchFamily="34" charset="0"/>
                <a:ea typeface="MS PGothic" panose="020B0600070205080204" pitchFamily="34" charset="-128"/>
              </a:defRPr>
            </a:lvl1pPr>
            <a:lvl2pPr marL="557213" indent="-214313">
              <a:defRPr>
                <a:solidFill>
                  <a:schemeClr val="tx1"/>
                </a:solidFill>
                <a:latin typeface="Arial" panose="020B0604020202020204" pitchFamily="34" charset="0"/>
                <a:ea typeface="MS PGothic" panose="020B0600070205080204" pitchFamily="34" charset="-128"/>
              </a:defRPr>
            </a:lvl2pPr>
            <a:lvl3pPr marL="857250" indent="-171450">
              <a:defRPr>
                <a:solidFill>
                  <a:schemeClr val="tx1"/>
                </a:solidFill>
                <a:latin typeface="Arial" panose="020B0604020202020204" pitchFamily="34" charset="0"/>
                <a:ea typeface="MS PGothic" panose="020B0600070205080204" pitchFamily="34" charset="-128"/>
              </a:defRPr>
            </a:lvl3pPr>
            <a:lvl4pPr marL="1200150" indent="-171450">
              <a:defRPr>
                <a:solidFill>
                  <a:schemeClr val="tx1"/>
                </a:solidFill>
                <a:latin typeface="Arial" panose="020B0604020202020204" pitchFamily="34" charset="0"/>
                <a:ea typeface="MS PGothic" panose="020B0600070205080204" pitchFamily="34" charset="-128"/>
              </a:defRPr>
            </a:lvl4pPr>
            <a:lvl5pPr marL="1543050" indent="-171450">
              <a:defRPr>
                <a:solidFill>
                  <a:schemeClr val="tx1"/>
                </a:solidFill>
                <a:latin typeface="Arial" panose="020B0604020202020204" pitchFamily="34" charset="0"/>
                <a:ea typeface="MS PGothic" panose="020B0600070205080204" pitchFamily="34" charset="-128"/>
              </a:defRPr>
            </a:lvl5pPr>
            <a:lvl6pPr marL="1885950" indent="-171450" defTabSz="3429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228850" indent="-171450" defTabSz="3429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2571750" indent="-171450" defTabSz="3429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2914650" indent="-171450" defTabSz="3429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1753FE2-952E-4EE3-8FF4-F1DEDEBA9BF8}" type="slidenum">
              <a:rPr lang="it-IT" altLang="it-IT" smtClean="0">
                <a:solidFill>
                  <a:srgbClr val="003A79"/>
                </a:solidFill>
              </a:rPr>
              <a:pPr/>
              <a:t>‹N›</a:t>
            </a:fld>
            <a:endParaRPr lang="it-IT" altLang="it-IT" dirty="0">
              <a:solidFill>
                <a:srgbClr val="003A79"/>
              </a:solidFill>
            </a:endParaRPr>
          </a:p>
        </p:txBody>
      </p:sp>
    </p:spTree>
    <p:extLst>
      <p:ext uri="{BB962C8B-B14F-4D97-AF65-F5344CB8AC3E}">
        <p14:creationId xmlns:p14="http://schemas.microsoft.com/office/powerpoint/2010/main" val="20037535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2_Titolo e contenuto-PPT-2ChartNoText">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08892" y="273845"/>
            <a:ext cx="7864880" cy="342900"/>
          </a:xfrm>
          <a:prstGeom prst="rect">
            <a:avLst/>
          </a:prstGeom>
        </p:spPr>
        <p:txBody>
          <a:bodyPr>
            <a:noAutofit/>
          </a:bodyPr>
          <a:lstStyle>
            <a:lvl1pPr>
              <a:defRPr sz="1350" b="1">
                <a:solidFill>
                  <a:srgbClr val="003A79"/>
                </a:solidFill>
                <a:latin typeface="Century Gothic" panose="020B0502020202020204" pitchFamily="34" charset="0"/>
                <a:cs typeface="Arial" panose="020B0604020202020204" pitchFamily="34" charset="0"/>
              </a:defRPr>
            </a:lvl1pPr>
          </a:lstStyle>
          <a:p>
            <a:r>
              <a:rPr lang="it-IT" dirty="0"/>
              <a:t>Titolo – Century </a:t>
            </a:r>
            <a:r>
              <a:rPr lang="it-IT" dirty="0" err="1"/>
              <a:t>Gothic</a:t>
            </a:r>
            <a:r>
              <a:rPr lang="it-IT" dirty="0"/>
              <a:t> 24</a:t>
            </a:r>
          </a:p>
        </p:txBody>
      </p:sp>
      <p:sp>
        <p:nvSpPr>
          <p:cNvPr id="3" name="NewSlideContent"/>
          <p:cNvSpPr>
            <a:spLocks noGrp="1"/>
          </p:cNvSpPr>
          <p:nvPr>
            <p:ph idx="1" hasCustomPrompt="1"/>
          </p:nvPr>
        </p:nvSpPr>
        <p:spPr>
          <a:xfrm>
            <a:off x="572574" y="1584609"/>
            <a:ext cx="4055329" cy="2700000"/>
          </a:xfrm>
          <a:prstGeom prst="rect">
            <a:avLst/>
          </a:prstGeom>
        </p:spPr>
        <p:txBody>
          <a:bodyPr>
            <a:noAutofit/>
          </a:bodyPr>
          <a:lstStyle>
            <a:lvl1pPr>
              <a:defRPr sz="788">
                <a:latin typeface="Century Gothic" panose="020B0502020202020204" pitchFamily="34" charset="0"/>
                <a:cs typeface="Arial" panose="020B0604020202020204" pitchFamily="34" charset="0"/>
              </a:defRPr>
            </a:lvl1pPr>
          </a:lstStyle>
          <a:p>
            <a:pPr lvl="0"/>
            <a:r>
              <a:rPr lang="it-IT" dirty="0"/>
              <a:t>Inserisci tabella o grafico misura 2ChartNoText</a:t>
            </a:r>
          </a:p>
        </p:txBody>
      </p:sp>
      <p:sp>
        <p:nvSpPr>
          <p:cNvPr id="9" name="Segnaposto contenuto 2"/>
          <p:cNvSpPr>
            <a:spLocks noGrp="1"/>
          </p:cNvSpPr>
          <p:nvPr>
            <p:ph idx="13" hasCustomPrompt="1"/>
          </p:nvPr>
        </p:nvSpPr>
        <p:spPr>
          <a:xfrm>
            <a:off x="4765009" y="1584609"/>
            <a:ext cx="4055329" cy="2700000"/>
          </a:xfrm>
          <a:prstGeom prst="rect">
            <a:avLst/>
          </a:prstGeom>
        </p:spPr>
        <p:txBody>
          <a:bodyPr>
            <a:noAutofit/>
          </a:bodyPr>
          <a:lstStyle>
            <a:lvl1pPr>
              <a:defRPr sz="788">
                <a:latin typeface="Century Gothic" panose="020B0502020202020204" pitchFamily="34" charset="0"/>
                <a:cs typeface="Arial" panose="020B0604020202020204" pitchFamily="34" charset="0"/>
              </a:defRPr>
            </a:lvl1pPr>
          </a:lstStyle>
          <a:p>
            <a:pPr lvl="0"/>
            <a:r>
              <a:rPr lang="it-IT" dirty="0"/>
              <a:t>Inserisci tabella o grafico misura 2ChartNoText</a:t>
            </a:r>
          </a:p>
        </p:txBody>
      </p:sp>
      <p:sp>
        <p:nvSpPr>
          <p:cNvPr id="17" name="Segnaposto contenuto 13"/>
          <p:cNvSpPr>
            <a:spLocks noGrp="1"/>
          </p:cNvSpPr>
          <p:nvPr>
            <p:ph sz="quarter" idx="11" hasCustomPrompt="1"/>
          </p:nvPr>
        </p:nvSpPr>
        <p:spPr>
          <a:xfrm>
            <a:off x="572575" y="4388817"/>
            <a:ext cx="3872727" cy="173560"/>
          </a:xfrm>
          <a:prstGeom prst="rect">
            <a:avLst/>
          </a:prstGeom>
        </p:spPr>
        <p:txBody>
          <a:bodyPr>
            <a:noAutofit/>
          </a:bodyPr>
          <a:lstStyle>
            <a:lvl1pPr marL="0" indent="0">
              <a:buNone/>
              <a:defRPr sz="563"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18" name="Segnaposto contenuto 13"/>
          <p:cNvSpPr>
            <a:spLocks noGrp="1"/>
          </p:cNvSpPr>
          <p:nvPr>
            <p:ph sz="quarter" idx="14" hasCustomPrompt="1"/>
          </p:nvPr>
        </p:nvSpPr>
        <p:spPr>
          <a:xfrm>
            <a:off x="4757895" y="4377348"/>
            <a:ext cx="3872727" cy="173560"/>
          </a:xfrm>
          <a:prstGeom prst="rect">
            <a:avLst/>
          </a:prstGeom>
        </p:spPr>
        <p:txBody>
          <a:bodyPr>
            <a:noAutofit/>
          </a:bodyPr>
          <a:lstStyle>
            <a:lvl1pPr marL="0" indent="0">
              <a:buNone/>
              <a:defRPr sz="563"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19" name="Segnaposto testo 6"/>
          <p:cNvSpPr>
            <a:spLocks noGrp="1"/>
          </p:cNvSpPr>
          <p:nvPr>
            <p:ph type="body" sz="quarter" idx="10" hasCustomPrompt="1"/>
          </p:nvPr>
        </p:nvSpPr>
        <p:spPr>
          <a:xfrm>
            <a:off x="1513869" y="1190723"/>
            <a:ext cx="2357187" cy="269879"/>
          </a:xfrm>
          <a:prstGeom prst="rect">
            <a:avLst/>
          </a:prstGeom>
        </p:spPr>
        <p:txBody>
          <a:bodyPr>
            <a:noAutofit/>
          </a:bodyPr>
          <a:lstStyle>
            <a:lvl1pPr marL="0" indent="0" algn="ctr">
              <a:buNone/>
              <a:defRPr sz="731" b="1">
                <a:solidFill>
                  <a:schemeClr val="accent1"/>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20" name="Segnaposto testo 6"/>
          <p:cNvSpPr>
            <a:spLocks noGrp="1"/>
          </p:cNvSpPr>
          <p:nvPr>
            <p:ph type="body" sz="quarter" idx="15" hasCustomPrompt="1"/>
          </p:nvPr>
        </p:nvSpPr>
        <p:spPr>
          <a:xfrm>
            <a:off x="5515665" y="1190723"/>
            <a:ext cx="2357187" cy="269879"/>
          </a:xfrm>
          <a:prstGeom prst="rect">
            <a:avLst/>
          </a:prstGeom>
        </p:spPr>
        <p:txBody>
          <a:bodyPr>
            <a:noAutofit/>
          </a:bodyPr>
          <a:lstStyle>
            <a:lvl1pPr marL="0" indent="0" algn="ctr">
              <a:buNone/>
              <a:defRPr sz="731" b="1">
                <a:solidFill>
                  <a:schemeClr val="accent1"/>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21" name="Segnaposto numero diapositiva 5"/>
          <p:cNvSpPr>
            <a:spLocks noGrp="1"/>
          </p:cNvSpPr>
          <p:nvPr>
            <p:ph type="sldNum" sz="quarter" idx="16"/>
          </p:nvPr>
        </p:nvSpPr>
        <p:spPr>
          <a:xfrm>
            <a:off x="8593981" y="134543"/>
            <a:ext cx="415992"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563"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dirty="0"/>
          </a:p>
        </p:txBody>
      </p:sp>
      <p:pic>
        <p:nvPicPr>
          <p:cNvPr id="11" name="Immagine 19" descr="INTESA_SANPAOLO white.png">
            <a:extLst>
              <a:ext uri="{FF2B5EF4-FFF2-40B4-BE49-F238E27FC236}">
                <a16:creationId xmlns:a16="http://schemas.microsoft.com/office/drawing/2014/main" id="{35DD2FF1-6F93-4E27-B7AE-6928F304AE7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208838" y="4737100"/>
            <a:ext cx="1557337"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1826170"/>
      </p:ext>
    </p:extLst>
  </p:cSld>
  <p:clrMapOvr>
    <a:masterClrMapping/>
  </p:clrMapOvr>
  <p:extLst>
    <p:ext uri="{DCECCB84-F9BA-43D5-87BE-67443E8EF086}">
      <p15:sldGuideLst xmlns:p15="http://schemas.microsoft.com/office/powerpoint/2012/main">
        <p15:guide id="1" orient="horz" pos="2160">
          <p15:clr>
            <a:srgbClr val="FBAE40"/>
          </p15:clr>
        </p15:guide>
        <p15:guide id="2" pos="249">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Titolo e contenuto-PPTLGTEXT">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399231" y="273845"/>
            <a:ext cx="7864880" cy="342900"/>
          </a:xfrm>
        </p:spPr>
        <p:txBody>
          <a:bodyPr>
            <a:noAutofit/>
          </a:bodyPr>
          <a:lstStyle>
            <a:lvl1pPr>
              <a:defRPr sz="2400" b="1" baseline="0">
                <a:solidFill>
                  <a:srgbClr val="003A79"/>
                </a:solidFill>
                <a:latin typeface="Century Gothic" panose="020B0502020202020204" pitchFamily="34" charset="0"/>
                <a:cs typeface="Arial" panose="020B0604020202020204" pitchFamily="34" charset="0"/>
              </a:defRPr>
            </a:lvl1pPr>
          </a:lstStyle>
          <a:p>
            <a:r>
              <a:rPr lang="it-IT" dirty="0"/>
              <a:t>Titolo Century </a:t>
            </a:r>
            <a:r>
              <a:rPr lang="it-IT" dirty="0" err="1"/>
              <a:t>Gothic</a:t>
            </a:r>
            <a:r>
              <a:rPr lang="it-IT" dirty="0"/>
              <a:t> 24</a:t>
            </a:r>
          </a:p>
        </p:txBody>
      </p:sp>
      <p:sp>
        <p:nvSpPr>
          <p:cNvPr id="3" name="Segnaposto contenuto 2"/>
          <p:cNvSpPr>
            <a:spLocks noGrp="1"/>
          </p:cNvSpPr>
          <p:nvPr>
            <p:ph idx="1" hasCustomPrompt="1"/>
          </p:nvPr>
        </p:nvSpPr>
        <p:spPr>
          <a:xfrm>
            <a:off x="939662" y="1788911"/>
            <a:ext cx="7228750" cy="2693445"/>
          </a:xfrm>
        </p:spPr>
        <p:txBody>
          <a:bodyPr>
            <a:noAutofit/>
          </a:bodyPr>
          <a:lstStyle>
            <a:lvl1pPr>
              <a:defRPr sz="1600" baseline="0">
                <a:latin typeface="Century Gothic" panose="020B0502020202020204" pitchFamily="34" charset="0"/>
                <a:cs typeface="Arial" panose="020B0604020202020204" pitchFamily="34" charset="0"/>
              </a:defRPr>
            </a:lvl1pPr>
          </a:lstStyle>
          <a:p>
            <a:pPr lvl="0"/>
            <a:r>
              <a:rPr lang="it-IT" dirty="0"/>
              <a:t>Inserire tabella o grafico misura </a:t>
            </a:r>
            <a:r>
              <a:rPr lang="it-IT" dirty="0" err="1"/>
              <a:t>LargeWithText</a:t>
            </a:r>
            <a:endParaRPr lang="it-IT" dirty="0"/>
          </a:p>
        </p:txBody>
      </p:sp>
      <p:sp>
        <p:nvSpPr>
          <p:cNvPr id="15" name="Segnaposto testo 14"/>
          <p:cNvSpPr>
            <a:spLocks noGrp="1"/>
          </p:cNvSpPr>
          <p:nvPr>
            <p:ph type="body" sz="quarter" idx="11" hasCustomPrompt="1"/>
          </p:nvPr>
        </p:nvSpPr>
        <p:spPr>
          <a:xfrm>
            <a:off x="404796" y="788389"/>
            <a:ext cx="8382767" cy="482147"/>
          </a:xfrm>
        </p:spPr>
        <p:txBody>
          <a:bodyPr>
            <a:noAutofit/>
          </a:bodyPr>
          <a:lstStyle>
            <a:lvl1pPr marL="0" indent="0">
              <a:buClr>
                <a:srgbClr val="003A79"/>
              </a:buClr>
              <a:buSzPct val="190000"/>
              <a:buFontTx/>
              <a:buNone/>
              <a:tabLst/>
              <a:defRPr sz="1600" baseline="0">
                <a:solidFill>
                  <a:schemeClr val="tx1"/>
                </a:solidFill>
                <a:latin typeface="Century Gothic" panose="020B0502020202020204" pitchFamily="34" charset="0"/>
                <a:cs typeface="Arial" panose="020B0604020202020204" pitchFamily="34" charset="0"/>
              </a:defRPr>
            </a:lvl1pPr>
          </a:lstStyle>
          <a:p>
            <a:pPr lvl="0"/>
            <a:r>
              <a:rPr lang="it-IT" dirty="0"/>
              <a:t>Century </a:t>
            </a:r>
            <a:r>
              <a:rPr lang="it-IT" dirty="0" err="1"/>
              <a:t>Gothic</a:t>
            </a:r>
            <a:r>
              <a:rPr lang="it-IT" dirty="0"/>
              <a:t> 16 MIN Century </a:t>
            </a:r>
            <a:r>
              <a:rPr lang="it-IT" dirty="0" err="1"/>
              <a:t>Gothic</a:t>
            </a:r>
            <a:r>
              <a:rPr lang="it-IT" dirty="0"/>
              <a:t> 18 MAX</a:t>
            </a:r>
          </a:p>
          <a:p>
            <a:pPr lvl="0"/>
            <a:endParaRPr lang="it-IT" dirty="0"/>
          </a:p>
          <a:p>
            <a:pPr lvl="0"/>
            <a:endParaRPr lang="it-IT" dirty="0"/>
          </a:p>
          <a:p>
            <a:pPr lvl="0"/>
            <a:endParaRPr lang="it-IT" dirty="0"/>
          </a:p>
          <a:p>
            <a:pPr lvl="0"/>
            <a:endParaRPr lang="it-IT" dirty="0"/>
          </a:p>
          <a:p>
            <a:pPr lvl="0"/>
            <a:endParaRPr lang="it-IT" dirty="0"/>
          </a:p>
          <a:p>
            <a:pPr lvl="0"/>
            <a:endParaRPr lang="it-IT" dirty="0"/>
          </a:p>
        </p:txBody>
      </p:sp>
      <p:sp>
        <p:nvSpPr>
          <p:cNvPr id="17" name="Segnaposto testo 16"/>
          <p:cNvSpPr>
            <a:spLocks noGrp="1"/>
          </p:cNvSpPr>
          <p:nvPr>
            <p:ph type="body" sz="quarter" idx="12" hasCustomPrompt="1"/>
          </p:nvPr>
        </p:nvSpPr>
        <p:spPr>
          <a:xfrm>
            <a:off x="405205" y="4574928"/>
            <a:ext cx="4001341" cy="168522"/>
          </a:xfrm>
        </p:spPr>
        <p:txBody>
          <a:bodyPr>
            <a:noAutofit/>
          </a:bodyPr>
          <a:lstStyle>
            <a:lvl1pPr marL="0" indent="0">
              <a:buFontTx/>
              <a:buNone/>
              <a:defRPr sz="1000" i="1">
                <a:solidFill>
                  <a:schemeClr val="tx1"/>
                </a:solidFill>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5" name="Segnaposto testo 4"/>
          <p:cNvSpPr>
            <a:spLocks noGrp="1"/>
          </p:cNvSpPr>
          <p:nvPr>
            <p:ph type="body" sz="quarter" idx="13" hasCustomPrompt="1"/>
          </p:nvPr>
        </p:nvSpPr>
        <p:spPr>
          <a:xfrm>
            <a:off x="3578119" y="1394555"/>
            <a:ext cx="2384382" cy="270338"/>
          </a:xfrm>
        </p:spPr>
        <p:txBody>
          <a:bodyPr>
            <a:noAutofit/>
          </a:bodyPr>
          <a:lstStyle>
            <a:lvl1pPr marL="0" indent="0" algn="ctr">
              <a:buFontTx/>
              <a:buNone/>
              <a:defRPr sz="1400" b="1">
                <a:solidFill>
                  <a:srgbClr val="003A79"/>
                </a:solidFill>
                <a:latin typeface="Century Gothic" panose="020B0502020202020204" pitchFamily="34" charset="0"/>
                <a:cs typeface="Arial" panose="020B0604020202020204" pitchFamily="34" charset="0"/>
              </a:defRPr>
            </a:lvl1pPr>
            <a:lvl2pPr>
              <a:defRPr sz="1050">
                <a:latin typeface="Arial" panose="020B0604020202020204" pitchFamily="34" charset="0"/>
                <a:cs typeface="Arial" panose="020B0604020202020204" pitchFamily="34" charset="0"/>
              </a:defRPr>
            </a:lvl2pPr>
            <a:lvl3pPr>
              <a:defRPr sz="105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it-IT" dirty="0"/>
              <a:t>Titolo Century </a:t>
            </a:r>
            <a:r>
              <a:rPr lang="it-IT" dirty="0" err="1"/>
              <a:t>Gothic</a:t>
            </a:r>
            <a:r>
              <a:rPr lang="it-IT" dirty="0"/>
              <a:t> 14</a:t>
            </a:r>
          </a:p>
        </p:txBody>
      </p:sp>
      <p:sp>
        <p:nvSpPr>
          <p:cNvPr id="16" name="Segnaposto numero diapositiva 5"/>
          <p:cNvSpPr>
            <a:spLocks noGrp="1"/>
          </p:cNvSpPr>
          <p:nvPr>
            <p:ph type="sldNum" sz="quarter" idx="14"/>
          </p:nvPr>
        </p:nvSpPr>
        <p:spPr>
          <a:xfrm>
            <a:off x="8593980" y="134541"/>
            <a:ext cx="415992"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dirty="0"/>
          </a:p>
        </p:txBody>
      </p:sp>
    </p:spTree>
    <p:extLst>
      <p:ext uri="{BB962C8B-B14F-4D97-AF65-F5344CB8AC3E}">
        <p14:creationId xmlns:p14="http://schemas.microsoft.com/office/powerpoint/2010/main" val="1608052236"/>
      </p:ext>
    </p:extLst>
  </p:cSld>
  <p:clrMapOvr>
    <a:masterClrMapping/>
  </p:clrMapOvr>
  <p:extLst>
    <p:ext uri="{DCECCB84-F9BA-43D5-87BE-67443E8EF086}">
      <p15:sldGuideLst xmlns:p15="http://schemas.microsoft.com/office/powerpoint/2012/main">
        <p15:guide id="1" orient="horz" pos="504">
          <p15:clr>
            <a:srgbClr val="FBAE40"/>
          </p15:clr>
        </p15:guide>
        <p15:guide id="2" pos="5545">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olo e contenuto-PPT-2ChartNoText">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08892" y="273845"/>
            <a:ext cx="7864880" cy="342900"/>
          </a:xfrm>
        </p:spPr>
        <p:txBody>
          <a:bodyPr>
            <a:noAutofit/>
          </a:bodyPr>
          <a:lstStyle>
            <a:lvl1pPr>
              <a:defRPr sz="2400" b="1">
                <a:solidFill>
                  <a:srgbClr val="003A79"/>
                </a:solidFill>
                <a:latin typeface="Century Gothic" panose="020B0502020202020204" pitchFamily="34" charset="0"/>
                <a:cs typeface="Arial" panose="020B0604020202020204" pitchFamily="34" charset="0"/>
              </a:defRPr>
            </a:lvl1pPr>
          </a:lstStyle>
          <a:p>
            <a:r>
              <a:rPr lang="it-IT" dirty="0"/>
              <a:t>Titolo – Century </a:t>
            </a:r>
            <a:r>
              <a:rPr lang="it-IT" dirty="0" err="1"/>
              <a:t>Gothic</a:t>
            </a:r>
            <a:r>
              <a:rPr lang="it-IT" dirty="0"/>
              <a:t> 24</a:t>
            </a:r>
          </a:p>
        </p:txBody>
      </p:sp>
      <p:sp>
        <p:nvSpPr>
          <p:cNvPr id="3" name="NewSlideContent"/>
          <p:cNvSpPr>
            <a:spLocks noGrp="1"/>
          </p:cNvSpPr>
          <p:nvPr>
            <p:ph idx="1" hasCustomPrompt="1"/>
          </p:nvPr>
        </p:nvSpPr>
        <p:spPr>
          <a:xfrm>
            <a:off x="572575" y="1584609"/>
            <a:ext cx="4055329" cy="2700000"/>
          </a:xfrm>
        </p:spPr>
        <p:txBody>
          <a:bodyPr>
            <a:no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 o grafico misura 2ChartNoText</a:t>
            </a:r>
          </a:p>
        </p:txBody>
      </p:sp>
      <p:sp>
        <p:nvSpPr>
          <p:cNvPr id="9" name="Segnaposto contenuto 2"/>
          <p:cNvSpPr>
            <a:spLocks noGrp="1"/>
          </p:cNvSpPr>
          <p:nvPr>
            <p:ph idx="13" hasCustomPrompt="1"/>
          </p:nvPr>
        </p:nvSpPr>
        <p:spPr>
          <a:xfrm>
            <a:off x="4765010" y="1584609"/>
            <a:ext cx="4055329" cy="2700000"/>
          </a:xfrm>
        </p:spPr>
        <p:txBody>
          <a:bodyPr>
            <a:no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 o grafico misura 2ChartNoText</a:t>
            </a:r>
          </a:p>
        </p:txBody>
      </p:sp>
      <p:sp>
        <p:nvSpPr>
          <p:cNvPr id="17" name="Segnaposto contenuto 13"/>
          <p:cNvSpPr>
            <a:spLocks noGrp="1"/>
          </p:cNvSpPr>
          <p:nvPr>
            <p:ph sz="quarter" idx="11" hasCustomPrompt="1"/>
          </p:nvPr>
        </p:nvSpPr>
        <p:spPr>
          <a:xfrm>
            <a:off x="572576" y="4388817"/>
            <a:ext cx="3872727" cy="17356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18" name="Segnaposto contenuto 13"/>
          <p:cNvSpPr>
            <a:spLocks noGrp="1"/>
          </p:cNvSpPr>
          <p:nvPr>
            <p:ph sz="quarter" idx="14" hasCustomPrompt="1"/>
          </p:nvPr>
        </p:nvSpPr>
        <p:spPr>
          <a:xfrm>
            <a:off x="4757896" y="4377348"/>
            <a:ext cx="3872727" cy="17356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19" name="Segnaposto testo 6"/>
          <p:cNvSpPr>
            <a:spLocks noGrp="1"/>
          </p:cNvSpPr>
          <p:nvPr>
            <p:ph type="body" sz="quarter" idx="10" hasCustomPrompt="1"/>
          </p:nvPr>
        </p:nvSpPr>
        <p:spPr>
          <a:xfrm>
            <a:off x="1513870" y="1190723"/>
            <a:ext cx="2357187" cy="269879"/>
          </a:xfrm>
        </p:spPr>
        <p:txBody>
          <a:bodyPr>
            <a:noAutofit/>
          </a:bodyPr>
          <a:lstStyle>
            <a:lvl1pPr marL="0" indent="0" algn="ctr">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20" name="Segnaposto testo 6"/>
          <p:cNvSpPr>
            <a:spLocks noGrp="1"/>
          </p:cNvSpPr>
          <p:nvPr>
            <p:ph type="body" sz="quarter" idx="15" hasCustomPrompt="1"/>
          </p:nvPr>
        </p:nvSpPr>
        <p:spPr>
          <a:xfrm>
            <a:off x="5515666" y="1190723"/>
            <a:ext cx="2357187" cy="269879"/>
          </a:xfrm>
        </p:spPr>
        <p:txBody>
          <a:bodyPr>
            <a:noAutofit/>
          </a:bodyPr>
          <a:lstStyle>
            <a:lvl1pPr marL="0" indent="0" algn="ctr">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21" name="Segnaposto numero diapositiva 5"/>
          <p:cNvSpPr>
            <a:spLocks noGrp="1"/>
          </p:cNvSpPr>
          <p:nvPr>
            <p:ph type="sldNum" sz="quarter" idx="16"/>
          </p:nvPr>
        </p:nvSpPr>
        <p:spPr>
          <a:xfrm>
            <a:off x="8593982" y="134543"/>
            <a:ext cx="415993"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dirty="0"/>
          </a:p>
        </p:txBody>
      </p:sp>
    </p:spTree>
    <p:extLst>
      <p:ext uri="{BB962C8B-B14F-4D97-AF65-F5344CB8AC3E}">
        <p14:creationId xmlns:p14="http://schemas.microsoft.com/office/powerpoint/2010/main" val="514666233"/>
      </p:ext>
    </p:extLst>
  </p:cSld>
  <p:clrMapOvr>
    <a:masterClrMapping/>
  </p:clrMapOvr>
  <p:extLst>
    <p:ext uri="{DCECCB84-F9BA-43D5-87BE-67443E8EF086}">
      <p15:sldGuideLst xmlns:p15="http://schemas.microsoft.com/office/powerpoint/2012/main">
        <p15:guide id="1" orient="horz" pos="1620">
          <p15:clr>
            <a:srgbClr val="FBAE40"/>
          </p15:clr>
        </p15:guide>
        <p15:guide id="2" pos="25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olo e contenuto-PPT-2ChartWithText">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08892" y="273845"/>
            <a:ext cx="7864880" cy="342900"/>
          </a:xfrm>
        </p:spPr>
        <p:txBody>
          <a:bodyPr>
            <a:noAutofit/>
          </a:bodyPr>
          <a:lstStyle>
            <a:lvl1pPr>
              <a:defRPr sz="2400" b="1" baseline="0">
                <a:solidFill>
                  <a:srgbClr val="003A79"/>
                </a:solidFill>
                <a:latin typeface="Century Gothic" panose="020B0502020202020204" pitchFamily="34" charset="0"/>
                <a:cs typeface="Arial" panose="020B0604020202020204" pitchFamily="34" charset="0"/>
              </a:defRPr>
            </a:lvl1pPr>
          </a:lstStyle>
          <a:p>
            <a:r>
              <a:rPr lang="it-IT" dirty="0"/>
              <a:t>Titolo – Century </a:t>
            </a:r>
            <a:r>
              <a:rPr lang="it-IT" dirty="0" err="1"/>
              <a:t>Gothic</a:t>
            </a:r>
            <a:r>
              <a:rPr lang="it-IT" dirty="0"/>
              <a:t> 24</a:t>
            </a:r>
          </a:p>
        </p:txBody>
      </p:sp>
      <p:sp>
        <p:nvSpPr>
          <p:cNvPr id="3" name="Segnaposto contenuto 2"/>
          <p:cNvSpPr>
            <a:spLocks noGrp="1"/>
          </p:cNvSpPr>
          <p:nvPr>
            <p:ph idx="1" hasCustomPrompt="1"/>
          </p:nvPr>
        </p:nvSpPr>
        <p:spPr>
          <a:xfrm>
            <a:off x="572575" y="1967218"/>
            <a:ext cx="4055329" cy="24300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 o grafico misura 2ChartWithText</a:t>
            </a:r>
          </a:p>
        </p:txBody>
      </p:sp>
      <p:sp>
        <p:nvSpPr>
          <p:cNvPr id="9" name="Segnaposto contenuto 2"/>
          <p:cNvSpPr>
            <a:spLocks noGrp="1"/>
          </p:cNvSpPr>
          <p:nvPr>
            <p:ph idx="13" hasCustomPrompt="1"/>
          </p:nvPr>
        </p:nvSpPr>
        <p:spPr>
          <a:xfrm>
            <a:off x="4765010" y="1967218"/>
            <a:ext cx="4055329" cy="24300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 o grafico misura 2ChartWithText</a:t>
            </a:r>
          </a:p>
        </p:txBody>
      </p:sp>
      <p:sp>
        <p:nvSpPr>
          <p:cNvPr id="18" name="Segnaposto contenuto 13"/>
          <p:cNvSpPr>
            <a:spLocks noGrp="1"/>
          </p:cNvSpPr>
          <p:nvPr>
            <p:ph sz="quarter" idx="11" hasCustomPrompt="1"/>
          </p:nvPr>
        </p:nvSpPr>
        <p:spPr>
          <a:xfrm>
            <a:off x="572576" y="4423016"/>
            <a:ext cx="3872727" cy="17356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Fonte/note Century </a:t>
            </a:r>
            <a:r>
              <a:rPr lang="it-IT" dirty="0" err="1"/>
              <a:t>Gothic</a:t>
            </a:r>
            <a:r>
              <a:rPr lang="it-IT" dirty="0"/>
              <a:t> 10</a:t>
            </a:r>
          </a:p>
        </p:txBody>
      </p:sp>
      <p:sp>
        <p:nvSpPr>
          <p:cNvPr id="19" name="Segnaposto contenuto 13"/>
          <p:cNvSpPr>
            <a:spLocks noGrp="1"/>
          </p:cNvSpPr>
          <p:nvPr>
            <p:ph sz="quarter" idx="14" hasCustomPrompt="1"/>
          </p:nvPr>
        </p:nvSpPr>
        <p:spPr>
          <a:xfrm>
            <a:off x="4765010" y="4436744"/>
            <a:ext cx="3872727" cy="17356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Fonte/note Century </a:t>
            </a:r>
            <a:r>
              <a:rPr lang="it-IT" dirty="0" err="1"/>
              <a:t>Gothic</a:t>
            </a:r>
            <a:r>
              <a:rPr lang="it-IT" dirty="0"/>
              <a:t> 10</a:t>
            </a:r>
          </a:p>
        </p:txBody>
      </p:sp>
      <p:sp>
        <p:nvSpPr>
          <p:cNvPr id="20" name="Segnaposto testo 6"/>
          <p:cNvSpPr>
            <a:spLocks noGrp="1"/>
          </p:cNvSpPr>
          <p:nvPr>
            <p:ph type="body" sz="quarter" idx="10" hasCustomPrompt="1"/>
          </p:nvPr>
        </p:nvSpPr>
        <p:spPr>
          <a:xfrm>
            <a:off x="1330345" y="1608747"/>
            <a:ext cx="2357187" cy="269879"/>
          </a:xfrm>
        </p:spPr>
        <p:txBody>
          <a:bodyPr>
            <a:noAutofit/>
          </a:bodyPr>
          <a:lstStyle>
            <a:lvl1pPr marL="0" indent="0" algn="ctr">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21" name="Segnaposto testo 6"/>
          <p:cNvSpPr>
            <a:spLocks noGrp="1"/>
          </p:cNvSpPr>
          <p:nvPr>
            <p:ph type="body" sz="quarter" idx="15" hasCustomPrompt="1"/>
          </p:nvPr>
        </p:nvSpPr>
        <p:spPr>
          <a:xfrm>
            <a:off x="5522779" y="1601569"/>
            <a:ext cx="2357187" cy="269879"/>
          </a:xfrm>
        </p:spPr>
        <p:txBody>
          <a:bodyPr>
            <a:noAutofit/>
          </a:bodyPr>
          <a:lstStyle>
            <a:lvl1pPr marL="0" indent="0" algn="ctr">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22" name="Segnaposto testo 14"/>
          <p:cNvSpPr>
            <a:spLocks noGrp="1"/>
          </p:cNvSpPr>
          <p:nvPr>
            <p:ph type="body" sz="quarter" idx="16" hasCustomPrompt="1"/>
          </p:nvPr>
        </p:nvSpPr>
        <p:spPr>
          <a:xfrm>
            <a:off x="404799" y="788389"/>
            <a:ext cx="8415540" cy="482147"/>
          </a:xfrm>
        </p:spPr>
        <p:txBody>
          <a:bodyPr>
            <a:noAutofit/>
          </a:bodyPr>
          <a:lstStyle>
            <a:lvl1pPr marL="0" indent="0">
              <a:buClr>
                <a:srgbClr val="003A79"/>
              </a:buClr>
              <a:buSzPct val="130000"/>
              <a:buFontTx/>
              <a:buNone/>
              <a:defRPr sz="1600" baseline="0">
                <a:latin typeface="Century Gothic" panose="020B0502020202020204" pitchFamily="34" charset="0"/>
                <a:cs typeface="Arial" panose="020B0604020202020204" pitchFamily="34" charset="0"/>
              </a:defRPr>
            </a:lvl1pPr>
          </a:lstStyle>
          <a:p>
            <a:pPr lvl="0"/>
            <a:r>
              <a:rPr lang="it-IT" dirty="0"/>
              <a:t>Century </a:t>
            </a:r>
            <a:r>
              <a:rPr lang="it-IT" dirty="0" err="1"/>
              <a:t>Gothic</a:t>
            </a:r>
            <a:r>
              <a:rPr lang="it-IT" dirty="0"/>
              <a:t> 16 MIN Century </a:t>
            </a:r>
            <a:r>
              <a:rPr lang="it-IT" dirty="0" err="1"/>
              <a:t>Gothic</a:t>
            </a:r>
            <a:r>
              <a:rPr lang="it-IT" dirty="0"/>
              <a:t> 18 MAX</a:t>
            </a:r>
          </a:p>
          <a:p>
            <a:pPr lvl="0"/>
            <a:endParaRPr lang="it-IT" dirty="0"/>
          </a:p>
        </p:txBody>
      </p:sp>
      <p:sp>
        <p:nvSpPr>
          <p:cNvPr id="23" name="Segnaposto numero diapositiva 5"/>
          <p:cNvSpPr>
            <a:spLocks noGrp="1"/>
          </p:cNvSpPr>
          <p:nvPr>
            <p:ph type="sldNum" sz="quarter" idx="17"/>
          </p:nvPr>
        </p:nvSpPr>
        <p:spPr>
          <a:xfrm>
            <a:off x="8593982" y="134543"/>
            <a:ext cx="415993"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a:p>
        </p:txBody>
      </p:sp>
    </p:spTree>
    <p:extLst>
      <p:ext uri="{BB962C8B-B14F-4D97-AF65-F5344CB8AC3E}">
        <p14:creationId xmlns:p14="http://schemas.microsoft.com/office/powerpoint/2010/main" val="4107277635"/>
      </p:ext>
    </p:extLst>
  </p:cSld>
  <p:clrMapOvr>
    <a:masterClrMapping/>
  </p:clrMapOvr>
  <p:extLst>
    <p:ext uri="{DCECCB84-F9BA-43D5-87BE-67443E8EF086}">
      <p15:sldGuideLst xmlns:p15="http://schemas.microsoft.com/office/powerpoint/2012/main">
        <p15:guide id="1" orient="horz" pos="1620">
          <p15:clr>
            <a:srgbClr val="FBAE40"/>
          </p15:clr>
        </p15:guide>
        <p15:guide id="2" pos="25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olo e contenuto-PPT-1ChartRightText">
    <p:spTree>
      <p:nvGrpSpPr>
        <p:cNvPr id="1" name=""/>
        <p:cNvGrpSpPr/>
        <p:nvPr/>
      </p:nvGrpSpPr>
      <p:grpSpPr>
        <a:xfrm>
          <a:off x="0" y="0"/>
          <a:ext cx="0" cy="0"/>
          <a:chOff x="0" y="0"/>
          <a:chExt cx="0" cy="0"/>
        </a:xfrm>
      </p:grpSpPr>
      <p:sp>
        <p:nvSpPr>
          <p:cNvPr id="15" name="Rettangolo 14"/>
          <p:cNvSpPr/>
          <p:nvPr userDrawn="1"/>
        </p:nvSpPr>
        <p:spPr>
          <a:xfrm rot="20968961">
            <a:off x="5133942" y="1563150"/>
            <a:ext cx="3632520" cy="2485093"/>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it-IT" sz="1016" dirty="0">
              <a:solidFill>
                <a:srgbClr val="003A79"/>
              </a:solidFill>
              <a:latin typeface="Arial" pitchFamily="34" charset="0"/>
              <a:cs typeface="Arial" pitchFamily="34" charset="0"/>
            </a:endParaRPr>
          </a:p>
        </p:txBody>
      </p:sp>
      <p:sp>
        <p:nvSpPr>
          <p:cNvPr id="2" name="Titolo 1"/>
          <p:cNvSpPr>
            <a:spLocks noGrp="1"/>
          </p:cNvSpPr>
          <p:nvPr>
            <p:ph type="title" hasCustomPrompt="1"/>
          </p:nvPr>
        </p:nvSpPr>
        <p:spPr>
          <a:xfrm>
            <a:off x="408897" y="273845"/>
            <a:ext cx="7864880" cy="342900"/>
          </a:xfrm>
        </p:spPr>
        <p:txBody>
          <a:bodyPr>
            <a:noAutofit/>
          </a:bodyPr>
          <a:lstStyle>
            <a:lvl1pPr>
              <a:defRPr sz="2400" b="1">
                <a:solidFill>
                  <a:srgbClr val="003A79"/>
                </a:solidFill>
                <a:latin typeface="Century Gothic" panose="020B0502020202020204" pitchFamily="34" charset="0"/>
                <a:cs typeface="Arial" panose="020B0604020202020204" pitchFamily="34" charset="0"/>
              </a:defRPr>
            </a:lvl1pPr>
          </a:lstStyle>
          <a:p>
            <a:r>
              <a:rPr lang="it-IT" dirty="0"/>
              <a:t>Titolo – Century </a:t>
            </a:r>
            <a:r>
              <a:rPr lang="it-IT" dirty="0" err="1"/>
              <a:t>Gothic</a:t>
            </a:r>
            <a:r>
              <a:rPr lang="it-IT" dirty="0"/>
              <a:t> 24</a:t>
            </a:r>
          </a:p>
        </p:txBody>
      </p:sp>
      <p:sp>
        <p:nvSpPr>
          <p:cNvPr id="3" name="NewSlide"/>
          <p:cNvSpPr>
            <a:spLocks noGrp="1"/>
          </p:cNvSpPr>
          <p:nvPr>
            <p:ph idx="1" hasCustomPrompt="1"/>
          </p:nvPr>
        </p:nvSpPr>
        <p:spPr>
          <a:xfrm>
            <a:off x="631161" y="1327463"/>
            <a:ext cx="4055329" cy="29700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 o grafico misura 1ChartRightText</a:t>
            </a:r>
          </a:p>
        </p:txBody>
      </p:sp>
      <p:sp>
        <p:nvSpPr>
          <p:cNvPr id="10" name="Segnaposto testo 6"/>
          <p:cNvSpPr>
            <a:spLocks noGrp="1"/>
          </p:cNvSpPr>
          <p:nvPr>
            <p:ph type="body" sz="quarter" idx="10" hasCustomPrompt="1"/>
          </p:nvPr>
        </p:nvSpPr>
        <p:spPr>
          <a:xfrm>
            <a:off x="1311017" y="954499"/>
            <a:ext cx="2357187" cy="269879"/>
          </a:xfrm>
        </p:spPr>
        <p:txBody>
          <a:bodyPr>
            <a:noAutofit/>
          </a:bodyPr>
          <a:lstStyle>
            <a:lvl1pPr marL="0" indent="0" algn="ctr">
              <a:buFont typeface="Arial" panose="020B0604020202020204" pitchFamily="34" charset="0"/>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11" name="Segnaposto contenuto 13"/>
          <p:cNvSpPr>
            <a:spLocks noGrp="1"/>
          </p:cNvSpPr>
          <p:nvPr>
            <p:ph sz="quarter" idx="11" hasCustomPrompt="1"/>
          </p:nvPr>
        </p:nvSpPr>
        <p:spPr>
          <a:xfrm>
            <a:off x="631162" y="4380369"/>
            <a:ext cx="3872727" cy="17356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Fonte/note Century </a:t>
            </a:r>
            <a:r>
              <a:rPr lang="it-IT" dirty="0" err="1"/>
              <a:t>Gothic</a:t>
            </a:r>
            <a:r>
              <a:rPr lang="it-IT" dirty="0"/>
              <a:t> 10</a:t>
            </a:r>
          </a:p>
        </p:txBody>
      </p:sp>
      <p:sp>
        <p:nvSpPr>
          <p:cNvPr id="5" name="Segnaposto testo 4"/>
          <p:cNvSpPr>
            <a:spLocks noGrp="1"/>
          </p:cNvSpPr>
          <p:nvPr>
            <p:ph type="body" sz="quarter" idx="12" hasCustomPrompt="1"/>
          </p:nvPr>
        </p:nvSpPr>
        <p:spPr>
          <a:xfrm>
            <a:off x="5474257" y="1772139"/>
            <a:ext cx="3021784" cy="2089999"/>
          </a:xfrm>
        </p:spPr>
        <p:txBody>
          <a:bodyPr>
            <a:noAutofit/>
          </a:bodyPr>
          <a:lstStyle>
            <a:lvl1pPr marL="0" indent="0">
              <a:buClr>
                <a:srgbClr val="003A79"/>
              </a:buClr>
              <a:buSzPct val="130000"/>
              <a:buFont typeface="Wingdings" panose="05000000000000000000" pitchFamily="2" charset="2"/>
              <a:buNone/>
              <a:defRPr sz="1600" baseline="0">
                <a:solidFill>
                  <a:srgbClr val="003A79"/>
                </a:solidFill>
                <a:latin typeface="Century Gothic" panose="020B0502020202020204" pitchFamily="34" charset="0"/>
                <a:cs typeface="Arial" panose="020B0604020202020204" pitchFamily="34" charset="0"/>
              </a:defRPr>
            </a:lvl1pPr>
          </a:lstStyle>
          <a:p>
            <a:pPr lvl="0"/>
            <a:r>
              <a:rPr lang="it-IT" dirty="0"/>
              <a:t>Testo Century </a:t>
            </a:r>
            <a:r>
              <a:rPr lang="it-IT" dirty="0" err="1"/>
              <a:t>Gothic</a:t>
            </a:r>
            <a:r>
              <a:rPr lang="it-IT" dirty="0"/>
              <a:t> 16</a:t>
            </a:r>
          </a:p>
        </p:txBody>
      </p:sp>
      <p:sp>
        <p:nvSpPr>
          <p:cNvPr id="14" name="Segnaposto numero diapositiva 5"/>
          <p:cNvSpPr>
            <a:spLocks noGrp="1"/>
          </p:cNvSpPr>
          <p:nvPr>
            <p:ph type="sldNum" sz="quarter" idx="13"/>
          </p:nvPr>
        </p:nvSpPr>
        <p:spPr>
          <a:xfrm>
            <a:off x="8593982" y="134543"/>
            <a:ext cx="415993"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a:p>
        </p:txBody>
      </p:sp>
    </p:spTree>
    <p:extLst>
      <p:ext uri="{BB962C8B-B14F-4D97-AF65-F5344CB8AC3E}">
        <p14:creationId xmlns:p14="http://schemas.microsoft.com/office/powerpoint/2010/main" val="1449225805"/>
      </p:ext>
    </p:extLst>
  </p:cSld>
  <p:clrMapOvr>
    <a:masterClrMapping/>
  </p:clrMapOvr>
  <p:extLst>
    <p:ext uri="{DCECCB84-F9BA-43D5-87BE-67443E8EF086}">
      <p15:sldGuideLst xmlns:p15="http://schemas.microsoft.com/office/powerpoint/2012/main">
        <p15:guide id="1" orient="horz" pos="1620">
          <p15:clr>
            <a:srgbClr val="FBAE40"/>
          </p15:clr>
        </p15:guide>
        <p15:guide id="2" pos="25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olo e contenuto-PPT-1ChartRightText">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08897" y="273845"/>
            <a:ext cx="7864880" cy="342900"/>
          </a:xfrm>
        </p:spPr>
        <p:txBody>
          <a:bodyPr>
            <a:noAutofit/>
          </a:bodyPr>
          <a:lstStyle>
            <a:lvl1pPr>
              <a:defRPr sz="2400" b="1">
                <a:solidFill>
                  <a:srgbClr val="003A79"/>
                </a:solidFill>
                <a:latin typeface="Century Gothic" panose="020B0502020202020204" pitchFamily="34" charset="0"/>
                <a:cs typeface="Arial" panose="020B0604020202020204" pitchFamily="34" charset="0"/>
              </a:defRPr>
            </a:lvl1pPr>
          </a:lstStyle>
          <a:p>
            <a:r>
              <a:rPr lang="it-IT" dirty="0"/>
              <a:t>Titolo – Century </a:t>
            </a:r>
            <a:r>
              <a:rPr lang="it-IT" dirty="0" err="1"/>
              <a:t>Gothic</a:t>
            </a:r>
            <a:r>
              <a:rPr lang="it-IT" dirty="0"/>
              <a:t> 24</a:t>
            </a:r>
          </a:p>
        </p:txBody>
      </p:sp>
      <p:sp>
        <p:nvSpPr>
          <p:cNvPr id="3" name="NewSlide"/>
          <p:cNvSpPr>
            <a:spLocks noGrp="1"/>
          </p:cNvSpPr>
          <p:nvPr>
            <p:ph idx="1" hasCustomPrompt="1"/>
          </p:nvPr>
        </p:nvSpPr>
        <p:spPr>
          <a:xfrm>
            <a:off x="631161" y="1327463"/>
            <a:ext cx="4055329" cy="29700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 o grafico misura 1ChartRightText</a:t>
            </a:r>
          </a:p>
        </p:txBody>
      </p:sp>
      <p:sp>
        <p:nvSpPr>
          <p:cNvPr id="10" name="Segnaposto testo 6"/>
          <p:cNvSpPr>
            <a:spLocks noGrp="1"/>
          </p:cNvSpPr>
          <p:nvPr>
            <p:ph type="body" sz="quarter" idx="10" hasCustomPrompt="1"/>
          </p:nvPr>
        </p:nvSpPr>
        <p:spPr>
          <a:xfrm>
            <a:off x="1311017" y="954499"/>
            <a:ext cx="2357187" cy="269879"/>
          </a:xfrm>
        </p:spPr>
        <p:txBody>
          <a:bodyPr>
            <a:noAutofit/>
          </a:bodyPr>
          <a:lstStyle>
            <a:lvl1pPr marL="0" indent="0" algn="ctr">
              <a:buFont typeface="Arial" panose="020B0604020202020204" pitchFamily="34" charset="0"/>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11" name="Segnaposto contenuto 13"/>
          <p:cNvSpPr>
            <a:spLocks noGrp="1"/>
          </p:cNvSpPr>
          <p:nvPr>
            <p:ph sz="quarter" idx="11" hasCustomPrompt="1"/>
          </p:nvPr>
        </p:nvSpPr>
        <p:spPr>
          <a:xfrm>
            <a:off x="631162" y="4380369"/>
            <a:ext cx="3872727" cy="17356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5" name="Segnaposto testo 4"/>
          <p:cNvSpPr>
            <a:spLocks noGrp="1"/>
          </p:cNvSpPr>
          <p:nvPr>
            <p:ph type="body" sz="quarter" idx="12" hasCustomPrompt="1"/>
          </p:nvPr>
        </p:nvSpPr>
        <p:spPr>
          <a:xfrm>
            <a:off x="4928487" y="1327463"/>
            <a:ext cx="3665495" cy="2970000"/>
          </a:xfrm>
        </p:spPr>
        <p:txBody>
          <a:bodyPr>
            <a:noAutofit/>
          </a:bodyPr>
          <a:lstStyle>
            <a:lvl1pPr marL="0" indent="0">
              <a:buClr>
                <a:srgbClr val="003A79"/>
              </a:buClr>
              <a:buSzPct val="130000"/>
              <a:buFont typeface="Wingdings" panose="05000000000000000000" pitchFamily="2" charset="2"/>
              <a:buNone/>
              <a:defRPr sz="1600" baseline="0">
                <a:solidFill>
                  <a:srgbClr val="003A79"/>
                </a:solidFill>
                <a:latin typeface="Century Gothic" panose="020B0502020202020204" pitchFamily="34" charset="0"/>
                <a:cs typeface="Arial" panose="020B0604020202020204" pitchFamily="34" charset="0"/>
              </a:defRPr>
            </a:lvl1pPr>
          </a:lstStyle>
          <a:p>
            <a:pPr lvl="0"/>
            <a:r>
              <a:rPr lang="it-IT" dirty="0"/>
              <a:t>Testo Century </a:t>
            </a:r>
            <a:r>
              <a:rPr lang="it-IT" dirty="0" err="1"/>
              <a:t>Gothic</a:t>
            </a:r>
            <a:r>
              <a:rPr lang="it-IT" dirty="0"/>
              <a:t> 16</a:t>
            </a:r>
          </a:p>
        </p:txBody>
      </p:sp>
      <p:sp>
        <p:nvSpPr>
          <p:cNvPr id="14" name="Segnaposto numero diapositiva 5"/>
          <p:cNvSpPr>
            <a:spLocks noGrp="1"/>
          </p:cNvSpPr>
          <p:nvPr>
            <p:ph type="sldNum" sz="quarter" idx="13"/>
          </p:nvPr>
        </p:nvSpPr>
        <p:spPr>
          <a:xfrm>
            <a:off x="8593982" y="134543"/>
            <a:ext cx="415993"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dirty="0"/>
          </a:p>
        </p:txBody>
      </p:sp>
    </p:spTree>
    <p:extLst>
      <p:ext uri="{BB962C8B-B14F-4D97-AF65-F5344CB8AC3E}">
        <p14:creationId xmlns:p14="http://schemas.microsoft.com/office/powerpoint/2010/main" val="3640229165"/>
      </p:ext>
    </p:extLst>
  </p:cSld>
  <p:clrMapOvr>
    <a:masterClrMapping/>
  </p:clrMapOvr>
  <p:extLst>
    <p:ext uri="{DCECCB84-F9BA-43D5-87BE-67443E8EF086}">
      <p15:sldGuideLst xmlns:p15="http://schemas.microsoft.com/office/powerpoint/2012/main">
        <p15:guide id="1" orient="horz" pos="1620">
          <p15:clr>
            <a:srgbClr val="FBAE40"/>
          </p15:clr>
        </p15:guide>
        <p15:guide id="2" pos="25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Titolo e contenuto-PPT-1ChartRightText">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08897" y="273845"/>
            <a:ext cx="7864880" cy="342900"/>
          </a:xfrm>
        </p:spPr>
        <p:txBody>
          <a:bodyPr>
            <a:noAutofit/>
          </a:bodyPr>
          <a:lstStyle>
            <a:lvl1pPr>
              <a:defRPr sz="2400" b="1">
                <a:solidFill>
                  <a:srgbClr val="003A79"/>
                </a:solidFill>
                <a:latin typeface="Century Gothic" panose="020B0502020202020204" pitchFamily="34" charset="0"/>
                <a:cs typeface="Arial" panose="020B0604020202020204" pitchFamily="34" charset="0"/>
              </a:defRPr>
            </a:lvl1pPr>
          </a:lstStyle>
          <a:p>
            <a:r>
              <a:rPr lang="it-IT" dirty="0"/>
              <a:t>Titolo – Century </a:t>
            </a:r>
            <a:r>
              <a:rPr lang="it-IT" dirty="0" err="1"/>
              <a:t>Gothic</a:t>
            </a:r>
            <a:r>
              <a:rPr lang="it-IT" dirty="0"/>
              <a:t> 24</a:t>
            </a:r>
          </a:p>
        </p:txBody>
      </p:sp>
      <p:sp>
        <p:nvSpPr>
          <p:cNvPr id="3" name="NewSlide"/>
          <p:cNvSpPr>
            <a:spLocks noGrp="1"/>
          </p:cNvSpPr>
          <p:nvPr>
            <p:ph idx="1" hasCustomPrompt="1"/>
          </p:nvPr>
        </p:nvSpPr>
        <p:spPr>
          <a:xfrm>
            <a:off x="4796232" y="1082019"/>
            <a:ext cx="4055329" cy="29700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 o grafico misura 1ChartRightText</a:t>
            </a:r>
          </a:p>
        </p:txBody>
      </p:sp>
      <p:sp>
        <p:nvSpPr>
          <p:cNvPr id="10" name="Segnaposto testo 6"/>
          <p:cNvSpPr>
            <a:spLocks noGrp="1"/>
          </p:cNvSpPr>
          <p:nvPr>
            <p:ph type="body" sz="quarter" idx="10" hasCustomPrompt="1"/>
          </p:nvPr>
        </p:nvSpPr>
        <p:spPr>
          <a:xfrm>
            <a:off x="5645303" y="711143"/>
            <a:ext cx="2357187" cy="269879"/>
          </a:xfrm>
        </p:spPr>
        <p:txBody>
          <a:bodyPr>
            <a:noAutofit/>
          </a:bodyPr>
          <a:lstStyle>
            <a:lvl1pPr marL="0" indent="0" algn="ctr">
              <a:buFont typeface="Arial" panose="020B0604020202020204" pitchFamily="34" charset="0"/>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11" name="Segnaposto contenuto 13"/>
          <p:cNvSpPr>
            <a:spLocks noGrp="1"/>
          </p:cNvSpPr>
          <p:nvPr>
            <p:ph sz="quarter" idx="11" hasCustomPrompt="1"/>
          </p:nvPr>
        </p:nvSpPr>
        <p:spPr>
          <a:xfrm>
            <a:off x="4796233" y="4134925"/>
            <a:ext cx="3872727" cy="17356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14" name="Segnaposto numero diapositiva 5"/>
          <p:cNvSpPr>
            <a:spLocks noGrp="1"/>
          </p:cNvSpPr>
          <p:nvPr>
            <p:ph type="sldNum" sz="quarter" idx="13"/>
          </p:nvPr>
        </p:nvSpPr>
        <p:spPr>
          <a:xfrm>
            <a:off x="8593982" y="134543"/>
            <a:ext cx="415993"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a:p>
        </p:txBody>
      </p:sp>
      <p:sp>
        <p:nvSpPr>
          <p:cNvPr id="22" name="Rettangolo 21"/>
          <p:cNvSpPr/>
          <p:nvPr userDrawn="1"/>
        </p:nvSpPr>
        <p:spPr>
          <a:xfrm rot="20968961">
            <a:off x="601652" y="1527057"/>
            <a:ext cx="3632520" cy="2485093"/>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it-IT" sz="1016" dirty="0">
              <a:latin typeface="Arial" pitchFamily="34" charset="0"/>
              <a:cs typeface="Arial" pitchFamily="34" charset="0"/>
            </a:endParaRPr>
          </a:p>
        </p:txBody>
      </p:sp>
      <p:sp>
        <p:nvSpPr>
          <p:cNvPr id="23" name="Segnaposto testo 4"/>
          <p:cNvSpPr>
            <a:spLocks noGrp="1"/>
          </p:cNvSpPr>
          <p:nvPr>
            <p:ph type="body" sz="quarter" idx="12" hasCustomPrompt="1"/>
          </p:nvPr>
        </p:nvSpPr>
        <p:spPr>
          <a:xfrm>
            <a:off x="941967" y="1736045"/>
            <a:ext cx="3021784" cy="2089999"/>
          </a:xfrm>
        </p:spPr>
        <p:txBody>
          <a:bodyPr>
            <a:noAutofit/>
          </a:bodyPr>
          <a:lstStyle>
            <a:lvl1pPr marL="0" indent="0">
              <a:buClr>
                <a:srgbClr val="003A79"/>
              </a:buClr>
              <a:buSzPct val="130000"/>
              <a:buFont typeface="Wingdings" panose="05000000000000000000" pitchFamily="2" charset="2"/>
              <a:buNone/>
              <a:defRPr sz="1600" baseline="0">
                <a:solidFill>
                  <a:srgbClr val="003A79"/>
                </a:solidFill>
                <a:latin typeface="Century Gothic" panose="020B0502020202020204" pitchFamily="34" charset="0"/>
                <a:cs typeface="Arial" panose="020B0604020202020204" pitchFamily="34" charset="0"/>
              </a:defRPr>
            </a:lvl1pPr>
          </a:lstStyle>
          <a:p>
            <a:pPr lvl="0"/>
            <a:r>
              <a:rPr lang="it-IT" dirty="0"/>
              <a:t>Testo Century </a:t>
            </a:r>
            <a:r>
              <a:rPr lang="it-IT" dirty="0" err="1"/>
              <a:t>Gothic</a:t>
            </a:r>
            <a:r>
              <a:rPr lang="it-IT" dirty="0"/>
              <a:t> 16</a:t>
            </a:r>
          </a:p>
        </p:txBody>
      </p:sp>
    </p:spTree>
    <p:extLst>
      <p:ext uri="{BB962C8B-B14F-4D97-AF65-F5344CB8AC3E}">
        <p14:creationId xmlns:p14="http://schemas.microsoft.com/office/powerpoint/2010/main" val="3469371494"/>
      </p:ext>
    </p:extLst>
  </p:cSld>
  <p:clrMapOvr>
    <a:masterClrMapping/>
  </p:clrMapOvr>
  <p:extLst>
    <p:ext uri="{DCECCB84-F9BA-43D5-87BE-67443E8EF086}">
      <p15:sldGuideLst xmlns:p15="http://schemas.microsoft.com/office/powerpoint/2012/main">
        <p15:guide id="1" orient="horz" pos="1620">
          <p15:clr>
            <a:srgbClr val="FBAE40"/>
          </p15:clr>
        </p15:guide>
        <p15:guide id="2" pos="25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Titolo e contenuto-PPT-1ChartRightText">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08897" y="273845"/>
            <a:ext cx="7864880" cy="342900"/>
          </a:xfrm>
        </p:spPr>
        <p:txBody>
          <a:bodyPr>
            <a:noAutofit/>
          </a:bodyPr>
          <a:lstStyle>
            <a:lvl1pPr>
              <a:defRPr sz="2400" b="1">
                <a:solidFill>
                  <a:srgbClr val="003A79"/>
                </a:solidFill>
                <a:latin typeface="Century Gothic" panose="020B0502020202020204" pitchFamily="34" charset="0"/>
                <a:cs typeface="Arial" panose="020B0604020202020204" pitchFamily="34" charset="0"/>
              </a:defRPr>
            </a:lvl1pPr>
          </a:lstStyle>
          <a:p>
            <a:r>
              <a:rPr lang="it-IT" dirty="0"/>
              <a:t>Titolo – Century </a:t>
            </a:r>
            <a:r>
              <a:rPr lang="it-IT" dirty="0" err="1"/>
              <a:t>Gothic</a:t>
            </a:r>
            <a:r>
              <a:rPr lang="it-IT" dirty="0"/>
              <a:t> 24</a:t>
            </a:r>
          </a:p>
        </p:txBody>
      </p:sp>
      <p:sp>
        <p:nvSpPr>
          <p:cNvPr id="3" name="NewSlide"/>
          <p:cNvSpPr>
            <a:spLocks noGrp="1"/>
          </p:cNvSpPr>
          <p:nvPr>
            <p:ph idx="1" hasCustomPrompt="1"/>
          </p:nvPr>
        </p:nvSpPr>
        <p:spPr>
          <a:xfrm>
            <a:off x="4796232" y="1082019"/>
            <a:ext cx="4055329" cy="29700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 o grafico misura 1ChartRightText</a:t>
            </a:r>
          </a:p>
        </p:txBody>
      </p:sp>
      <p:sp>
        <p:nvSpPr>
          <p:cNvPr id="10" name="Segnaposto testo 6"/>
          <p:cNvSpPr>
            <a:spLocks noGrp="1"/>
          </p:cNvSpPr>
          <p:nvPr>
            <p:ph type="body" sz="quarter" idx="10" hasCustomPrompt="1"/>
          </p:nvPr>
        </p:nvSpPr>
        <p:spPr>
          <a:xfrm>
            <a:off x="5645303" y="711143"/>
            <a:ext cx="2357187" cy="269879"/>
          </a:xfrm>
        </p:spPr>
        <p:txBody>
          <a:bodyPr>
            <a:noAutofit/>
          </a:bodyPr>
          <a:lstStyle>
            <a:lvl1pPr marL="0" indent="0" algn="ctr">
              <a:buFont typeface="Arial" panose="020B0604020202020204" pitchFamily="34" charset="0"/>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11" name="Segnaposto contenuto 13"/>
          <p:cNvSpPr>
            <a:spLocks noGrp="1"/>
          </p:cNvSpPr>
          <p:nvPr>
            <p:ph sz="quarter" idx="11" hasCustomPrompt="1"/>
          </p:nvPr>
        </p:nvSpPr>
        <p:spPr>
          <a:xfrm>
            <a:off x="4796233" y="4134925"/>
            <a:ext cx="3872727" cy="17356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14" name="Segnaposto numero diapositiva 5"/>
          <p:cNvSpPr>
            <a:spLocks noGrp="1"/>
          </p:cNvSpPr>
          <p:nvPr>
            <p:ph type="sldNum" sz="quarter" idx="13"/>
          </p:nvPr>
        </p:nvSpPr>
        <p:spPr>
          <a:xfrm>
            <a:off x="8593982" y="134543"/>
            <a:ext cx="415993"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a:p>
        </p:txBody>
      </p:sp>
      <p:sp>
        <p:nvSpPr>
          <p:cNvPr id="23" name="Segnaposto testo 4"/>
          <p:cNvSpPr>
            <a:spLocks noGrp="1"/>
          </p:cNvSpPr>
          <p:nvPr>
            <p:ph type="body" sz="quarter" idx="12" hasCustomPrompt="1"/>
          </p:nvPr>
        </p:nvSpPr>
        <p:spPr>
          <a:xfrm>
            <a:off x="487773" y="1085518"/>
            <a:ext cx="3735263" cy="2966503"/>
          </a:xfrm>
        </p:spPr>
        <p:txBody>
          <a:bodyPr>
            <a:noAutofit/>
          </a:bodyPr>
          <a:lstStyle>
            <a:lvl1pPr marL="0" indent="0">
              <a:buClr>
                <a:srgbClr val="003A79"/>
              </a:buClr>
              <a:buSzPct val="130000"/>
              <a:buFont typeface="Wingdings" panose="05000000000000000000" pitchFamily="2" charset="2"/>
              <a:buNone/>
              <a:defRPr sz="1600" baseline="0">
                <a:solidFill>
                  <a:srgbClr val="003A79"/>
                </a:solidFill>
                <a:latin typeface="Century Gothic" panose="020B0502020202020204" pitchFamily="34" charset="0"/>
                <a:cs typeface="Arial" panose="020B0604020202020204" pitchFamily="34" charset="0"/>
              </a:defRPr>
            </a:lvl1pPr>
          </a:lstStyle>
          <a:p>
            <a:pPr lvl="0"/>
            <a:r>
              <a:rPr lang="it-IT" dirty="0"/>
              <a:t>Century </a:t>
            </a:r>
            <a:r>
              <a:rPr lang="it-IT" dirty="0" err="1"/>
              <a:t>Gothic</a:t>
            </a:r>
            <a:r>
              <a:rPr lang="it-IT" dirty="0"/>
              <a:t> 16 MIN </a:t>
            </a:r>
          </a:p>
          <a:p>
            <a:pPr lvl="0"/>
            <a:endParaRPr lang="it-IT" dirty="0"/>
          </a:p>
        </p:txBody>
      </p:sp>
    </p:spTree>
    <p:extLst>
      <p:ext uri="{BB962C8B-B14F-4D97-AF65-F5344CB8AC3E}">
        <p14:creationId xmlns:p14="http://schemas.microsoft.com/office/powerpoint/2010/main" val="1126070853"/>
      </p:ext>
    </p:extLst>
  </p:cSld>
  <p:clrMapOvr>
    <a:masterClrMapping/>
  </p:clrMapOvr>
  <p:extLst>
    <p:ext uri="{DCECCB84-F9BA-43D5-87BE-67443E8EF086}">
      <p15:sldGuideLst xmlns:p15="http://schemas.microsoft.com/office/powerpoint/2012/main">
        <p15:guide id="1" orient="horz" pos="1620">
          <p15:clr>
            <a:srgbClr val="FBAE40"/>
          </p15:clr>
        </p15:guide>
        <p15:guide id="2" pos="25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olo e contenuto-PPT-4ChartNoText">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399232" y="273845"/>
            <a:ext cx="7864880" cy="342900"/>
          </a:xfrm>
        </p:spPr>
        <p:txBody>
          <a:bodyPr>
            <a:noAutofit/>
          </a:bodyPr>
          <a:lstStyle>
            <a:lvl1pPr>
              <a:defRPr sz="2400" b="1">
                <a:solidFill>
                  <a:srgbClr val="003A79"/>
                </a:solidFill>
                <a:latin typeface="Century Gothic" panose="020B0502020202020204" pitchFamily="34" charset="0"/>
                <a:cs typeface="Arial" panose="020B0604020202020204" pitchFamily="34" charset="0"/>
              </a:defRPr>
            </a:lvl1pPr>
          </a:lstStyle>
          <a:p>
            <a:r>
              <a:rPr lang="it-IT" dirty="0"/>
              <a:t>Titolo – Century </a:t>
            </a:r>
            <a:r>
              <a:rPr lang="it-IT" dirty="0" err="1"/>
              <a:t>Gothic</a:t>
            </a:r>
            <a:r>
              <a:rPr lang="it-IT" dirty="0"/>
              <a:t> 24</a:t>
            </a:r>
          </a:p>
        </p:txBody>
      </p:sp>
      <p:sp>
        <p:nvSpPr>
          <p:cNvPr id="3" name="Segnaposto contenuto 2"/>
          <p:cNvSpPr>
            <a:spLocks noGrp="1"/>
          </p:cNvSpPr>
          <p:nvPr>
            <p:ph idx="1" hasCustomPrompt="1"/>
          </p:nvPr>
        </p:nvSpPr>
        <p:spPr>
          <a:xfrm>
            <a:off x="631161" y="917243"/>
            <a:ext cx="3975813" cy="16200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 o grafico misura 4ChartNoText</a:t>
            </a:r>
          </a:p>
        </p:txBody>
      </p:sp>
      <p:sp>
        <p:nvSpPr>
          <p:cNvPr id="10" name="Segnaposto contenuto 2"/>
          <p:cNvSpPr>
            <a:spLocks noGrp="1"/>
          </p:cNvSpPr>
          <p:nvPr>
            <p:ph idx="13" hasCustomPrompt="1"/>
          </p:nvPr>
        </p:nvSpPr>
        <p:spPr>
          <a:xfrm>
            <a:off x="4813395" y="924387"/>
            <a:ext cx="3975813" cy="16200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 o grafico misura 4ChartNoText</a:t>
            </a:r>
          </a:p>
        </p:txBody>
      </p:sp>
      <p:sp>
        <p:nvSpPr>
          <p:cNvPr id="14" name="Segnaposto contenuto 2"/>
          <p:cNvSpPr>
            <a:spLocks noGrp="1"/>
          </p:cNvSpPr>
          <p:nvPr>
            <p:ph idx="14" hasCustomPrompt="1"/>
          </p:nvPr>
        </p:nvSpPr>
        <p:spPr>
          <a:xfrm>
            <a:off x="631161" y="2927468"/>
            <a:ext cx="3975813" cy="16200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 o grafico misura 4ChartNoText</a:t>
            </a:r>
          </a:p>
        </p:txBody>
      </p:sp>
      <p:sp>
        <p:nvSpPr>
          <p:cNvPr id="18" name="Segnaposto contenuto 2"/>
          <p:cNvSpPr>
            <a:spLocks noGrp="1"/>
          </p:cNvSpPr>
          <p:nvPr>
            <p:ph idx="15" hasCustomPrompt="1"/>
          </p:nvPr>
        </p:nvSpPr>
        <p:spPr>
          <a:xfrm>
            <a:off x="4813395" y="2936777"/>
            <a:ext cx="3975813" cy="1620000"/>
          </a:xfrm>
        </p:spPr>
        <p:txBody>
          <a:bodyPr>
            <a:normAutofit/>
          </a:bodyPr>
          <a:lstStyle>
            <a:lvl1pPr>
              <a:defRPr sz="1400">
                <a:latin typeface="Century Gothic" panose="020B0502020202020204" pitchFamily="34" charset="0"/>
                <a:cs typeface="Arial" panose="020B0604020202020204" pitchFamily="34" charset="0"/>
              </a:defRPr>
            </a:lvl1pPr>
          </a:lstStyle>
          <a:p>
            <a:pPr lvl="0"/>
            <a:r>
              <a:rPr lang="it-IT" dirty="0"/>
              <a:t>Inserisci tabella o grafico misura 4ChartNoText</a:t>
            </a:r>
          </a:p>
        </p:txBody>
      </p:sp>
      <p:sp>
        <p:nvSpPr>
          <p:cNvPr id="24" name="Segnaposto testo 6"/>
          <p:cNvSpPr>
            <a:spLocks noGrp="1"/>
          </p:cNvSpPr>
          <p:nvPr>
            <p:ph type="body" sz="quarter" idx="10" hasCustomPrompt="1"/>
          </p:nvPr>
        </p:nvSpPr>
        <p:spPr>
          <a:xfrm>
            <a:off x="1340007" y="709845"/>
            <a:ext cx="2357187" cy="183772"/>
          </a:xfrm>
        </p:spPr>
        <p:txBody>
          <a:bodyPr>
            <a:noAutofit/>
          </a:bodyPr>
          <a:lstStyle>
            <a:lvl1pPr marL="0" indent="0" algn="ctr">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25" name="Segnaposto testo 6"/>
          <p:cNvSpPr>
            <a:spLocks noGrp="1"/>
          </p:cNvSpPr>
          <p:nvPr>
            <p:ph type="body" sz="quarter" idx="16" hasCustomPrompt="1"/>
          </p:nvPr>
        </p:nvSpPr>
        <p:spPr>
          <a:xfrm>
            <a:off x="5534053" y="696801"/>
            <a:ext cx="2357187" cy="178162"/>
          </a:xfrm>
        </p:spPr>
        <p:txBody>
          <a:bodyPr>
            <a:noAutofit/>
          </a:bodyPr>
          <a:lstStyle>
            <a:lvl1pPr marL="0" indent="0" algn="ctr">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26" name="Segnaposto testo 6"/>
          <p:cNvSpPr>
            <a:spLocks noGrp="1"/>
          </p:cNvSpPr>
          <p:nvPr>
            <p:ph type="body" sz="quarter" idx="17" hasCustomPrompt="1"/>
          </p:nvPr>
        </p:nvSpPr>
        <p:spPr>
          <a:xfrm>
            <a:off x="1340007" y="2724477"/>
            <a:ext cx="2357187" cy="199891"/>
          </a:xfrm>
        </p:spPr>
        <p:txBody>
          <a:bodyPr>
            <a:noAutofit/>
          </a:bodyPr>
          <a:lstStyle>
            <a:lvl1pPr marL="0" indent="0" algn="ctr">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27" name="Segnaposto testo 6"/>
          <p:cNvSpPr>
            <a:spLocks noGrp="1"/>
          </p:cNvSpPr>
          <p:nvPr>
            <p:ph type="body" sz="quarter" idx="18" hasCustomPrompt="1"/>
          </p:nvPr>
        </p:nvSpPr>
        <p:spPr>
          <a:xfrm>
            <a:off x="5534053" y="2752370"/>
            <a:ext cx="2357187" cy="184407"/>
          </a:xfrm>
        </p:spPr>
        <p:txBody>
          <a:bodyPr>
            <a:noAutofit/>
          </a:bodyPr>
          <a:lstStyle>
            <a:lvl1pPr marL="0" indent="0" algn="ctr">
              <a:buNone/>
              <a:defRPr sz="1300" b="1">
                <a:solidFill>
                  <a:srgbClr val="003A79"/>
                </a:solidFill>
                <a:latin typeface="Century Gothic" panose="020B0502020202020204" pitchFamily="34" charset="0"/>
                <a:cs typeface="Arial" panose="020B0604020202020204" pitchFamily="34" charset="0"/>
              </a:defRPr>
            </a:lvl1pPr>
          </a:lstStyle>
          <a:p>
            <a:pPr lvl="0"/>
            <a:r>
              <a:rPr lang="it-IT" dirty="0"/>
              <a:t>Titolo Century </a:t>
            </a:r>
            <a:r>
              <a:rPr lang="it-IT" dirty="0" err="1"/>
              <a:t>Gothic</a:t>
            </a:r>
            <a:r>
              <a:rPr lang="it-IT" dirty="0"/>
              <a:t> 13 </a:t>
            </a:r>
          </a:p>
        </p:txBody>
      </p:sp>
      <p:sp>
        <p:nvSpPr>
          <p:cNvPr id="28" name="Segnaposto contenuto 13"/>
          <p:cNvSpPr>
            <a:spLocks noGrp="1"/>
          </p:cNvSpPr>
          <p:nvPr>
            <p:ph sz="quarter" idx="11" hasCustomPrompt="1"/>
          </p:nvPr>
        </p:nvSpPr>
        <p:spPr>
          <a:xfrm>
            <a:off x="631162" y="2572277"/>
            <a:ext cx="3872727" cy="14400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29" name="Segnaposto contenuto 13"/>
          <p:cNvSpPr>
            <a:spLocks noGrp="1"/>
          </p:cNvSpPr>
          <p:nvPr>
            <p:ph sz="quarter" idx="19" hasCustomPrompt="1"/>
          </p:nvPr>
        </p:nvSpPr>
        <p:spPr>
          <a:xfrm>
            <a:off x="4813395" y="2562555"/>
            <a:ext cx="3872727" cy="180990"/>
          </a:xfrm>
        </p:spPr>
        <p:txBody>
          <a:bodyPr>
            <a:noAutofit/>
          </a:bodyPr>
          <a:lstStyle>
            <a:lvl1pPr marL="0" indent="0">
              <a:buNone/>
              <a:defRPr lang="it-IT" sz="1000" i="1" kern="1200" dirty="0">
                <a:solidFill>
                  <a:schemeClr val="tx1"/>
                </a:solidFill>
                <a:latin typeface="Century Gothic" panose="020B0502020202020204" pitchFamily="34" charset="0"/>
                <a:ea typeface="+mn-ea"/>
                <a:cs typeface="Arial" panose="020B0604020202020204" pitchFamily="34" charset="0"/>
              </a:defRPr>
            </a:lvl1pPr>
          </a:lstStyle>
          <a:p>
            <a:pPr lvl="0"/>
            <a:r>
              <a:rPr lang="it-IT" dirty="0"/>
              <a:t>Fonte/ note Century </a:t>
            </a:r>
            <a:r>
              <a:rPr lang="it-IT" dirty="0" err="1"/>
              <a:t>Gothic</a:t>
            </a:r>
            <a:r>
              <a:rPr lang="it-IT" dirty="0"/>
              <a:t> 10</a:t>
            </a:r>
          </a:p>
        </p:txBody>
      </p:sp>
      <p:sp>
        <p:nvSpPr>
          <p:cNvPr id="30" name="Segnaposto contenuto 13"/>
          <p:cNvSpPr>
            <a:spLocks noGrp="1"/>
          </p:cNvSpPr>
          <p:nvPr>
            <p:ph sz="quarter" idx="20" hasCustomPrompt="1"/>
          </p:nvPr>
        </p:nvSpPr>
        <p:spPr>
          <a:xfrm>
            <a:off x="631162" y="4553427"/>
            <a:ext cx="3872727" cy="17356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31" name="Segnaposto contenuto 13"/>
          <p:cNvSpPr>
            <a:spLocks noGrp="1"/>
          </p:cNvSpPr>
          <p:nvPr>
            <p:ph sz="quarter" idx="21" hasCustomPrompt="1"/>
          </p:nvPr>
        </p:nvSpPr>
        <p:spPr>
          <a:xfrm>
            <a:off x="4813395" y="4568137"/>
            <a:ext cx="3872727" cy="173560"/>
          </a:xfrm>
        </p:spPr>
        <p:txBody>
          <a:bodyPr>
            <a:noAutofit/>
          </a:bodyPr>
          <a:lstStyle>
            <a:lvl1pPr marL="0" indent="0">
              <a:buNone/>
              <a:defRPr sz="1000" i="1">
                <a:latin typeface="Century Gothic" panose="020B0502020202020204" pitchFamily="34" charset="0"/>
                <a:cs typeface="Arial" panose="020B0604020202020204" pitchFamily="34" charset="0"/>
              </a:defRPr>
            </a:lvl1pPr>
          </a:lstStyle>
          <a:p>
            <a:pPr lvl="0"/>
            <a:r>
              <a:rPr lang="it-IT" dirty="0"/>
              <a:t>Fonte/ note Century </a:t>
            </a:r>
            <a:r>
              <a:rPr lang="it-IT" dirty="0" err="1"/>
              <a:t>Gothic</a:t>
            </a:r>
            <a:r>
              <a:rPr lang="it-IT" dirty="0"/>
              <a:t> 10</a:t>
            </a:r>
          </a:p>
        </p:txBody>
      </p:sp>
      <p:sp>
        <p:nvSpPr>
          <p:cNvPr id="32" name="Segnaposto numero diapositiva 5"/>
          <p:cNvSpPr>
            <a:spLocks noGrp="1"/>
          </p:cNvSpPr>
          <p:nvPr>
            <p:ph type="sldNum" sz="quarter" idx="22"/>
          </p:nvPr>
        </p:nvSpPr>
        <p:spPr>
          <a:xfrm>
            <a:off x="8593982" y="134543"/>
            <a:ext cx="415993"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a:p>
        </p:txBody>
      </p:sp>
    </p:spTree>
    <p:extLst>
      <p:ext uri="{BB962C8B-B14F-4D97-AF65-F5344CB8AC3E}">
        <p14:creationId xmlns:p14="http://schemas.microsoft.com/office/powerpoint/2010/main" val="3594223677"/>
      </p:ext>
    </p:extLst>
  </p:cSld>
  <p:clrMapOvr>
    <a:masterClrMapping/>
  </p:clrMapOvr>
  <p:extLst>
    <p:ext uri="{DCECCB84-F9BA-43D5-87BE-67443E8EF086}">
      <p15:sldGuideLst xmlns:p15="http://schemas.microsoft.com/office/powerpoint/2012/main">
        <p15:guide id="1" orient="horz" pos="1620">
          <p15:clr>
            <a:srgbClr val="FBAE40"/>
          </p15:clr>
        </p15:guide>
        <p15:guide id="2" pos="25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1037E8E-8B9C-4168-A13E-20280A6AA0CB}"/>
              </a:ext>
            </a:extLst>
          </p:cNvPr>
          <p:cNvSpPr>
            <a:spLocks noGrp="1"/>
          </p:cNvSpPr>
          <p:nvPr>
            <p:ph type="title"/>
          </p:nvPr>
        </p:nvSpPr>
        <p:spPr>
          <a:xfrm>
            <a:off x="631825" y="274638"/>
            <a:ext cx="7916863" cy="993775"/>
          </a:xfrm>
          <a:prstGeom prst="rect">
            <a:avLst/>
          </a:prstGeom>
        </p:spPr>
        <p:txBody>
          <a:bodyPr vert="horz" lIns="91440" tIns="45720" rIns="91440" bIns="45720" rtlCol="0" anchor="ctr">
            <a:normAutofit/>
          </a:bodyPr>
          <a:lstStyle/>
          <a:p>
            <a:r>
              <a:rPr lang="it-IT" dirty="0"/>
              <a:t>Fare clic per modificare lo stile del titolo</a:t>
            </a:r>
          </a:p>
        </p:txBody>
      </p:sp>
      <p:sp>
        <p:nvSpPr>
          <p:cNvPr id="3" name="Segnaposto testo 2">
            <a:extLst>
              <a:ext uri="{FF2B5EF4-FFF2-40B4-BE49-F238E27FC236}">
                <a16:creationId xmlns:a16="http://schemas.microsoft.com/office/drawing/2014/main" id="{D3379FEF-1126-4AC0-A68B-A5D311807E18}"/>
              </a:ext>
            </a:extLst>
          </p:cNvPr>
          <p:cNvSpPr>
            <a:spLocks noGrp="1"/>
          </p:cNvSpPr>
          <p:nvPr>
            <p:ph type="body" idx="1"/>
          </p:nvPr>
        </p:nvSpPr>
        <p:spPr>
          <a:xfrm>
            <a:off x="631825" y="1370013"/>
            <a:ext cx="7916863" cy="3262312"/>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numero diapositiva 5">
            <a:extLst>
              <a:ext uri="{FF2B5EF4-FFF2-40B4-BE49-F238E27FC236}">
                <a16:creationId xmlns:a16="http://schemas.microsoft.com/office/drawing/2014/main" id="{EEE78043-A54D-4D35-970A-759C5FC294A4}"/>
              </a:ext>
            </a:extLst>
          </p:cNvPr>
          <p:cNvSpPr>
            <a:spLocks noGrp="1"/>
          </p:cNvSpPr>
          <p:nvPr>
            <p:ph type="sldNum" sz="quarter" idx="4"/>
          </p:nvPr>
        </p:nvSpPr>
        <p:spPr>
          <a:xfrm>
            <a:off x="8593980" y="134541"/>
            <a:ext cx="415992" cy="273844"/>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b="1">
                <a:solidFill>
                  <a:srgbClr val="003A79"/>
                </a:solidFill>
                <a:latin typeface="Century Gothic" panose="020B0502020202020204" pitchFamily="34" charset="0"/>
                <a:cs typeface="Arial" panose="020B0604020202020204" pitchFamily="34" charset="0"/>
              </a:defRPr>
            </a:lvl1pPr>
          </a:lstStyle>
          <a:p>
            <a:pPr>
              <a:defRPr/>
            </a:pPr>
            <a:fld id="{F84A8C9C-B6B8-40AF-90F5-1B3A93199BF6}" type="slidenum">
              <a:rPr lang="it-IT" altLang="it-IT" smtClean="0"/>
              <a:pPr>
                <a:defRPr/>
              </a:pPr>
              <a:t>‹N›</a:t>
            </a:fld>
            <a:endParaRPr lang="it-IT" altLang="it-IT" dirty="0"/>
          </a:p>
        </p:txBody>
      </p:sp>
      <p:pic>
        <p:nvPicPr>
          <p:cNvPr id="21" name="Immagine 19" descr="INTESA_SANPAOLO white.png">
            <a:extLst>
              <a:ext uri="{FF2B5EF4-FFF2-40B4-BE49-F238E27FC236}">
                <a16:creationId xmlns:a16="http://schemas.microsoft.com/office/drawing/2014/main" id="{20B94208-632A-4E4F-9606-014B205C1A8B}"/>
              </a:ext>
            </a:extLst>
          </p:cNvPr>
          <p:cNvPicPr>
            <a:picLocks noChangeAspect="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7206781" y="4733925"/>
            <a:ext cx="1557337"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244402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914400" rtl="0" eaLnBrk="1" latinLnBrk="0" hangingPunct="1">
        <a:lnSpc>
          <a:spcPct val="90000"/>
        </a:lnSpc>
        <a:spcBef>
          <a:spcPct val="0"/>
        </a:spcBef>
        <a:buNone/>
        <a:defRPr sz="18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552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31161" y="273847"/>
            <a:ext cx="7918192" cy="994172"/>
          </a:xfrm>
          <a:prstGeom prst="rect">
            <a:avLst/>
          </a:prstGeom>
        </p:spPr>
        <p:txBody>
          <a:bodyPr vert="horz" lIns="91440" tIns="45720" rIns="91440" bIns="45720" rtlCol="0" anchor="ctr">
            <a:normAutofit/>
          </a:bodyPr>
          <a:lstStyle/>
          <a:p>
            <a:r>
              <a:rPr lang="it-IT" dirty="0"/>
              <a:t>Fare clic per modificare lo stile del titolo</a:t>
            </a:r>
          </a:p>
        </p:txBody>
      </p:sp>
      <p:sp>
        <p:nvSpPr>
          <p:cNvPr id="3" name="Segnaposto testo 2"/>
          <p:cNvSpPr>
            <a:spLocks noGrp="1"/>
          </p:cNvSpPr>
          <p:nvPr>
            <p:ph type="body" idx="1"/>
          </p:nvPr>
        </p:nvSpPr>
        <p:spPr>
          <a:xfrm>
            <a:off x="631161" y="1369219"/>
            <a:ext cx="7918192" cy="3263504"/>
          </a:xfrm>
          <a:prstGeom prst="rect">
            <a:avLst/>
          </a:prstGeom>
        </p:spPr>
        <p:txBody>
          <a:bodyPr vert="horz" lIns="91440" tIns="45720" rIns="91440" bIns="45720" rtlCol="0">
            <a:normAutofit/>
          </a:bodyPr>
          <a:lstStyle/>
          <a:p>
            <a:pPr lvl="0"/>
            <a:r>
              <a:rPr lang="it-IT" dirty="0"/>
              <a:t>Modifica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Tree>
    <p:extLst>
      <p:ext uri="{BB962C8B-B14F-4D97-AF65-F5344CB8AC3E}">
        <p14:creationId xmlns:p14="http://schemas.microsoft.com/office/powerpoint/2010/main" val="1392173117"/>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3" r:id="rId3"/>
    <p:sldLayoutId id="2147483714" r:id="rId4"/>
    <p:sldLayoutId id="2147483715" r:id="rId5"/>
    <p:sldLayoutId id="2147483716" r:id="rId6"/>
    <p:sldLayoutId id="2147483717" r:id="rId7"/>
    <p:sldLayoutId id="2147483718" r:id="rId8"/>
    <p:sldLayoutId id="2147483721" r:id="rId9"/>
    <p:sldLayoutId id="2147483722" r:id="rId10"/>
    <p:sldLayoutId id="2147483723" r:id="rId11"/>
    <p:sldLayoutId id="2147483724" r:id="rId12"/>
  </p:sldLayoutIdLst>
  <p:hf hdr="0" ftr="0" dt="0"/>
  <p:txStyles>
    <p:titleStyle>
      <a:lvl1pPr algn="l" defTabSz="387305" rtl="0" eaLnBrk="1" latinLnBrk="0" hangingPunct="1">
        <a:lnSpc>
          <a:spcPct val="90000"/>
        </a:lnSpc>
        <a:spcBef>
          <a:spcPct val="0"/>
        </a:spcBef>
        <a:buNone/>
        <a:defRPr sz="1864" kern="1200">
          <a:solidFill>
            <a:schemeClr val="tx1"/>
          </a:solidFill>
          <a:latin typeface="+mj-lt"/>
          <a:ea typeface="+mj-ea"/>
          <a:cs typeface="+mj-cs"/>
        </a:defRPr>
      </a:lvl1pPr>
    </p:titleStyle>
    <p:bodyStyle>
      <a:lvl1pPr marL="96827" indent="-96827" algn="l" defTabSz="387305" rtl="0" eaLnBrk="1" latinLnBrk="0" hangingPunct="1">
        <a:lnSpc>
          <a:spcPct val="90000"/>
        </a:lnSpc>
        <a:spcBef>
          <a:spcPts val="424"/>
        </a:spcBef>
        <a:buFont typeface="Arial" panose="020B0604020202020204" pitchFamily="34" charset="0"/>
        <a:buChar char="•"/>
        <a:defRPr sz="904" kern="1200">
          <a:solidFill>
            <a:schemeClr val="tx1"/>
          </a:solidFill>
          <a:latin typeface="+mn-lt"/>
          <a:ea typeface="+mn-ea"/>
          <a:cs typeface="+mn-cs"/>
        </a:defRPr>
      </a:lvl1pPr>
      <a:lvl2pPr marL="290480" indent="-96827" algn="l" defTabSz="387305" rtl="0" eaLnBrk="1" latinLnBrk="0" hangingPunct="1">
        <a:lnSpc>
          <a:spcPct val="90000"/>
        </a:lnSpc>
        <a:spcBef>
          <a:spcPts val="212"/>
        </a:spcBef>
        <a:buFont typeface="Arial" panose="020B0604020202020204" pitchFamily="34" charset="0"/>
        <a:buChar char="•"/>
        <a:defRPr sz="904" kern="1200">
          <a:solidFill>
            <a:schemeClr val="tx1"/>
          </a:solidFill>
          <a:latin typeface="+mn-lt"/>
          <a:ea typeface="+mn-ea"/>
          <a:cs typeface="+mn-cs"/>
        </a:defRPr>
      </a:lvl2pPr>
      <a:lvl3pPr marL="484132" indent="-96827" algn="l" defTabSz="387305" rtl="0" eaLnBrk="1" latinLnBrk="0" hangingPunct="1">
        <a:lnSpc>
          <a:spcPct val="90000"/>
        </a:lnSpc>
        <a:spcBef>
          <a:spcPts val="212"/>
        </a:spcBef>
        <a:buFont typeface="Arial" panose="020B0604020202020204" pitchFamily="34" charset="0"/>
        <a:buChar char="•"/>
        <a:defRPr sz="904" kern="1200">
          <a:solidFill>
            <a:schemeClr val="tx1"/>
          </a:solidFill>
          <a:latin typeface="+mn-lt"/>
          <a:ea typeface="+mn-ea"/>
          <a:cs typeface="+mn-cs"/>
        </a:defRPr>
      </a:lvl3pPr>
      <a:lvl4pPr marL="677785" indent="-96827" algn="l" defTabSz="387305" rtl="0" eaLnBrk="1" latinLnBrk="0" hangingPunct="1">
        <a:lnSpc>
          <a:spcPct val="90000"/>
        </a:lnSpc>
        <a:spcBef>
          <a:spcPts val="212"/>
        </a:spcBef>
        <a:buFont typeface="Arial" panose="020B0604020202020204" pitchFamily="34" charset="0"/>
        <a:buChar char="•"/>
        <a:defRPr sz="904" kern="1200">
          <a:solidFill>
            <a:schemeClr val="tx1"/>
          </a:solidFill>
          <a:latin typeface="+mn-lt"/>
          <a:ea typeface="+mn-ea"/>
          <a:cs typeface="+mn-cs"/>
        </a:defRPr>
      </a:lvl4pPr>
      <a:lvl5pPr marL="871438" indent="-96827" algn="l" defTabSz="387305" rtl="0" eaLnBrk="1" latinLnBrk="0" hangingPunct="1">
        <a:lnSpc>
          <a:spcPct val="90000"/>
        </a:lnSpc>
        <a:spcBef>
          <a:spcPts val="212"/>
        </a:spcBef>
        <a:buFont typeface="Arial" panose="020B0604020202020204" pitchFamily="34" charset="0"/>
        <a:buChar char="•"/>
        <a:defRPr sz="904" kern="1200">
          <a:solidFill>
            <a:schemeClr val="tx1"/>
          </a:solidFill>
          <a:latin typeface="+mn-lt"/>
          <a:ea typeface="+mn-ea"/>
          <a:cs typeface="+mn-cs"/>
        </a:defRPr>
      </a:lvl5pPr>
      <a:lvl6pPr marL="1065090" indent="-96827" algn="l" defTabSz="387305" rtl="0" eaLnBrk="1" latinLnBrk="0" hangingPunct="1">
        <a:lnSpc>
          <a:spcPct val="90000"/>
        </a:lnSpc>
        <a:spcBef>
          <a:spcPts val="212"/>
        </a:spcBef>
        <a:buFont typeface="Arial" panose="020B0604020202020204" pitchFamily="34" charset="0"/>
        <a:buChar char="•"/>
        <a:defRPr sz="763" kern="1200">
          <a:solidFill>
            <a:schemeClr val="tx1"/>
          </a:solidFill>
          <a:latin typeface="+mn-lt"/>
          <a:ea typeface="+mn-ea"/>
          <a:cs typeface="+mn-cs"/>
        </a:defRPr>
      </a:lvl6pPr>
      <a:lvl7pPr marL="1258743" indent="-96827" algn="l" defTabSz="387305" rtl="0" eaLnBrk="1" latinLnBrk="0" hangingPunct="1">
        <a:lnSpc>
          <a:spcPct val="90000"/>
        </a:lnSpc>
        <a:spcBef>
          <a:spcPts val="212"/>
        </a:spcBef>
        <a:buFont typeface="Arial" panose="020B0604020202020204" pitchFamily="34" charset="0"/>
        <a:buChar char="•"/>
        <a:defRPr sz="763" kern="1200">
          <a:solidFill>
            <a:schemeClr val="tx1"/>
          </a:solidFill>
          <a:latin typeface="+mn-lt"/>
          <a:ea typeface="+mn-ea"/>
          <a:cs typeface="+mn-cs"/>
        </a:defRPr>
      </a:lvl7pPr>
      <a:lvl8pPr marL="1452396" indent="-96827" algn="l" defTabSz="387305" rtl="0" eaLnBrk="1" latinLnBrk="0" hangingPunct="1">
        <a:lnSpc>
          <a:spcPct val="90000"/>
        </a:lnSpc>
        <a:spcBef>
          <a:spcPts val="212"/>
        </a:spcBef>
        <a:buFont typeface="Arial" panose="020B0604020202020204" pitchFamily="34" charset="0"/>
        <a:buChar char="•"/>
        <a:defRPr sz="763" kern="1200">
          <a:solidFill>
            <a:schemeClr val="tx1"/>
          </a:solidFill>
          <a:latin typeface="+mn-lt"/>
          <a:ea typeface="+mn-ea"/>
          <a:cs typeface="+mn-cs"/>
        </a:defRPr>
      </a:lvl8pPr>
      <a:lvl9pPr marL="1646048" indent="-96827" algn="l" defTabSz="387305" rtl="0" eaLnBrk="1" latinLnBrk="0" hangingPunct="1">
        <a:lnSpc>
          <a:spcPct val="90000"/>
        </a:lnSpc>
        <a:spcBef>
          <a:spcPts val="212"/>
        </a:spcBef>
        <a:buFont typeface="Arial" panose="020B0604020202020204" pitchFamily="34" charset="0"/>
        <a:buChar char="•"/>
        <a:defRPr sz="763" kern="1200">
          <a:solidFill>
            <a:schemeClr val="tx1"/>
          </a:solidFill>
          <a:latin typeface="+mn-lt"/>
          <a:ea typeface="+mn-ea"/>
          <a:cs typeface="+mn-cs"/>
        </a:defRPr>
      </a:lvl9pPr>
    </p:bodyStyle>
    <p:otherStyle>
      <a:defPPr>
        <a:defRPr lang="it-IT"/>
      </a:defPPr>
      <a:lvl1pPr marL="0" algn="l" defTabSz="387305" rtl="0" eaLnBrk="1" latinLnBrk="0" hangingPunct="1">
        <a:defRPr sz="1350" kern="1200">
          <a:solidFill>
            <a:schemeClr val="tx1"/>
          </a:solidFill>
          <a:latin typeface="+mn-lt"/>
          <a:ea typeface="+mn-ea"/>
          <a:cs typeface="+mn-cs"/>
        </a:defRPr>
      </a:lvl1pPr>
      <a:lvl2pPr marL="193653" algn="l" defTabSz="387305" rtl="0" eaLnBrk="1" latinLnBrk="0" hangingPunct="1">
        <a:defRPr sz="1350" kern="1200">
          <a:solidFill>
            <a:schemeClr val="tx1"/>
          </a:solidFill>
          <a:latin typeface="+mn-lt"/>
          <a:ea typeface="+mn-ea"/>
          <a:cs typeface="+mn-cs"/>
        </a:defRPr>
      </a:lvl2pPr>
      <a:lvl3pPr marL="387305" algn="l" defTabSz="387305" rtl="0" eaLnBrk="1" latinLnBrk="0" hangingPunct="1">
        <a:defRPr sz="1350" kern="1200">
          <a:solidFill>
            <a:schemeClr val="tx1"/>
          </a:solidFill>
          <a:latin typeface="+mn-lt"/>
          <a:ea typeface="+mn-ea"/>
          <a:cs typeface="+mn-cs"/>
        </a:defRPr>
      </a:lvl3pPr>
      <a:lvl4pPr marL="580958" algn="l" defTabSz="387305" rtl="0" eaLnBrk="1" latinLnBrk="0" hangingPunct="1">
        <a:defRPr sz="1350" kern="1200">
          <a:solidFill>
            <a:schemeClr val="tx1"/>
          </a:solidFill>
          <a:latin typeface="+mn-lt"/>
          <a:ea typeface="+mn-ea"/>
          <a:cs typeface="+mn-cs"/>
        </a:defRPr>
      </a:lvl4pPr>
      <a:lvl5pPr marL="774611" algn="l" defTabSz="387305" rtl="0" eaLnBrk="1" latinLnBrk="0" hangingPunct="1">
        <a:defRPr sz="1350" kern="1200">
          <a:solidFill>
            <a:schemeClr val="tx1"/>
          </a:solidFill>
          <a:latin typeface="+mn-lt"/>
          <a:ea typeface="+mn-ea"/>
          <a:cs typeface="+mn-cs"/>
        </a:defRPr>
      </a:lvl5pPr>
      <a:lvl6pPr marL="968264" algn="l" defTabSz="387305" rtl="0" eaLnBrk="1" latinLnBrk="0" hangingPunct="1">
        <a:defRPr sz="1350" kern="1200">
          <a:solidFill>
            <a:schemeClr val="tx1"/>
          </a:solidFill>
          <a:latin typeface="+mn-lt"/>
          <a:ea typeface="+mn-ea"/>
          <a:cs typeface="+mn-cs"/>
        </a:defRPr>
      </a:lvl6pPr>
      <a:lvl7pPr marL="1161917" algn="l" defTabSz="387305" rtl="0" eaLnBrk="1" latinLnBrk="0" hangingPunct="1">
        <a:defRPr sz="1350" kern="1200">
          <a:solidFill>
            <a:schemeClr val="tx1"/>
          </a:solidFill>
          <a:latin typeface="+mn-lt"/>
          <a:ea typeface="+mn-ea"/>
          <a:cs typeface="+mn-cs"/>
        </a:defRPr>
      </a:lvl7pPr>
      <a:lvl8pPr marL="1355570" algn="l" defTabSz="387305" rtl="0" eaLnBrk="1" latinLnBrk="0" hangingPunct="1">
        <a:defRPr sz="1350" kern="1200">
          <a:solidFill>
            <a:schemeClr val="tx1"/>
          </a:solidFill>
          <a:latin typeface="+mn-lt"/>
          <a:ea typeface="+mn-ea"/>
          <a:cs typeface="+mn-cs"/>
        </a:defRPr>
      </a:lvl8pPr>
      <a:lvl9pPr marL="1549223" algn="l" defTabSz="387305"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svg"/><Relationship Id="rId3" Type="http://schemas.openxmlformats.org/officeDocument/2006/relationships/image" Target="../media/image6.svg"/><Relationship Id="rId7" Type="http://schemas.openxmlformats.org/officeDocument/2006/relationships/image" Target="../media/image10.svg"/><Relationship Id="rId12" Type="http://schemas.openxmlformats.org/officeDocument/2006/relationships/image" Target="../media/image15.png"/><Relationship Id="rId17" Type="http://schemas.openxmlformats.org/officeDocument/2006/relationships/image" Target="../media/image20.svg"/><Relationship Id="rId2" Type="http://schemas.openxmlformats.org/officeDocument/2006/relationships/image" Target="../media/image5.png"/><Relationship Id="rId16" Type="http://schemas.openxmlformats.org/officeDocument/2006/relationships/image" Target="../media/image19.png"/><Relationship Id="rId1" Type="http://schemas.openxmlformats.org/officeDocument/2006/relationships/slideLayout" Target="../slideLayouts/slideLayout22.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5" Type="http://schemas.openxmlformats.org/officeDocument/2006/relationships/image" Target="../media/image1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 Id="rId14" Type="http://schemas.openxmlformats.org/officeDocument/2006/relationships/image" Target="../media/image17.pn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8.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8.xml"/><Relationship Id="rId4" Type="http://schemas.openxmlformats.org/officeDocument/2006/relationships/chart" Target="../charts/chart4.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chart" Target="../charts/chart9.xml"/></Relationships>
</file>

<file path=ppt/slides/_rels/slide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chart" Target="../charts/char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ttotitolo 3">
            <a:extLst>
              <a:ext uri="{FF2B5EF4-FFF2-40B4-BE49-F238E27FC236}">
                <a16:creationId xmlns:a16="http://schemas.microsoft.com/office/drawing/2014/main" id="{B7AD509D-51C4-48E6-ABE7-42C6D92219FB}"/>
              </a:ext>
            </a:extLst>
          </p:cNvPr>
          <p:cNvSpPr>
            <a:spLocks noGrp="1"/>
          </p:cNvSpPr>
          <p:nvPr>
            <p:ph type="subTitle" idx="1"/>
          </p:nvPr>
        </p:nvSpPr>
        <p:spPr>
          <a:xfrm>
            <a:off x="1539449" y="2521059"/>
            <a:ext cx="4934503" cy="812860"/>
          </a:xfrm>
        </p:spPr>
        <p:txBody>
          <a:bodyPr/>
          <a:lstStyle/>
          <a:p>
            <a:r>
              <a:rPr lang="it-IT" dirty="0"/>
              <a:t>Il settore vitivinicolo in Italia: prospettive e sfide future</a:t>
            </a:r>
          </a:p>
        </p:txBody>
      </p:sp>
      <p:sp>
        <p:nvSpPr>
          <p:cNvPr id="5" name="Segnaposto testo 4">
            <a:extLst>
              <a:ext uri="{FF2B5EF4-FFF2-40B4-BE49-F238E27FC236}">
                <a16:creationId xmlns:a16="http://schemas.microsoft.com/office/drawing/2014/main" id="{9539881D-C532-4759-9A0F-758C02739790}"/>
              </a:ext>
            </a:extLst>
          </p:cNvPr>
          <p:cNvSpPr>
            <a:spLocks noGrp="1"/>
          </p:cNvSpPr>
          <p:nvPr>
            <p:ph type="body" sz="quarter" idx="10"/>
          </p:nvPr>
        </p:nvSpPr>
        <p:spPr>
          <a:xfrm>
            <a:off x="1563511" y="3904455"/>
            <a:ext cx="6885385" cy="685800"/>
          </a:xfrm>
        </p:spPr>
        <p:txBody>
          <a:bodyPr/>
          <a:lstStyle/>
          <a:p>
            <a:r>
              <a:rPr lang="it-IT" dirty="0" err="1"/>
              <a:t>Research</a:t>
            </a:r>
            <a:r>
              <a:rPr lang="it-IT" dirty="0"/>
              <a:t> Department</a:t>
            </a:r>
          </a:p>
          <a:p>
            <a:r>
              <a:rPr lang="it-IT" dirty="0"/>
              <a:t>Marzo 2025</a:t>
            </a:r>
          </a:p>
        </p:txBody>
      </p:sp>
    </p:spTree>
    <p:extLst>
      <p:ext uri="{BB962C8B-B14F-4D97-AF65-F5344CB8AC3E}">
        <p14:creationId xmlns:p14="http://schemas.microsoft.com/office/powerpoint/2010/main" val="1926823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a:extLst>
              <a:ext uri="{FF2B5EF4-FFF2-40B4-BE49-F238E27FC236}">
                <a16:creationId xmlns:a16="http://schemas.microsoft.com/office/drawing/2014/main" id="{3B0D6219-D004-4AA1-A4DC-8BB4C3A46F9D}"/>
              </a:ext>
            </a:extLst>
          </p:cNvPr>
          <p:cNvSpPr>
            <a:spLocks noGrp="1"/>
          </p:cNvSpPr>
          <p:nvPr>
            <p:ph type="title"/>
          </p:nvPr>
        </p:nvSpPr>
        <p:spPr>
          <a:xfrm>
            <a:off x="218174" y="172585"/>
            <a:ext cx="8535223" cy="393321"/>
          </a:xfrm>
        </p:spPr>
        <p:txBody>
          <a:bodyPr>
            <a:noAutofit/>
          </a:bodyPr>
          <a:lstStyle/>
          <a:p>
            <a:r>
              <a:rPr lang="it-IT" dirty="0"/>
              <a:t>Punti di forza e sfide per </a:t>
            </a:r>
            <a:r>
              <a:rPr lang="it-IT" b="1" dirty="0">
                <a:latin typeface="Century Gothic" panose="020B0502020202020204" pitchFamily="34" charset="0"/>
              </a:rPr>
              <a:t>le imprese italiane del vino</a:t>
            </a:r>
            <a:endParaRPr lang="it-IT" dirty="0"/>
          </a:p>
        </p:txBody>
      </p:sp>
      <p:sp>
        <p:nvSpPr>
          <p:cNvPr id="32" name="Segnaposto numero diapositiva 14">
            <a:extLst>
              <a:ext uri="{FF2B5EF4-FFF2-40B4-BE49-F238E27FC236}">
                <a16:creationId xmlns:a16="http://schemas.microsoft.com/office/drawing/2014/main" id="{8D414421-9D53-43C2-B209-464C017E40FF}"/>
              </a:ext>
            </a:extLst>
          </p:cNvPr>
          <p:cNvSpPr txBox="1">
            <a:spLocks/>
          </p:cNvSpPr>
          <p:nvPr/>
        </p:nvSpPr>
        <p:spPr bwMode="auto">
          <a:xfrm>
            <a:off x="8743950" y="96491"/>
            <a:ext cx="341938" cy="27275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it-IT"/>
            </a:defPPr>
            <a:lvl1pPr marL="0" algn="l" defTabSz="914400" rtl="0" eaLnBrk="1" latinLnBrk="0" hangingPunct="1">
              <a:defRPr sz="1200" b="1" kern="1200">
                <a:solidFill>
                  <a:schemeClr val="tx1"/>
                </a:solidFill>
                <a:latin typeface="Arial" panose="020B0604020202020204" pitchFamily="34" charset="0"/>
                <a:ea typeface="MS PGothic" panose="020B0600070205080204" pitchFamily="34" charset="-128"/>
                <a:cs typeface="+mn-cs"/>
              </a:defRPr>
            </a:lvl1pPr>
            <a:lvl2pPr marL="742950" indent="-28575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2pPr>
            <a:lvl3pPr marL="1143000" indent="-22860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3pPr>
            <a:lvl4pPr marL="1600200" indent="-22860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4pPr>
            <a:lvl5pPr marL="2057400" indent="-22860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5pPr>
            <a:lvl6pPr marL="25146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6pPr>
            <a:lvl7pPr marL="29718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7pPr>
            <a:lvl8pPr marL="34290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8pPr>
            <a:lvl9pPr marL="38862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9pPr>
          </a:lstStyle>
          <a:p>
            <a:pPr algn="ctr" defTabSz="683057">
              <a:defRPr/>
            </a:pPr>
            <a:fld id="{B1753FE2-952E-4EE3-8FF4-F1DEDEBA9BF8}" type="slidenum">
              <a:rPr lang="it-IT" altLang="it-IT" sz="900">
                <a:solidFill>
                  <a:srgbClr val="003A79"/>
                </a:solidFill>
                <a:latin typeface="Century Gothic" panose="020B0502020202020204" pitchFamily="34" charset="0"/>
              </a:rPr>
              <a:pPr algn="ctr" defTabSz="683057">
                <a:defRPr/>
              </a:pPr>
              <a:t>9</a:t>
            </a:fld>
            <a:endParaRPr lang="it-IT" altLang="it-IT" sz="900" dirty="0">
              <a:solidFill>
                <a:srgbClr val="003A79"/>
              </a:solidFill>
              <a:latin typeface="Century Gothic" panose="020B0502020202020204" pitchFamily="34" charset="0"/>
            </a:endParaRPr>
          </a:p>
        </p:txBody>
      </p:sp>
      <p:sp>
        <p:nvSpPr>
          <p:cNvPr id="33" name="Title 1">
            <a:extLst>
              <a:ext uri="{FF2B5EF4-FFF2-40B4-BE49-F238E27FC236}">
                <a16:creationId xmlns:a16="http://schemas.microsoft.com/office/drawing/2014/main" id="{C66C7DD8-1C45-4679-A42E-E61D81883091}"/>
              </a:ext>
            </a:extLst>
          </p:cNvPr>
          <p:cNvSpPr txBox="1">
            <a:spLocks/>
          </p:cNvSpPr>
          <p:nvPr/>
        </p:nvSpPr>
        <p:spPr>
          <a:xfrm>
            <a:off x="5440826" y="3349800"/>
            <a:ext cx="1772519" cy="467345"/>
          </a:xfrm>
          <a:prstGeom prst="rect">
            <a:avLst/>
          </a:prstGeom>
          <a:noFill/>
        </p:spPr>
        <p:txBody>
          <a:bodyPr vert="horz" lIns="91076" tIns="45538" rIns="91076" bIns="45538" rtlCol="0" anchor="ctr" anchorCtr="0">
            <a:noAutofit/>
          </a:bodyPr>
          <a:lstStyle>
            <a:lvl1pPr algn="l" defTabSz="914377" rtl="0" eaLnBrk="1" latinLnBrk="0" hangingPunct="1">
              <a:lnSpc>
                <a:spcPct val="100000"/>
              </a:lnSpc>
              <a:spcBef>
                <a:spcPct val="0"/>
              </a:spcBef>
              <a:buNone/>
              <a:defRPr sz="2148" b="1" kern="1200" spc="-20" baseline="0">
                <a:solidFill>
                  <a:schemeClr val="accent1"/>
                </a:solidFill>
                <a:latin typeface="Arial" panose="020B0604020202020204" pitchFamily="34" charset="0"/>
                <a:ea typeface="+mj-ea"/>
                <a:cs typeface="+mj-cs"/>
              </a:defRPr>
            </a:lvl1pPr>
          </a:lstStyle>
          <a:p>
            <a:pPr defTabSz="910720">
              <a:lnSpc>
                <a:spcPct val="80000"/>
              </a:lnSpc>
            </a:pPr>
            <a:r>
              <a:rPr lang="it-IT" sz="1800" dirty="0">
                <a:solidFill>
                  <a:schemeClr val="accent3"/>
                </a:solidFill>
                <a:latin typeface="Century Gothic" panose="020B0502020202020204" pitchFamily="34" charset="0"/>
                <a:cs typeface="Arial" panose="020B0604020202020204" pitchFamily="34" charset="0"/>
              </a:rPr>
              <a:t>Mercati esteri</a:t>
            </a:r>
          </a:p>
        </p:txBody>
      </p:sp>
      <p:sp>
        <p:nvSpPr>
          <p:cNvPr id="4" name="Rettangolo 3">
            <a:extLst>
              <a:ext uri="{FF2B5EF4-FFF2-40B4-BE49-F238E27FC236}">
                <a16:creationId xmlns:a16="http://schemas.microsoft.com/office/drawing/2014/main" id="{D8FD9CD1-84DE-4984-B208-D882DB0560B6}"/>
              </a:ext>
            </a:extLst>
          </p:cNvPr>
          <p:cNvSpPr/>
          <p:nvPr/>
        </p:nvSpPr>
        <p:spPr>
          <a:xfrm>
            <a:off x="730839" y="783481"/>
            <a:ext cx="2468734" cy="2846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t>Punti di forza</a:t>
            </a:r>
          </a:p>
        </p:txBody>
      </p:sp>
      <p:sp>
        <p:nvSpPr>
          <p:cNvPr id="68" name="Rettangolo 67">
            <a:extLst>
              <a:ext uri="{FF2B5EF4-FFF2-40B4-BE49-F238E27FC236}">
                <a16:creationId xmlns:a16="http://schemas.microsoft.com/office/drawing/2014/main" id="{C6BFA670-AE75-4516-9EE8-C528ED3E50C2}"/>
              </a:ext>
            </a:extLst>
          </p:cNvPr>
          <p:cNvSpPr/>
          <p:nvPr/>
        </p:nvSpPr>
        <p:spPr>
          <a:xfrm>
            <a:off x="4936753" y="2853464"/>
            <a:ext cx="1911013" cy="284282"/>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t>Opportunità  </a:t>
            </a:r>
          </a:p>
        </p:txBody>
      </p:sp>
      <p:sp>
        <p:nvSpPr>
          <p:cNvPr id="5" name="Rettangolo 4">
            <a:extLst>
              <a:ext uri="{FF2B5EF4-FFF2-40B4-BE49-F238E27FC236}">
                <a16:creationId xmlns:a16="http://schemas.microsoft.com/office/drawing/2014/main" id="{3FA8FC0C-9286-3DC8-5BBE-A56B3BD2EC7C}"/>
              </a:ext>
            </a:extLst>
          </p:cNvPr>
          <p:cNvSpPr/>
          <p:nvPr/>
        </p:nvSpPr>
        <p:spPr>
          <a:xfrm>
            <a:off x="4883816" y="783481"/>
            <a:ext cx="2614025" cy="284612"/>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t>Punti di debolezza</a:t>
            </a:r>
          </a:p>
        </p:txBody>
      </p:sp>
      <p:sp>
        <p:nvSpPr>
          <p:cNvPr id="8" name="Rettangolo 7">
            <a:extLst>
              <a:ext uri="{FF2B5EF4-FFF2-40B4-BE49-F238E27FC236}">
                <a16:creationId xmlns:a16="http://schemas.microsoft.com/office/drawing/2014/main" id="{05D44F18-A6FB-9041-FE79-3E1F1D3FCA0A}"/>
              </a:ext>
            </a:extLst>
          </p:cNvPr>
          <p:cNvSpPr/>
          <p:nvPr/>
        </p:nvSpPr>
        <p:spPr>
          <a:xfrm>
            <a:off x="789771" y="2887650"/>
            <a:ext cx="1546650" cy="284612"/>
          </a:xfrm>
          <a:prstGeom prst="rect">
            <a:avLst/>
          </a:prstGeom>
          <a:solidFill>
            <a:schemeClr val="accent4">
              <a:lumMod val="75000"/>
            </a:schemeClr>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t>Minacce</a:t>
            </a:r>
          </a:p>
        </p:txBody>
      </p:sp>
      <p:sp>
        <p:nvSpPr>
          <p:cNvPr id="14" name="Title 1">
            <a:extLst>
              <a:ext uri="{FF2B5EF4-FFF2-40B4-BE49-F238E27FC236}">
                <a16:creationId xmlns:a16="http://schemas.microsoft.com/office/drawing/2014/main" id="{FD85B306-E0E4-2056-E61D-7FC763CD8B81}"/>
              </a:ext>
            </a:extLst>
          </p:cNvPr>
          <p:cNvSpPr txBox="1">
            <a:spLocks/>
          </p:cNvSpPr>
          <p:nvPr/>
        </p:nvSpPr>
        <p:spPr>
          <a:xfrm>
            <a:off x="5378053" y="1336131"/>
            <a:ext cx="2810517" cy="467345"/>
          </a:xfrm>
          <a:prstGeom prst="rect">
            <a:avLst/>
          </a:prstGeom>
          <a:noFill/>
        </p:spPr>
        <p:txBody>
          <a:bodyPr vert="horz" lIns="91076" tIns="45538" rIns="91076" bIns="45538" rtlCol="0" anchor="ctr" anchorCtr="0">
            <a:noAutofit/>
          </a:bodyPr>
          <a:lstStyle>
            <a:lvl1pPr algn="l" defTabSz="914377" rtl="0" eaLnBrk="1" latinLnBrk="0" hangingPunct="1">
              <a:lnSpc>
                <a:spcPct val="100000"/>
              </a:lnSpc>
              <a:spcBef>
                <a:spcPct val="0"/>
              </a:spcBef>
              <a:buNone/>
              <a:defRPr sz="2148" b="1" kern="1200" spc="-20" baseline="0">
                <a:solidFill>
                  <a:schemeClr val="accent1"/>
                </a:solidFill>
                <a:latin typeface="Arial" panose="020B0604020202020204" pitchFamily="34" charset="0"/>
                <a:ea typeface="+mj-ea"/>
                <a:cs typeface="+mj-cs"/>
              </a:defRPr>
            </a:lvl1pPr>
          </a:lstStyle>
          <a:p>
            <a:pPr defTabSz="910720">
              <a:lnSpc>
                <a:spcPct val="80000"/>
              </a:lnSpc>
            </a:pPr>
            <a:r>
              <a:rPr lang="it-IT" sz="1800" dirty="0">
                <a:solidFill>
                  <a:schemeClr val="accent2"/>
                </a:solidFill>
                <a:latin typeface="Century Gothic" panose="020B0502020202020204" pitchFamily="34" charset="0"/>
                <a:cs typeface="Arial" panose="020B0604020202020204" pitchFamily="34" charset="0"/>
              </a:rPr>
              <a:t>Frammentazione</a:t>
            </a:r>
          </a:p>
        </p:txBody>
      </p:sp>
      <p:sp>
        <p:nvSpPr>
          <p:cNvPr id="15" name="Title 1">
            <a:extLst>
              <a:ext uri="{FF2B5EF4-FFF2-40B4-BE49-F238E27FC236}">
                <a16:creationId xmlns:a16="http://schemas.microsoft.com/office/drawing/2014/main" id="{0C4423C3-7BBA-8871-5F45-691EF3FE914C}"/>
              </a:ext>
            </a:extLst>
          </p:cNvPr>
          <p:cNvSpPr txBox="1">
            <a:spLocks/>
          </p:cNvSpPr>
          <p:nvPr/>
        </p:nvSpPr>
        <p:spPr>
          <a:xfrm>
            <a:off x="1411341" y="1932926"/>
            <a:ext cx="2029813" cy="467345"/>
          </a:xfrm>
          <a:prstGeom prst="rect">
            <a:avLst/>
          </a:prstGeom>
          <a:noFill/>
        </p:spPr>
        <p:txBody>
          <a:bodyPr vert="horz" lIns="91076" tIns="45538" rIns="91076" bIns="45538" rtlCol="0" anchor="ctr" anchorCtr="0">
            <a:noAutofit/>
          </a:bodyPr>
          <a:lstStyle>
            <a:lvl1pPr algn="l" defTabSz="914377" rtl="0" eaLnBrk="1" latinLnBrk="0" hangingPunct="1">
              <a:lnSpc>
                <a:spcPct val="100000"/>
              </a:lnSpc>
              <a:spcBef>
                <a:spcPct val="0"/>
              </a:spcBef>
              <a:buNone/>
              <a:defRPr sz="2148" b="1" kern="1200" spc="-20" baseline="0">
                <a:solidFill>
                  <a:schemeClr val="accent1"/>
                </a:solidFill>
                <a:latin typeface="Arial" panose="020B0604020202020204" pitchFamily="34" charset="0"/>
                <a:ea typeface="+mj-ea"/>
                <a:cs typeface="+mj-cs"/>
              </a:defRPr>
            </a:lvl1pPr>
          </a:lstStyle>
          <a:p>
            <a:pPr defTabSz="910720">
              <a:lnSpc>
                <a:spcPct val="80000"/>
              </a:lnSpc>
            </a:pPr>
            <a:r>
              <a:rPr lang="it-IT" sz="1800" dirty="0">
                <a:solidFill>
                  <a:schemeClr val="tx2">
                    <a:lumMod val="50000"/>
                  </a:schemeClr>
                </a:solidFill>
                <a:latin typeface="Century Gothic" panose="020B0502020202020204" pitchFamily="34" charset="0"/>
                <a:cs typeface="Arial" panose="020B0604020202020204" pitchFamily="34" charset="0"/>
              </a:rPr>
              <a:t>Biodiversità</a:t>
            </a:r>
          </a:p>
        </p:txBody>
      </p:sp>
      <p:sp>
        <p:nvSpPr>
          <p:cNvPr id="16" name="Title 1">
            <a:extLst>
              <a:ext uri="{FF2B5EF4-FFF2-40B4-BE49-F238E27FC236}">
                <a16:creationId xmlns:a16="http://schemas.microsoft.com/office/drawing/2014/main" id="{61E17E5B-6A57-E883-3CF4-813957177991}"/>
              </a:ext>
            </a:extLst>
          </p:cNvPr>
          <p:cNvSpPr txBox="1">
            <a:spLocks/>
          </p:cNvSpPr>
          <p:nvPr/>
        </p:nvSpPr>
        <p:spPr>
          <a:xfrm>
            <a:off x="1411341" y="1298473"/>
            <a:ext cx="2029813" cy="467345"/>
          </a:xfrm>
          <a:prstGeom prst="rect">
            <a:avLst/>
          </a:prstGeom>
          <a:noFill/>
        </p:spPr>
        <p:txBody>
          <a:bodyPr vert="horz" lIns="91076" tIns="45538" rIns="91076" bIns="45538" rtlCol="0" anchor="ctr" anchorCtr="0">
            <a:noAutofit/>
          </a:bodyPr>
          <a:lstStyle>
            <a:lvl1pPr algn="l" defTabSz="914377" rtl="0" eaLnBrk="1" latinLnBrk="0" hangingPunct="1">
              <a:lnSpc>
                <a:spcPct val="100000"/>
              </a:lnSpc>
              <a:spcBef>
                <a:spcPct val="0"/>
              </a:spcBef>
              <a:buNone/>
              <a:defRPr sz="2148" b="1" kern="1200" spc="-20" baseline="0">
                <a:solidFill>
                  <a:schemeClr val="accent1"/>
                </a:solidFill>
                <a:latin typeface="Arial" panose="020B0604020202020204" pitchFamily="34" charset="0"/>
                <a:ea typeface="+mj-ea"/>
                <a:cs typeface="+mj-cs"/>
              </a:defRPr>
            </a:lvl1pPr>
          </a:lstStyle>
          <a:p>
            <a:pPr defTabSz="910720">
              <a:lnSpc>
                <a:spcPct val="80000"/>
              </a:lnSpc>
            </a:pPr>
            <a:r>
              <a:rPr lang="it-IT" sz="1800" dirty="0">
                <a:solidFill>
                  <a:schemeClr val="tx2">
                    <a:lumMod val="50000"/>
                  </a:schemeClr>
                </a:solidFill>
                <a:latin typeface="Century Gothic" panose="020B0502020202020204" pitchFamily="34" charset="0"/>
                <a:cs typeface="Arial" panose="020B0604020202020204" pitchFamily="34" charset="0"/>
              </a:rPr>
              <a:t>Qualità</a:t>
            </a:r>
          </a:p>
        </p:txBody>
      </p:sp>
      <p:sp>
        <p:nvSpPr>
          <p:cNvPr id="18" name="Title 1">
            <a:extLst>
              <a:ext uri="{FF2B5EF4-FFF2-40B4-BE49-F238E27FC236}">
                <a16:creationId xmlns:a16="http://schemas.microsoft.com/office/drawing/2014/main" id="{41A5CCC7-6EF9-784F-1302-0C1371040DD9}"/>
              </a:ext>
            </a:extLst>
          </p:cNvPr>
          <p:cNvSpPr txBox="1">
            <a:spLocks/>
          </p:cNvSpPr>
          <p:nvPr/>
        </p:nvSpPr>
        <p:spPr>
          <a:xfrm>
            <a:off x="5509688" y="4163975"/>
            <a:ext cx="1210362" cy="343664"/>
          </a:xfrm>
          <a:prstGeom prst="rect">
            <a:avLst/>
          </a:prstGeom>
          <a:noFill/>
        </p:spPr>
        <p:txBody>
          <a:bodyPr vert="horz" lIns="91076" tIns="45538" rIns="91076" bIns="45538" rtlCol="0" anchor="ctr" anchorCtr="0">
            <a:noAutofit/>
          </a:bodyPr>
          <a:lstStyle>
            <a:lvl1pPr algn="l" defTabSz="914377" rtl="0" eaLnBrk="1" latinLnBrk="0" hangingPunct="1">
              <a:lnSpc>
                <a:spcPct val="100000"/>
              </a:lnSpc>
              <a:spcBef>
                <a:spcPct val="0"/>
              </a:spcBef>
              <a:buNone/>
              <a:defRPr sz="2148" b="1" kern="1200" spc="-20" baseline="0">
                <a:solidFill>
                  <a:schemeClr val="accent1"/>
                </a:solidFill>
                <a:latin typeface="Arial" panose="020B0604020202020204" pitchFamily="34" charset="0"/>
                <a:ea typeface="+mj-ea"/>
                <a:cs typeface="+mj-cs"/>
              </a:defRPr>
            </a:lvl1pPr>
          </a:lstStyle>
          <a:p>
            <a:pPr defTabSz="910720">
              <a:lnSpc>
                <a:spcPct val="80000"/>
              </a:lnSpc>
            </a:pPr>
            <a:r>
              <a:rPr lang="it-IT" sz="1800" dirty="0">
                <a:solidFill>
                  <a:schemeClr val="accent3"/>
                </a:solidFill>
                <a:latin typeface="Century Gothic" panose="020B0502020202020204" pitchFamily="34" charset="0"/>
                <a:cs typeface="Arial" panose="020B0604020202020204" pitchFamily="34" charset="0"/>
              </a:rPr>
              <a:t>Filiere</a:t>
            </a:r>
          </a:p>
        </p:txBody>
      </p:sp>
      <p:sp>
        <p:nvSpPr>
          <p:cNvPr id="21" name="Title 1">
            <a:extLst>
              <a:ext uri="{FF2B5EF4-FFF2-40B4-BE49-F238E27FC236}">
                <a16:creationId xmlns:a16="http://schemas.microsoft.com/office/drawing/2014/main" id="{73D17346-440C-0D0B-9FC0-D9E9A45F9E26}"/>
              </a:ext>
            </a:extLst>
          </p:cNvPr>
          <p:cNvSpPr txBox="1">
            <a:spLocks/>
          </p:cNvSpPr>
          <p:nvPr/>
        </p:nvSpPr>
        <p:spPr>
          <a:xfrm>
            <a:off x="1330398" y="3339642"/>
            <a:ext cx="2359474" cy="443994"/>
          </a:xfrm>
          <a:prstGeom prst="rect">
            <a:avLst/>
          </a:prstGeom>
          <a:noFill/>
        </p:spPr>
        <p:txBody>
          <a:bodyPr vert="horz" lIns="91076" tIns="45538" rIns="91076" bIns="45538" rtlCol="0" anchor="ctr" anchorCtr="0">
            <a:noAutofit/>
          </a:bodyPr>
          <a:lstStyle>
            <a:lvl1pPr algn="l" defTabSz="914377" rtl="0" eaLnBrk="1" latinLnBrk="0" hangingPunct="1">
              <a:lnSpc>
                <a:spcPct val="100000"/>
              </a:lnSpc>
              <a:spcBef>
                <a:spcPct val="0"/>
              </a:spcBef>
              <a:buNone/>
              <a:defRPr sz="2148" b="1" kern="1200" spc="-20" baseline="0">
                <a:solidFill>
                  <a:schemeClr val="accent1"/>
                </a:solidFill>
                <a:latin typeface="Arial" panose="020B0604020202020204" pitchFamily="34" charset="0"/>
                <a:ea typeface="+mj-ea"/>
                <a:cs typeface="+mj-cs"/>
              </a:defRPr>
            </a:lvl1pPr>
          </a:lstStyle>
          <a:p>
            <a:pPr defTabSz="910720">
              <a:lnSpc>
                <a:spcPct val="80000"/>
              </a:lnSpc>
            </a:pPr>
            <a:r>
              <a:rPr lang="it-IT" sz="1800" dirty="0">
                <a:solidFill>
                  <a:schemeClr val="accent4">
                    <a:lumMod val="75000"/>
                  </a:schemeClr>
                </a:solidFill>
                <a:latin typeface="Century Gothic" panose="020B0502020202020204" pitchFamily="34" charset="0"/>
                <a:cs typeface="Arial" panose="020B0604020202020204" pitchFamily="34" charset="0"/>
              </a:rPr>
              <a:t>Concorrenza</a:t>
            </a:r>
          </a:p>
          <a:p>
            <a:pPr defTabSz="910720">
              <a:lnSpc>
                <a:spcPct val="80000"/>
              </a:lnSpc>
            </a:pPr>
            <a:r>
              <a:rPr lang="it-IT" sz="1800" dirty="0">
                <a:solidFill>
                  <a:schemeClr val="accent4">
                    <a:lumMod val="75000"/>
                  </a:schemeClr>
                </a:solidFill>
                <a:latin typeface="Century Gothic" panose="020B0502020202020204" pitchFamily="34" charset="0"/>
                <a:cs typeface="Arial" panose="020B0604020202020204" pitchFamily="34" charset="0"/>
              </a:rPr>
              <a:t>Dazi</a:t>
            </a:r>
          </a:p>
        </p:txBody>
      </p:sp>
      <p:sp>
        <p:nvSpPr>
          <p:cNvPr id="22" name="Title 1">
            <a:extLst>
              <a:ext uri="{FF2B5EF4-FFF2-40B4-BE49-F238E27FC236}">
                <a16:creationId xmlns:a16="http://schemas.microsoft.com/office/drawing/2014/main" id="{580E0B19-B80C-18B7-F952-C5193390688B}"/>
              </a:ext>
            </a:extLst>
          </p:cNvPr>
          <p:cNvSpPr txBox="1">
            <a:spLocks/>
          </p:cNvSpPr>
          <p:nvPr/>
        </p:nvSpPr>
        <p:spPr>
          <a:xfrm>
            <a:off x="1007142" y="4033897"/>
            <a:ext cx="3228970" cy="473742"/>
          </a:xfrm>
          <a:prstGeom prst="rect">
            <a:avLst/>
          </a:prstGeom>
          <a:noFill/>
        </p:spPr>
        <p:txBody>
          <a:bodyPr vert="horz" lIns="91076" tIns="45538" rIns="91076" bIns="45538" rtlCol="0" anchor="ctr" anchorCtr="0">
            <a:noAutofit/>
          </a:bodyPr>
          <a:lstStyle>
            <a:lvl1pPr algn="l" defTabSz="914377" rtl="0" eaLnBrk="1" latinLnBrk="0" hangingPunct="1">
              <a:lnSpc>
                <a:spcPct val="100000"/>
              </a:lnSpc>
              <a:spcBef>
                <a:spcPct val="0"/>
              </a:spcBef>
              <a:buNone/>
              <a:defRPr sz="2148" b="1" kern="1200" spc="-20" baseline="0">
                <a:solidFill>
                  <a:schemeClr val="accent1"/>
                </a:solidFill>
                <a:latin typeface="Arial" panose="020B0604020202020204" pitchFamily="34" charset="0"/>
                <a:ea typeface="+mj-ea"/>
                <a:cs typeface="+mj-cs"/>
              </a:defRPr>
            </a:lvl1pPr>
          </a:lstStyle>
          <a:p>
            <a:pPr algn="ctr" defTabSz="910720">
              <a:lnSpc>
                <a:spcPct val="80000"/>
              </a:lnSpc>
            </a:pPr>
            <a:r>
              <a:rPr lang="it-IT" sz="1800" dirty="0">
                <a:solidFill>
                  <a:schemeClr val="accent4">
                    <a:lumMod val="75000"/>
                  </a:schemeClr>
                </a:solidFill>
                <a:latin typeface="Century Gothic" panose="020B0502020202020204" pitchFamily="34" charset="0"/>
                <a:cs typeface="Arial" panose="020B0604020202020204" pitchFamily="34" charset="0"/>
              </a:rPr>
              <a:t>Cambiamenti climatici</a:t>
            </a:r>
          </a:p>
        </p:txBody>
      </p:sp>
      <p:sp>
        <p:nvSpPr>
          <p:cNvPr id="23" name="Title 1">
            <a:extLst>
              <a:ext uri="{FF2B5EF4-FFF2-40B4-BE49-F238E27FC236}">
                <a16:creationId xmlns:a16="http://schemas.microsoft.com/office/drawing/2014/main" id="{6CA959DB-2699-9241-F0CA-AAA084FE6E3D}"/>
              </a:ext>
            </a:extLst>
          </p:cNvPr>
          <p:cNvSpPr txBox="1">
            <a:spLocks/>
          </p:cNvSpPr>
          <p:nvPr/>
        </p:nvSpPr>
        <p:spPr>
          <a:xfrm>
            <a:off x="5036242" y="1994490"/>
            <a:ext cx="3319170" cy="349276"/>
          </a:xfrm>
          <a:prstGeom prst="rect">
            <a:avLst/>
          </a:prstGeom>
          <a:noFill/>
        </p:spPr>
        <p:txBody>
          <a:bodyPr vert="horz" lIns="91076" tIns="45538" rIns="91076" bIns="45538" rtlCol="0" anchor="ctr" anchorCtr="0">
            <a:noAutofit/>
          </a:bodyPr>
          <a:lstStyle>
            <a:lvl1pPr algn="l" defTabSz="914377" rtl="0" eaLnBrk="1" latinLnBrk="0" hangingPunct="1">
              <a:lnSpc>
                <a:spcPct val="100000"/>
              </a:lnSpc>
              <a:spcBef>
                <a:spcPct val="0"/>
              </a:spcBef>
              <a:buNone/>
              <a:defRPr sz="2148" b="1" kern="1200" spc="-20" baseline="0">
                <a:solidFill>
                  <a:schemeClr val="accent1"/>
                </a:solidFill>
                <a:latin typeface="Arial" panose="020B0604020202020204" pitchFamily="34" charset="0"/>
                <a:ea typeface="+mj-ea"/>
                <a:cs typeface="+mj-cs"/>
              </a:defRPr>
            </a:lvl1pPr>
          </a:lstStyle>
          <a:p>
            <a:pPr algn="ctr" defTabSz="910720">
              <a:lnSpc>
                <a:spcPct val="80000"/>
              </a:lnSpc>
            </a:pPr>
            <a:r>
              <a:rPr lang="it-IT" sz="1800" dirty="0">
                <a:solidFill>
                  <a:schemeClr val="accent2"/>
                </a:solidFill>
                <a:latin typeface="Century Gothic" panose="020B0502020202020204" pitchFamily="34" charset="0"/>
                <a:cs typeface="Arial" panose="020B0604020202020204" pitchFamily="34" charset="0"/>
              </a:rPr>
              <a:t>Difficoltà di fare sistema</a:t>
            </a:r>
          </a:p>
        </p:txBody>
      </p:sp>
      <p:pic>
        <p:nvPicPr>
          <p:cNvPr id="2048" name="Elemento grafico 2047" descr="Rombo con riempimento a tinta unita">
            <a:extLst>
              <a:ext uri="{FF2B5EF4-FFF2-40B4-BE49-F238E27FC236}">
                <a16:creationId xmlns:a16="http://schemas.microsoft.com/office/drawing/2014/main" id="{E3B24F3B-37FC-0A97-11E6-35FEEDBD46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25101" y="1205403"/>
            <a:ext cx="583741" cy="583741"/>
          </a:xfrm>
          <a:prstGeom prst="rect">
            <a:avLst/>
          </a:prstGeom>
        </p:spPr>
      </p:pic>
      <p:pic>
        <p:nvPicPr>
          <p:cNvPr id="2057" name="Elemento grafico 2056" descr="Scena collina con riempimento a tinta unita">
            <a:extLst>
              <a:ext uri="{FF2B5EF4-FFF2-40B4-BE49-F238E27FC236}">
                <a16:creationId xmlns:a16="http://schemas.microsoft.com/office/drawing/2014/main" id="{C1A877F5-E7A9-EE9D-A638-D099072954C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25101" y="1903920"/>
            <a:ext cx="467345" cy="467345"/>
          </a:xfrm>
          <a:prstGeom prst="rect">
            <a:avLst/>
          </a:prstGeom>
        </p:spPr>
      </p:pic>
      <p:pic>
        <p:nvPicPr>
          <p:cNvPr id="2061" name="Elemento grafico 2060" descr="Nuvola con tuoni e pioggia con riempimento a tinta unita">
            <a:extLst>
              <a:ext uri="{FF2B5EF4-FFF2-40B4-BE49-F238E27FC236}">
                <a16:creationId xmlns:a16="http://schemas.microsoft.com/office/drawing/2014/main" id="{EDFC0E1A-AAFE-9596-0353-733183E1389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38793" y="4027983"/>
            <a:ext cx="594913" cy="594913"/>
          </a:xfrm>
          <a:prstGeom prst="rect">
            <a:avLst/>
          </a:prstGeom>
        </p:spPr>
      </p:pic>
      <p:pic>
        <p:nvPicPr>
          <p:cNvPr id="2063" name="Elemento grafico 2062" descr="Tendenza al rialzo con riempimento a tinta unita">
            <a:extLst>
              <a:ext uri="{FF2B5EF4-FFF2-40B4-BE49-F238E27FC236}">
                <a16:creationId xmlns:a16="http://schemas.microsoft.com/office/drawing/2014/main" id="{49B45B6D-37C5-F3F7-9FA6-2547D986117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40663" y="3244285"/>
            <a:ext cx="634709" cy="634709"/>
          </a:xfrm>
          <a:prstGeom prst="rect">
            <a:avLst/>
          </a:prstGeom>
        </p:spPr>
      </p:pic>
      <p:pic>
        <p:nvPicPr>
          <p:cNvPr id="2071" name="Elemento grafico 2070" descr="Pezzi del puzzle con riempimento a tinta unita">
            <a:extLst>
              <a:ext uri="{FF2B5EF4-FFF2-40B4-BE49-F238E27FC236}">
                <a16:creationId xmlns:a16="http://schemas.microsoft.com/office/drawing/2014/main" id="{87015912-D4BC-8C23-9EFB-88FEEF1CFA37}"/>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794313" y="1875858"/>
            <a:ext cx="523468" cy="523468"/>
          </a:xfrm>
          <a:prstGeom prst="rect">
            <a:avLst/>
          </a:prstGeom>
        </p:spPr>
      </p:pic>
      <p:pic>
        <p:nvPicPr>
          <p:cNvPr id="2073" name="Elemento grafico 2072" descr="Crescita aziendale con riempimento a tinta unita">
            <a:extLst>
              <a:ext uri="{FF2B5EF4-FFF2-40B4-BE49-F238E27FC236}">
                <a16:creationId xmlns:a16="http://schemas.microsoft.com/office/drawing/2014/main" id="{D59DCDE5-0FD0-EABF-BD88-93B556CD9D6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909674" y="4106863"/>
            <a:ext cx="531152" cy="531152"/>
          </a:xfrm>
          <a:prstGeom prst="rect">
            <a:avLst/>
          </a:prstGeom>
        </p:spPr>
      </p:pic>
      <p:pic>
        <p:nvPicPr>
          <p:cNvPr id="2075" name="Elemento grafico 2074" descr="Braille con riempimento a tinta unita">
            <a:extLst>
              <a:ext uri="{FF2B5EF4-FFF2-40B4-BE49-F238E27FC236}">
                <a16:creationId xmlns:a16="http://schemas.microsoft.com/office/drawing/2014/main" id="{1544D215-263B-4483-D76A-2225F871F929}"/>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4794313" y="1235031"/>
            <a:ext cx="583741" cy="583741"/>
          </a:xfrm>
          <a:prstGeom prst="rect">
            <a:avLst/>
          </a:prstGeom>
        </p:spPr>
      </p:pic>
      <p:pic>
        <p:nvPicPr>
          <p:cNvPr id="2077" name="Elemento grafico 2076" descr="Globo terrestre: Africa ed Europa con riempimento a tinta unita">
            <a:extLst>
              <a:ext uri="{FF2B5EF4-FFF2-40B4-BE49-F238E27FC236}">
                <a16:creationId xmlns:a16="http://schemas.microsoft.com/office/drawing/2014/main" id="{0B2BAA8E-B4FE-F14B-9A25-FAFAC81B46D0}"/>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4867867" y="3345787"/>
            <a:ext cx="467345" cy="467345"/>
          </a:xfrm>
          <a:prstGeom prst="rect">
            <a:avLst/>
          </a:prstGeom>
        </p:spPr>
      </p:pic>
    </p:spTree>
    <p:extLst>
      <p:ext uri="{BB962C8B-B14F-4D97-AF65-F5344CB8AC3E}">
        <p14:creationId xmlns:p14="http://schemas.microsoft.com/office/powerpoint/2010/main" val="3666943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egnaposto numero diapositiva 14">
            <a:extLst>
              <a:ext uri="{FF2B5EF4-FFF2-40B4-BE49-F238E27FC236}">
                <a16:creationId xmlns:a16="http://schemas.microsoft.com/office/drawing/2014/main" id="{EF1F1581-5DEB-48EF-A276-FBF49315EC6B}"/>
              </a:ext>
            </a:extLst>
          </p:cNvPr>
          <p:cNvSpPr txBox="1">
            <a:spLocks/>
          </p:cNvSpPr>
          <p:nvPr/>
        </p:nvSpPr>
        <p:spPr bwMode="auto">
          <a:xfrm>
            <a:off x="8918619" y="-15661"/>
            <a:ext cx="310754"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it-IT"/>
            </a:defPPr>
            <a:lvl1pPr marL="0" algn="l" defTabSz="914400" rtl="0" eaLnBrk="1" latinLnBrk="0" hangingPunct="1">
              <a:defRPr sz="1200" b="1" kern="1200">
                <a:solidFill>
                  <a:schemeClr val="tx1"/>
                </a:solidFill>
                <a:latin typeface="Arial" panose="020B0604020202020204" pitchFamily="34" charset="0"/>
                <a:ea typeface="MS PGothic" panose="020B0600070205080204" pitchFamily="34" charset="-128"/>
                <a:cs typeface="+mn-cs"/>
              </a:defRPr>
            </a:lvl1pPr>
            <a:lvl2pPr marL="742950" indent="-28575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2pPr>
            <a:lvl3pPr marL="1143000" indent="-22860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3pPr>
            <a:lvl4pPr marL="1600200" indent="-22860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4pPr>
            <a:lvl5pPr marL="2057400" indent="-22860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5pPr>
            <a:lvl6pPr marL="25146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6pPr>
            <a:lvl7pPr marL="29718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7pPr>
            <a:lvl8pPr marL="34290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8pPr>
            <a:lvl9pPr marL="38862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fld id="{B1753FE2-952E-4EE3-8FF4-F1DEDEBA9BF8}" type="slidenum">
              <a:rPr kumimoji="0" lang="it-IT" altLang="it-IT" sz="675" b="1" i="0" u="none" strike="noStrike" kern="1200" cap="none" spc="0" normalizeH="0" baseline="0" noProof="0">
                <a:ln>
                  <a:noFill/>
                </a:ln>
                <a:solidFill>
                  <a:srgbClr val="003A79"/>
                </a:solidFill>
                <a:effectLst/>
                <a:uLnTx/>
                <a:uFillTx/>
                <a:latin typeface="Century Gothic" panose="020B0502020202020204" pitchFamily="34" charset="0"/>
                <a:ea typeface="MS PGothic" panose="020B0600070205080204" pitchFamily="34" charset="-128"/>
                <a:cs typeface="+mn-cs"/>
              </a:rPr>
              <a:pPr marL="0" marR="0" lvl="0" indent="0" algn="ctr" defTabSz="685800" rtl="0" eaLnBrk="1" fontAlgn="auto" latinLnBrk="0" hangingPunct="1">
                <a:lnSpc>
                  <a:spcPct val="100000"/>
                </a:lnSpc>
                <a:spcBef>
                  <a:spcPts val="0"/>
                </a:spcBef>
                <a:spcAft>
                  <a:spcPts val="0"/>
                </a:spcAft>
                <a:buClrTx/>
                <a:buSzTx/>
                <a:buFontTx/>
                <a:buNone/>
                <a:tabLst/>
                <a:defRPr/>
              </a:pPr>
              <a:t>1</a:t>
            </a:fld>
            <a:endParaRPr kumimoji="0" lang="it-IT" altLang="it-IT" sz="675" b="1" i="0" u="none" strike="noStrike" kern="1200" cap="none" spc="0" normalizeH="0" baseline="0" noProof="0" dirty="0">
              <a:ln>
                <a:noFill/>
              </a:ln>
              <a:solidFill>
                <a:srgbClr val="003A79"/>
              </a:solidFill>
              <a:effectLst/>
              <a:uLnTx/>
              <a:uFillTx/>
              <a:latin typeface="Century Gothic" panose="020B0502020202020204" pitchFamily="34" charset="0"/>
              <a:ea typeface="MS PGothic" panose="020B0600070205080204" pitchFamily="34" charset="-128"/>
              <a:cs typeface="+mn-cs"/>
            </a:endParaRPr>
          </a:p>
        </p:txBody>
      </p:sp>
      <p:sp>
        <p:nvSpPr>
          <p:cNvPr id="12" name="Title 1">
            <a:extLst>
              <a:ext uri="{FF2B5EF4-FFF2-40B4-BE49-F238E27FC236}">
                <a16:creationId xmlns:a16="http://schemas.microsoft.com/office/drawing/2014/main" id="{F9C4FA0E-5A3B-485E-A83F-A7CEED422EB8}"/>
              </a:ext>
            </a:extLst>
          </p:cNvPr>
          <p:cNvSpPr>
            <a:spLocks noGrp="1"/>
          </p:cNvSpPr>
          <p:nvPr>
            <p:ph type="title"/>
          </p:nvPr>
        </p:nvSpPr>
        <p:spPr>
          <a:xfrm>
            <a:off x="202520" y="177734"/>
            <a:ext cx="8775472" cy="404688"/>
          </a:xfrm>
        </p:spPr>
        <p:txBody>
          <a:bodyPr/>
          <a:lstStyle/>
          <a:p>
            <a:r>
              <a:rPr lang="it-IT" dirty="0"/>
              <a:t>Italia primo produttore mondiale di vino...</a:t>
            </a:r>
          </a:p>
        </p:txBody>
      </p:sp>
      <p:sp>
        <p:nvSpPr>
          <p:cNvPr id="9" name="Titolo 1">
            <a:extLst>
              <a:ext uri="{FF2B5EF4-FFF2-40B4-BE49-F238E27FC236}">
                <a16:creationId xmlns:a16="http://schemas.microsoft.com/office/drawing/2014/main" id="{51BA8C7B-4549-49CC-8AF0-9888DB6A375B}"/>
              </a:ext>
            </a:extLst>
          </p:cNvPr>
          <p:cNvSpPr txBox="1">
            <a:spLocks/>
          </p:cNvSpPr>
          <p:nvPr/>
        </p:nvSpPr>
        <p:spPr>
          <a:xfrm>
            <a:off x="706334" y="1282295"/>
            <a:ext cx="3493974" cy="391764"/>
          </a:xfrm>
          <a:prstGeom prst="rect">
            <a:avLst/>
          </a:prstGeom>
        </p:spPr>
        <p:txBody>
          <a:bodyPr lIns="0" tIns="0" rIns="0" bIns="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1" i="0" u="none" strike="noStrike" kern="1200" cap="none" spc="0" normalizeH="0" baseline="0" noProof="0" dirty="0">
                <a:ln>
                  <a:noFill/>
                </a:ln>
                <a:solidFill>
                  <a:srgbClr val="003A79"/>
                </a:solidFill>
                <a:effectLst/>
                <a:uLnTx/>
                <a:uFillTx/>
                <a:latin typeface="Century Gothic" panose="020B0502020202020204" pitchFamily="34" charset="0"/>
                <a:ea typeface="+mn-ea"/>
                <a:cs typeface="Arial"/>
              </a:rPr>
              <a:t>Principali produttori mondiali di vino</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1400" dirty="0">
                <a:solidFill>
                  <a:srgbClr val="003A79"/>
                </a:solidFill>
                <a:latin typeface="Century Gothic" panose="020B0502020202020204" pitchFamily="34" charset="0"/>
                <a:cs typeface="Arial"/>
              </a:rPr>
              <a:t>(previsioni 2024; milioni di ettolitri)</a:t>
            </a:r>
            <a:endParaRPr kumimoji="0" lang="it-IT" sz="1400" i="0" u="none" strike="noStrike" kern="1200" cap="none" spc="0" normalizeH="0" baseline="0" noProof="0" dirty="0">
              <a:ln>
                <a:noFill/>
              </a:ln>
              <a:solidFill>
                <a:srgbClr val="003A79"/>
              </a:solidFill>
              <a:effectLst/>
              <a:uLnTx/>
              <a:uFillTx/>
              <a:latin typeface="Century Gothic" panose="020B0502020202020204" pitchFamily="34" charset="0"/>
              <a:ea typeface="+mn-ea"/>
              <a:cs typeface="Arial"/>
            </a:endParaRPr>
          </a:p>
        </p:txBody>
      </p:sp>
      <p:sp>
        <p:nvSpPr>
          <p:cNvPr id="14" name="Content Placeholder 4">
            <a:extLst>
              <a:ext uri="{FF2B5EF4-FFF2-40B4-BE49-F238E27FC236}">
                <a16:creationId xmlns:a16="http://schemas.microsoft.com/office/drawing/2014/main" id="{79A646CA-585C-4D92-813E-40593D520C6C}"/>
              </a:ext>
            </a:extLst>
          </p:cNvPr>
          <p:cNvSpPr txBox="1">
            <a:spLocks/>
          </p:cNvSpPr>
          <p:nvPr/>
        </p:nvSpPr>
        <p:spPr>
          <a:xfrm>
            <a:off x="202520" y="4626881"/>
            <a:ext cx="3568190" cy="33888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Clr>
                <a:srgbClr val="003A79"/>
              </a:buClr>
              <a:buSzPct val="190000"/>
              <a:buFontTx/>
              <a:buNone/>
              <a:tabLst/>
              <a:defRPr sz="1600" kern="1200" baseline="0">
                <a:solidFill>
                  <a:schemeClr val="tx1"/>
                </a:solidFill>
                <a:latin typeface="Century Gothic" panose="020B0502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
                <a:srgbClr val="003A79"/>
              </a:buClr>
              <a:buSzPct val="190000"/>
              <a:buFontTx/>
              <a:buNone/>
              <a:tabLst/>
              <a:defRPr/>
            </a:pPr>
            <a:r>
              <a:rPr kumimoji="0" lang="it-IT" sz="1000" b="0" i="1"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panose="020B0604020202020204" pitchFamily="34" charset="0"/>
              </a:rPr>
              <a:t>Fonte: </a:t>
            </a:r>
            <a:r>
              <a:rPr kumimoji="0" lang="it-IT" sz="1000" b="0" i="1" u="none" strike="noStrike" kern="1200" cap="none" spc="0" normalizeH="0" baseline="0" noProof="0" dirty="0" err="1">
                <a:ln>
                  <a:noFill/>
                </a:ln>
                <a:solidFill>
                  <a:prstClr val="black"/>
                </a:solidFill>
                <a:effectLst/>
                <a:uLnTx/>
                <a:uFillTx/>
                <a:latin typeface="Century Gothic" panose="020B0502020202020204" pitchFamily="34" charset="0"/>
                <a:ea typeface="+mn-ea"/>
                <a:cs typeface="Arial" panose="020B0604020202020204" pitchFamily="34" charset="0"/>
              </a:rPr>
              <a:t>elab</a:t>
            </a:r>
            <a:r>
              <a:rPr kumimoji="0" lang="it-IT" sz="1000" b="0" i="1"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panose="020B0604020202020204" pitchFamily="34" charset="0"/>
              </a:rPr>
              <a:t>. Intesa Sanpaolo su dati OIV</a:t>
            </a:r>
          </a:p>
        </p:txBody>
      </p:sp>
      <p:sp>
        <p:nvSpPr>
          <p:cNvPr id="17" name="Titolo 1">
            <a:extLst>
              <a:ext uri="{FF2B5EF4-FFF2-40B4-BE49-F238E27FC236}">
                <a16:creationId xmlns:a16="http://schemas.microsoft.com/office/drawing/2014/main" id="{1428506E-8B8B-4429-9D82-FC9C18231CA4}"/>
              </a:ext>
            </a:extLst>
          </p:cNvPr>
          <p:cNvSpPr txBox="1">
            <a:spLocks/>
          </p:cNvSpPr>
          <p:nvPr/>
        </p:nvSpPr>
        <p:spPr>
          <a:xfrm>
            <a:off x="5190761" y="1326267"/>
            <a:ext cx="3493974" cy="391764"/>
          </a:xfrm>
          <a:prstGeom prst="rect">
            <a:avLst/>
          </a:prstGeom>
        </p:spPr>
        <p:txBody>
          <a:bodyPr lIns="0" tIns="0" rIns="0" bIns="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400" b="1" dirty="0">
                <a:solidFill>
                  <a:srgbClr val="003A79"/>
                </a:solidFill>
                <a:latin typeface="Century Gothic" panose="020B0502020202020204" pitchFamily="34" charset="0"/>
                <a:cs typeface="Arial"/>
              </a:rPr>
              <a:t>Vini DOP/IGP nei Paesi europei</a:t>
            </a:r>
            <a:endParaRPr kumimoji="0" lang="it-IT" sz="1400" b="1" i="0" u="none" strike="noStrike" kern="1200" cap="none" spc="0" normalizeH="0" baseline="0" noProof="0" dirty="0">
              <a:ln>
                <a:noFill/>
              </a:ln>
              <a:solidFill>
                <a:srgbClr val="003A79"/>
              </a:solidFill>
              <a:effectLst/>
              <a:uLnTx/>
              <a:uFillTx/>
              <a:latin typeface="Century Gothic" panose="020B0502020202020204" pitchFamily="34" charset="0"/>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it-IT" sz="1400" dirty="0">
                <a:solidFill>
                  <a:srgbClr val="003A79"/>
                </a:solidFill>
                <a:latin typeface="Century Gothic" panose="020B0502020202020204" pitchFamily="34" charset="0"/>
                <a:cs typeface="Arial"/>
              </a:rPr>
              <a:t>(2024)</a:t>
            </a:r>
            <a:endParaRPr kumimoji="0" lang="it-IT" sz="1400" i="0" u="none" strike="noStrike" kern="1200" cap="none" spc="0" normalizeH="0" baseline="0" noProof="0" dirty="0">
              <a:ln>
                <a:noFill/>
              </a:ln>
              <a:solidFill>
                <a:srgbClr val="003A79"/>
              </a:solidFill>
              <a:effectLst/>
              <a:uLnTx/>
              <a:uFillTx/>
              <a:latin typeface="Century Gothic" panose="020B0502020202020204" pitchFamily="34" charset="0"/>
              <a:ea typeface="+mn-ea"/>
              <a:cs typeface="Arial"/>
            </a:endParaRPr>
          </a:p>
        </p:txBody>
      </p:sp>
      <p:sp>
        <p:nvSpPr>
          <p:cNvPr id="18" name="Content Placeholder 4">
            <a:extLst>
              <a:ext uri="{FF2B5EF4-FFF2-40B4-BE49-F238E27FC236}">
                <a16:creationId xmlns:a16="http://schemas.microsoft.com/office/drawing/2014/main" id="{73D5C01D-A1E6-4A12-B333-7D0B0BD08D41}"/>
              </a:ext>
            </a:extLst>
          </p:cNvPr>
          <p:cNvSpPr txBox="1">
            <a:spLocks/>
          </p:cNvSpPr>
          <p:nvPr/>
        </p:nvSpPr>
        <p:spPr>
          <a:xfrm>
            <a:off x="5263765" y="4492041"/>
            <a:ext cx="3568190" cy="33888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Clr>
                <a:srgbClr val="003A79"/>
              </a:buClr>
              <a:buSzPct val="190000"/>
              <a:buFontTx/>
              <a:buNone/>
              <a:tabLst/>
              <a:defRPr sz="1600" kern="1200" baseline="0">
                <a:solidFill>
                  <a:schemeClr val="tx1"/>
                </a:solidFill>
                <a:latin typeface="Century Gothic" panose="020B0502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
                <a:srgbClr val="003A79"/>
              </a:buClr>
              <a:buSzPct val="190000"/>
              <a:buFontTx/>
              <a:buNone/>
              <a:tabLst/>
              <a:defRPr/>
            </a:pPr>
            <a:r>
              <a:rPr kumimoji="0" lang="it-IT" sz="1000" b="0" i="1"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panose="020B0604020202020204" pitchFamily="34" charset="0"/>
              </a:rPr>
              <a:t>Fonte: </a:t>
            </a:r>
            <a:r>
              <a:rPr kumimoji="0" lang="it-IT" sz="1000" b="0" i="1" u="none" strike="noStrike" kern="1200" cap="none" spc="0" normalizeH="0" baseline="0" noProof="0" dirty="0" err="1">
                <a:ln>
                  <a:noFill/>
                </a:ln>
                <a:solidFill>
                  <a:prstClr val="black"/>
                </a:solidFill>
                <a:effectLst/>
                <a:uLnTx/>
                <a:uFillTx/>
                <a:latin typeface="Century Gothic" panose="020B0502020202020204" pitchFamily="34" charset="0"/>
                <a:ea typeface="+mn-ea"/>
                <a:cs typeface="Arial" panose="020B0604020202020204" pitchFamily="34" charset="0"/>
              </a:rPr>
              <a:t>elab</a:t>
            </a:r>
            <a:r>
              <a:rPr kumimoji="0" lang="it-IT" sz="1000" b="0" i="1"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panose="020B0604020202020204" pitchFamily="34" charset="0"/>
              </a:rPr>
              <a:t>. Intesa Sanpaolo su dati ISMEA-</a:t>
            </a:r>
            <a:r>
              <a:rPr kumimoji="0" lang="it-IT" sz="1000" b="0" i="1" u="none" strike="noStrike" kern="1200" cap="none" spc="0" normalizeH="0" baseline="0" noProof="0" dirty="0" err="1">
                <a:ln>
                  <a:noFill/>
                </a:ln>
                <a:solidFill>
                  <a:prstClr val="black"/>
                </a:solidFill>
                <a:effectLst/>
                <a:uLnTx/>
                <a:uFillTx/>
                <a:latin typeface="Century Gothic" panose="020B0502020202020204" pitchFamily="34" charset="0"/>
                <a:ea typeface="+mn-ea"/>
                <a:cs typeface="Arial" panose="020B0604020202020204" pitchFamily="34" charset="0"/>
              </a:rPr>
              <a:t>Qualivita</a:t>
            </a:r>
            <a:endParaRPr kumimoji="0" lang="it-IT" sz="1000" b="0" i="1"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panose="020B0604020202020204" pitchFamily="34" charset="0"/>
            </a:endParaRPr>
          </a:p>
        </p:txBody>
      </p:sp>
      <p:sp>
        <p:nvSpPr>
          <p:cNvPr id="15" name="CasellaDiTesto 14">
            <a:extLst>
              <a:ext uri="{FF2B5EF4-FFF2-40B4-BE49-F238E27FC236}">
                <a16:creationId xmlns:a16="http://schemas.microsoft.com/office/drawing/2014/main" id="{D74D7DE0-1066-4B54-BF5B-3BF0EDD7DA1D}"/>
              </a:ext>
            </a:extLst>
          </p:cNvPr>
          <p:cNvSpPr txBox="1"/>
          <p:nvPr/>
        </p:nvSpPr>
        <p:spPr>
          <a:xfrm>
            <a:off x="284153" y="593726"/>
            <a:ext cx="8634466" cy="461665"/>
          </a:xfrm>
          <a:prstGeom prst="rect">
            <a:avLst/>
          </a:prstGeom>
          <a:noFill/>
        </p:spPr>
        <p:txBody>
          <a:bodyPr wrap="square">
            <a:spAutoFit/>
          </a:bodyPr>
          <a:lstStyle/>
          <a:p>
            <a:r>
              <a:rPr lang="it-IT" sz="1200" dirty="0"/>
              <a:t>L’</a:t>
            </a:r>
            <a:r>
              <a:rPr lang="it-IT" sz="1200" b="1" dirty="0">
                <a:solidFill>
                  <a:schemeClr val="accent1"/>
                </a:solidFill>
              </a:rPr>
              <a:t>Italia</a:t>
            </a:r>
            <a:r>
              <a:rPr lang="it-IT" sz="1200" dirty="0"/>
              <a:t> è il paese con </a:t>
            </a:r>
            <a:r>
              <a:rPr lang="it-IT" sz="1200" b="1" dirty="0">
                <a:solidFill>
                  <a:schemeClr val="accent1"/>
                </a:solidFill>
              </a:rPr>
              <a:t>più vitigni autoctoni al mondo</a:t>
            </a:r>
            <a:r>
              <a:rPr lang="it-IT" sz="1200" dirty="0"/>
              <a:t>, il 75% della sua superficie vitata è composto da ben </a:t>
            </a:r>
            <a:r>
              <a:rPr lang="it-IT" sz="1200" b="1" dirty="0">
                <a:solidFill>
                  <a:schemeClr val="accent1"/>
                </a:solidFill>
              </a:rPr>
              <a:t>80 vitigni </a:t>
            </a:r>
            <a:r>
              <a:rPr lang="it-IT" sz="1200" dirty="0"/>
              <a:t>diversi, il doppio rispetto ai 40 del Portogallo e ai 30 della Romania, addirittura solo 15 per Francia e Spagna.</a:t>
            </a:r>
          </a:p>
        </p:txBody>
      </p:sp>
      <p:graphicFrame>
        <p:nvGraphicFramePr>
          <p:cNvPr id="3" name="Grafico 2">
            <a:extLst>
              <a:ext uri="{FF2B5EF4-FFF2-40B4-BE49-F238E27FC236}">
                <a16:creationId xmlns:a16="http://schemas.microsoft.com/office/drawing/2014/main" id="{BF0F3B4D-8923-90B1-E134-812A31B149FD}"/>
              </a:ext>
            </a:extLst>
          </p:cNvPr>
          <p:cNvGraphicFramePr>
            <a:graphicFrameLocks/>
          </p:cNvGraphicFramePr>
          <p:nvPr>
            <p:extLst>
              <p:ext uri="{D42A27DB-BD31-4B8C-83A1-F6EECF244321}">
                <p14:modId xmlns:p14="http://schemas.microsoft.com/office/powerpoint/2010/main" val="3846700569"/>
              </p:ext>
            </p:extLst>
          </p:nvPr>
        </p:nvGraphicFramePr>
        <p:xfrm>
          <a:off x="671618" y="1718030"/>
          <a:ext cx="3732132" cy="283174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Grafico 3">
            <a:extLst>
              <a:ext uri="{FF2B5EF4-FFF2-40B4-BE49-F238E27FC236}">
                <a16:creationId xmlns:a16="http://schemas.microsoft.com/office/drawing/2014/main" id="{06B4EDA7-5CD7-4EC2-8FEB-C505FD9E8A16}"/>
              </a:ext>
            </a:extLst>
          </p:cNvPr>
          <p:cNvGraphicFramePr>
            <a:graphicFrameLocks/>
          </p:cNvGraphicFramePr>
          <p:nvPr>
            <p:extLst>
              <p:ext uri="{D42A27DB-BD31-4B8C-83A1-F6EECF244321}">
                <p14:modId xmlns:p14="http://schemas.microsoft.com/office/powerpoint/2010/main" val="1041180228"/>
              </p:ext>
            </p:extLst>
          </p:nvPr>
        </p:nvGraphicFramePr>
        <p:xfrm>
          <a:off x="5426887" y="1718030"/>
          <a:ext cx="3344037" cy="277401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19792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egnaposto numero diapositiva 14">
            <a:extLst>
              <a:ext uri="{FF2B5EF4-FFF2-40B4-BE49-F238E27FC236}">
                <a16:creationId xmlns:a16="http://schemas.microsoft.com/office/drawing/2014/main" id="{EF1F1581-5DEB-48EF-A276-FBF49315EC6B}"/>
              </a:ext>
            </a:extLst>
          </p:cNvPr>
          <p:cNvSpPr txBox="1">
            <a:spLocks/>
          </p:cNvSpPr>
          <p:nvPr/>
        </p:nvSpPr>
        <p:spPr bwMode="auto">
          <a:xfrm>
            <a:off x="8918619" y="-15661"/>
            <a:ext cx="310754" cy="2738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it-IT"/>
            </a:defPPr>
            <a:lvl1pPr marL="0" algn="l" defTabSz="914400" rtl="0" eaLnBrk="1" latinLnBrk="0" hangingPunct="1">
              <a:defRPr sz="1200" b="1" kern="1200">
                <a:solidFill>
                  <a:schemeClr val="tx1"/>
                </a:solidFill>
                <a:latin typeface="Arial" panose="020B0604020202020204" pitchFamily="34" charset="0"/>
                <a:ea typeface="MS PGothic" panose="020B0600070205080204" pitchFamily="34" charset="-128"/>
                <a:cs typeface="+mn-cs"/>
              </a:defRPr>
            </a:lvl1pPr>
            <a:lvl2pPr marL="742950" indent="-28575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2pPr>
            <a:lvl3pPr marL="1143000" indent="-22860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3pPr>
            <a:lvl4pPr marL="1600200" indent="-22860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4pPr>
            <a:lvl5pPr marL="2057400" indent="-22860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5pPr>
            <a:lvl6pPr marL="25146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6pPr>
            <a:lvl7pPr marL="29718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7pPr>
            <a:lvl8pPr marL="34290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8pPr>
            <a:lvl9pPr marL="38862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fld id="{B1753FE2-952E-4EE3-8FF4-F1DEDEBA9BF8}" type="slidenum">
              <a:rPr kumimoji="0" lang="it-IT" altLang="it-IT" sz="675" b="1" i="0" u="none" strike="noStrike" kern="1200" cap="none" spc="0" normalizeH="0" baseline="0" noProof="0">
                <a:ln>
                  <a:noFill/>
                </a:ln>
                <a:solidFill>
                  <a:srgbClr val="003A79"/>
                </a:solidFill>
                <a:effectLst/>
                <a:uLnTx/>
                <a:uFillTx/>
                <a:latin typeface="Century Gothic" panose="020B0502020202020204" pitchFamily="34" charset="0"/>
                <a:ea typeface="MS PGothic" panose="020B0600070205080204" pitchFamily="34" charset="-128"/>
                <a:cs typeface="+mn-cs"/>
              </a:rPr>
              <a:pPr marL="0" marR="0" lvl="0" indent="0" algn="ctr" defTabSz="685800" rtl="0" eaLnBrk="1" fontAlgn="auto" latinLnBrk="0" hangingPunct="1">
                <a:lnSpc>
                  <a:spcPct val="100000"/>
                </a:lnSpc>
                <a:spcBef>
                  <a:spcPts val="0"/>
                </a:spcBef>
                <a:spcAft>
                  <a:spcPts val="0"/>
                </a:spcAft>
                <a:buClrTx/>
                <a:buSzTx/>
                <a:buFontTx/>
                <a:buNone/>
                <a:tabLst/>
                <a:defRPr/>
              </a:pPr>
              <a:t>2</a:t>
            </a:fld>
            <a:endParaRPr kumimoji="0" lang="it-IT" altLang="it-IT" sz="675" b="1" i="0" u="none" strike="noStrike" kern="1200" cap="none" spc="0" normalizeH="0" baseline="0" noProof="0" dirty="0">
              <a:ln>
                <a:noFill/>
              </a:ln>
              <a:solidFill>
                <a:srgbClr val="003A79"/>
              </a:solidFill>
              <a:effectLst/>
              <a:uLnTx/>
              <a:uFillTx/>
              <a:latin typeface="Century Gothic" panose="020B0502020202020204" pitchFamily="34" charset="0"/>
              <a:ea typeface="MS PGothic" panose="020B0600070205080204" pitchFamily="34" charset="-128"/>
              <a:cs typeface="+mn-cs"/>
            </a:endParaRPr>
          </a:p>
        </p:txBody>
      </p:sp>
      <p:sp>
        <p:nvSpPr>
          <p:cNvPr id="12" name="Title 1">
            <a:extLst>
              <a:ext uri="{FF2B5EF4-FFF2-40B4-BE49-F238E27FC236}">
                <a16:creationId xmlns:a16="http://schemas.microsoft.com/office/drawing/2014/main" id="{F9C4FA0E-5A3B-485E-A83F-A7CEED422EB8}"/>
              </a:ext>
            </a:extLst>
          </p:cNvPr>
          <p:cNvSpPr>
            <a:spLocks noGrp="1"/>
          </p:cNvSpPr>
          <p:nvPr>
            <p:ph type="title"/>
          </p:nvPr>
        </p:nvSpPr>
        <p:spPr>
          <a:xfrm>
            <a:off x="202520" y="177734"/>
            <a:ext cx="8775472" cy="404688"/>
          </a:xfrm>
        </p:spPr>
        <p:txBody>
          <a:bodyPr/>
          <a:lstStyle/>
          <a:p>
            <a:r>
              <a:rPr lang="it-IT" dirty="0"/>
              <a:t>...e secondo per export</a:t>
            </a:r>
          </a:p>
        </p:txBody>
      </p:sp>
      <p:sp>
        <p:nvSpPr>
          <p:cNvPr id="9" name="Titolo 1">
            <a:extLst>
              <a:ext uri="{FF2B5EF4-FFF2-40B4-BE49-F238E27FC236}">
                <a16:creationId xmlns:a16="http://schemas.microsoft.com/office/drawing/2014/main" id="{51BA8C7B-4549-49CC-8AF0-9888DB6A375B}"/>
              </a:ext>
            </a:extLst>
          </p:cNvPr>
          <p:cNvSpPr txBox="1">
            <a:spLocks/>
          </p:cNvSpPr>
          <p:nvPr/>
        </p:nvSpPr>
        <p:spPr>
          <a:xfrm>
            <a:off x="653349" y="950182"/>
            <a:ext cx="3493974" cy="391764"/>
          </a:xfrm>
          <a:prstGeom prst="rect">
            <a:avLst/>
          </a:prstGeom>
        </p:spPr>
        <p:txBody>
          <a:bodyPr lIns="0" tIns="0" rIns="0" bIns="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1" i="0" u="none" strike="noStrike" kern="1200" cap="none" spc="0" normalizeH="0" baseline="0" noProof="0" dirty="0">
                <a:ln>
                  <a:noFill/>
                </a:ln>
                <a:solidFill>
                  <a:srgbClr val="003A79"/>
                </a:solidFill>
                <a:effectLst/>
                <a:uLnTx/>
                <a:uFillTx/>
                <a:latin typeface="Century Gothic" panose="020B0502020202020204" pitchFamily="34" charset="0"/>
                <a:ea typeface="+mn-ea"/>
                <a:cs typeface="Arial"/>
              </a:rPr>
              <a:t>Quote sulle esportazioni mondiali in valore </a:t>
            </a:r>
            <a:r>
              <a:rPr kumimoji="0" lang="it-IT" sz="1400" i="0" u="none" strike="noStrike" kern="1200" cap="none" spc="0" normalizeH="0" baseline="0" noProof="0" dirty="0">
                <a:ln>
                  <a:noFill/>
                </a:ln>
                <a:solidFill>
                  <a:srgbClr val="003A79"/>
                </a:solidFill>
                <a:effectLst/>
                <a:uLnTx/>
                <a:uFillTx/>
                <a:latin typeface="Century Gothic" panose="020B0502020202020204" pitchFamily="34" charset="0"/>
                <a:ea typeface="+mn-ea"/>
                <a:cs typeface="Arial"/>
              </a:rPr>
              <a:t>(2023)</a:t>
            </a:r>
          </a:p>
        </p:txBody>
      </p:sp>
      <p:sp>
        <p:nvSpPr>
          <p:cNvPr id="14" name="Content Placeholder 4">
            <a:extLst>
              <a:ext uri="{FF2B5EF4-FFF2-40B4-BE49-F238E27FC236}">
                <a16:creationId xmlns:a16="http://schemas.microsoft.com/office/drawing/2014/main" id="{79A646CA-585C-4D92-813E-40593D520C6C}"/>
              </a:ext>
            </a:extLst>
          </p:cNvPr>
          <p:cNvSpPr txBox="1">
            <a:spLocks/>
          </p:cNvSpPr>
          <p:nvPr/>
        </p:nvSpPr>
        <p:spPr>
          <a:xfrm>
            <a:off x="202520" y="4796323"/>
            <a:ext cx="3568190" cy="33888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Clr>
                <a:srgbClr val="003A79"/>
              </a:buClr>
              <a:buSzPct val="190000"/>
              <a:buFontTx/>
              <a:buNone/>
              <a:tabLst/>
              <a:defRPr sz="1600" kern="1200" baseline="0">
                <a:solidFill>
                  <a:schemeClr val="tx1"/>
                </a:solidFill>
                <a:latin typeface="Century Gothic" panose="020B0502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
                <a:srgbClr val="003A79"/>
              </a:buClr>
              <a:buSzPct val="190000"/>
              <a:buFontTx/>
              <a:buNone/>
              <a:tabLst/>
              <a:defRPr/>
            </a:pPr>
            <a:r>
              <a:rPr kumimoji="0" lang="it-IT" sz="1000" b="0" i="1"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panose="020B0604020202020204" pitchFamily="34" charset="0"/>
              </a:rPr>
              <a:t>Fonte: </a:t>
            </a:r>
            <a:r>
              <a:rPr kumimoji="0" lang="it-IT" sz="1000" b="0" i="1" u="none" strike="noStrike" kern="1200" cap="none" spc="0" normalizeH="0" baseline="0" noProof="0" dirty="0" err="1">
                <a:ln>
                  <a:noFill/>
                </a:ln>
                <a:solidFill>
                  <a:prstClr val="black"/>
                </a:solidFill>
                <a:effectLst/>
                <a:uLnTx/>
                <a:uFillTx/>
                <a:latin typeface="Century Gothic" panose="020B0502020202020204" pitchFamily="34" charset="0"/>
                <a:ea typeface="+mn-ea"/>
                <a:cs typeface="Arial" panose="020B0604020202020204" pitchFamily="34" charset="0"/>
              </a:rPr>
              <a:t>elab</a:t>
            </a:r>
            <a:r>
              <a:rPr kumimoji="0" lang="it-IT" sz="1000" b="0" i="1"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panose="020B0604020202020204" pitchFamily="34" charset="0"/>
              </a:rPr>
              <a:t>. Intesa Sanpaolo su dati BACI-CEPII</a:t>
            </a:r>
          </a:p>
        </p:txBody>
      </p:sp>
      <p:sp>
        <p:nvSpPr>
          <p:cNvPr id="8" name="Titolo 1">
            <a:extLst>
              <a:ext uri="{FF2B5EF4-FFF2-40B4-BE49-F238E27FC236}">
                <a16:creationId xmlns:a16="http://schemas.microsoft.com/office/drawing/2014/main" id="{6786D134-F34D-4C61-874A-5EC28F94C53F}"/>
              </a:ext>
            </a:extLst>
          </p:cNvPr>
          <p:cNvSpPr txBox="1">
            <a:spLocks/>
          </p:cNvSpPr>
          <p:nvPr/>
        </p:nvSpPr>
        <p:spPr>
          <a:xfrm>
            <a:off x="5144173" y="950182"/>
            <a:ext cx="3493974" cy="391764"/>
          </a:xfrm>
          <a:prstGeom prst="rect">
            <a:avLst/>
          </a:prstGeom>
        </p:spPr>
        <p:txBody>
          <a:bodyPr lIns="0" tIns="0" rIns="0" bIns="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1" i="0" u="none" strike="noStrike" kern="1200" cap="none" spc="0" normalizeH="0" baseline="0" noProof="0" dirty="0">
                <a:ln>
                  <a:noFill/>
                </a:ln>
                <a:solidFill>
                  <a:srgbClr val="003A79"/>
                </a:solidFill>
                <a:effectLst/>
                <a:uLnTx/>
                <a:uFillTx/>
                <a:latin typeface="Century Gothic" panose="020B0502020202020204" pitchFamily="34" charset="0"/>
                <a:ea typeface="+mn-ea"/>
                <a:cs typeface="Arial"/>
              </a:rPr>
              <a:t>Quote sulle esportazioni mondiali in quantità </a:t>
            </a:r>
            <a:r>
              <a:rPr kumimoji="0" lang="it-IT" sz="1400" i="0" u="none" strike="noStrike" kern="1200" cap="none" spc="0" normalizeH="0" baseline="0" noProof="0" dirty="0">
                <a:ln>
                  <a:noFill/>
                </a:ln>
                <a:solidFill>
                  <a:srgbClr val="003A79"/>
                </a:solidFill>
                <a:effectLst/>
                <a:uLnTx/>
                <a:uFillTx/>
                <a:latin typeface="Century Gothic" panose="020B0502020202020204" pitchFamily="34" charset="0"/>
                <a:ea typeface="+mn-ea"/>
                <a:cs typeface="Arial"/>
              </a:rPr>
              <a:t>(2023)</a:t>
            </a:r>
          </a:p>
        </p:txBody>
      </p:sp>
      <p:graphicFrame>
        <p:nvGraphicFramePr>
          <p:cNvPr id="3" name="Grafico 2">
            <a:extLst>
              <a:ext uri="{FF2B5EF4-FFF2-40B4-BE49-F238E27FC236}">
                <a16:creationId xmlns:a16="http://schemas.microsoft.com/office/drawing/2014/main" id="{703D1C71-C60B-3E54-AD41-69163BEFB29D}"/>
              </a:ext>
            </a:extLst>
          </p:cNvPr>
          <p:cNvGraphicFramePr>
            <a:graphicFrameLocks/>
          </p:cNvGraphicFramePr>
          <p:nvPr>
            <p:extLst>
              <p:ext uri="{D42A27DB-BD31-4B8C-83A1-F6EECF244321}">
                <p14:modId xmlns:p14="http://schemas.microsoft.com/office/powerpoint/2010/main" val="3545537571"/>
              </p:ext>
            </p:extLst>
          </p:nvPr>
        </p:nvGraphicFramePr>
        <p:xfrm>
          <a:off x="653348" y="1399318"/>
          <a:ext cx="3568190" cy="322039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Grafico 3">
            <a:extLst>
              <a:ext uri="{FF2B5EF4-FFF2-40B4-BE49-F238E27FC236}">
                <a16:creationId xmlns:a16="http://schemas.microsoft.com/office/drawing/2014/main" id="{074251FE-DE57-468F-8EAC-3D695D060E71}"/>
              </a:ext>
            </a:extLst>
          </p:cNvPr>
          <p:cNvGraphicFramePr>
            <a:graphicFrameLocks/>
          </p:cNvGraphicFramePr>
          <p:nvPr>
            <p:extLst>
              <p:ext uri="{D42A27DB-BD31-4B8C-83A1-F6EECF244321}">
                <p14:modId xmlns:p14="http://schemas.microsoft.com/office/powerpoint/2010/main" val="1578796759"/>
              </p:ext>
            </p:extLst>
          </p:nvPr>
        </p:nvGraphicFramePr>
        <p:xfrm>
          <a:off x="4837003" y="1485816"/>
          <a:ext cx="3568190" cy="304739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78186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AEEA6C-7A43-4C52-8B60-33A884326896}"/>
              </a:ext>
            </a:extLst>
          </p:cNvPr>
          <p:cNvSpPr>
            <a:spLocks noGrp="1"/>
          </p:cNvSpPr>
          <p:nvPr>
            <p:ph type="title"/>
          </p:nvPr>
        </p:nvSpPr>
        <p:spPr>
          <a:xfrm>
            <a:off x="373324" y="107305"/>
            <a:ext cx="6361432" cy="365125"/>
          </a:xfrm>
        </p:spPr>
        <p:txBody>
          <a:bodyPr>
            <a:noAutofit/>
          </a:bodyPr>
          <a:lstStyle/>
          <a:p>
            <a:r>
              <a:rPr lang="it-IT" sz="2400" dirty="0"/>
              <a:t>Export di vino italiano in crescita nel 2024</a:t>
            </a:r>
          </a:p>
        </p:txBody>
      </p:sp>
      <p:sp>
        <p:nvSpPr>
          <p:cNvPr id="3" name="Segnaposto contenuto 7">
            <a:extLst>
              <a:ext uri="{FF2B5EF4-FFF2-40B4-BE49-F238E27FC236}">
                <a16:creationId xmlns:a16="http://schemas.microsoft.com/office/drawing/2014/main" id="{87A883F4-FB3B-43A7-9D78-6FCDCFF67B16}"/>
              </a:ext>
            </a:extLst>
          </p:cNvPr>
          <p:cNvSpPr txBox="1">
            <a:spLocks/>
          </p:cNvSpPr>
          <p:nvPr/>
        </p:nvSpPr>
        <p:spPr>
          <a:xfrm>
            <a:off x="373323" y="4833882"/>
            <a:ext cx="4778670" cy="231775"/>
          </a:xfrm>
          <a:prstGeom prst="rect">
            <a:avLst/>
          </a:prstGeom>
        </p:spPr>
        <p:txBody>
          <a:bodyPr vert="horz" lIns="91440" tIns="45720" rIns="91440" bIns="45720" rtlCol="0">
            <a:noAutofit/>
          </a:bodyPr>
          <a:lstStyle>
            <a:lvl1pPr marL="128586" indent="-128586" algn="l" defTabSz="514341" rtl="0" eaLnBrk="1" latinLnBrk="0" hangingPunct="1">
              <a:lnSpc>
                <a:spcPct val="90000"/>
              </a:lnSpc>
              <a:spcBef>
                <a:spcPts val="563"/>
              </a:spcBef>
              <a:buFont typeface="Arial" panose="020B0604020202020204" pitchFamily="34" charset="0"/>
              <a:buChar char="•"/>
              <a:defRPr sz="1201" kern="1200">
                <a:solidFill>
                  <a:schemeClr val="tx1"/>
                </a:solidFill>
                <a:latin typeface="+mn-lt"/>
                <a:ea typeface="+mn-ea"/>
                <a:cs typeface="+mn-cs"/>
              </a:defRPr>
            </a:lvl1pPr>
            <a:lvl2pPr marL="385757"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2pPr>
            <a:lvl3pPr marL="642927"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3pPr>
            <a:lvl4pPr marL="900098"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4pPr>
            <a:lvl5pPr marL="1157270"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5pPr>
            <a:lvl6pPr marL="1414440"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6pPr>
            <a:lvl7pPr marL="1671611"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7pPr>
            <a:lvl8pPr marL="1928782"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8pPr>
            <a:lvl9pPr marL="2185952"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9pPr>
          </a:lstStyle>
          <a:p>
            <a:pPr marL="0" marR="0" lvl="0" indent="0" algn="l" defTabSz="514341" rtl="0" eaLnBrk="1" fontAlgn="auto" latinLnBrk="0" hangingPunct="1">
              <a:lnSpc>
                <a:spcPct val="90000"/>
              </a:lnSpc>
              <a:spcBef>
                <a:spcPts val="563"/>
              </a:spcBef>
              <a:spcAft>
                <a:spcPts val="0"/>
              </a:spcAft>
              <a:buClrTx/>
              <a:buSzTx/>
              <a:buFont typeface="Arial" panose="020B0604020202020204" pitchFamily="34" charset="0"/>
              <a:buNone/>
              <a:tabLst/>
              <a:defRPr/>
            </a:pPr>
            <a:r>
              <a:rPr kumimoji="0" lang="it-IT" sz="900" b="0" i="1"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Fonte: elaborazioni Intesa Sanpaolo su dati Istat</a:t>
            </a:r>
          </a:p>
        </p:txBody>
      </p:sp>
      <p:sp>
        <p:nvSpPr>
          <p:cNvPr id="7" name="Segnaposto testo 6">
            <a:extLst>
              <a:ext uri="{FF2B5EF4-FFF2-40B4-BE49-F238E27FC236}">
                <a16:creationId xmlns:a16="http://schemas.microsoft.com/office/drawing/2014/main" id="{6327398F-3A29-45E8-B2AD-384D628A6800}"/>
              </a:ext>
            </a:extLst>
          </p:cNvPr>
          <p:cNvSpPr txBox="1">
            <a:spLocks/>
          </p:cNvSpPr>
          <p:nvPr/>
        </p:nvSpPr>
        <p:spPr>
          <a:xfrm>
            <a:off x="561751" y="1475731"/>
            <a:ext cx="2885354" cy="276262"/>
          </a:xfrm>
          <a:prstGeom prst="rect">
            <a:avLst/>
          </a:prstGeom>
        </p:spPr>
        <p:txBody>
          <a:bodyPr vert="horz" lIns="91440" tIns="45720" rIns="91440" bIns="45720" rtlCol="0">
            <a:noAutofit/>
          </a:bodyPr>
          <a:lstStyle>
            <a:lvl1pPr marL="128586" indent="-128586" algn="l" defTabSz="514341" rtl="0" eaLnBrk="1" latinLnBrk="0" hangingPunct="1">
              <a:lnSpc>
                <a:spcPct val="90000"/>
              </a:lnSpc>
              <a:spcBef>
                <a:spcPts val="563"/>
              </a:spcBef>
              <a:buFont typeface="Arial" panose="020B0604020202020204" pitchFamily="34" charset="0"/>
              <a:buChar char="•"/>
              <a:defRPr sz="1201" kern="1200">
                <a:solidFill>
                  <a:schemeClr val="tx1"/>
                </a:solidFill>
                <a:latin typeface="+mn-lt"/>
                <a:ea typeface="+mn-ea"/>
                <a:cs typeface="+mn-cs"/>
              </a:defRPr>
            </a:lvl1pPr>
            <a:lvl2pPr marL="385757"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2pPr>
            <a:lvl3pPr marL="642927"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3pPr>
            <a:lvl4pPr marL="900098"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4pPr>
            <a:lvl5pPr marL="1157270"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5pPr>
            <a:lvl6pPr marL="1414440"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6pPr>
            <a:lvl7pPr marL="1671611"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7pPr>
            <a:lvl8pPr marL="1928782"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8pPr>
            <a:lvl9pPr marL="2185952"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9pPr>
          </a:lstStyle>
          <a:p>
            <a:pPr marL="0" marR="0" lvl="0" indent="0" algn="ctr" defTabSz="514341" rtl="0" eaLnBrk="1" fontAlgn="auto" latinLnBrk="0" hangingPunct="1">
              <a:lnSpc>
                <a:spcPts val="1560"/>
              </a:lnSpc>
              <a:spcBef>
                <a:spcPts val="0"/>
              </a:spcBef>
              <a:spcAft>
                <a:spcPts val="0"/>
              </a:spcAft>
              <a:buClrTx/>
              <a:buSzTx/>
              <a:buFont typeface="Arial" panose="020B0604020202020204" pitchFamily="34" charset="0"/>
              <a:buNone/>
              <a:tabLst/>
              <a:defRPr/>
            </a:pPr>
            <a:r>
              <a:rPr kumimoji="0" lang="it-IT" sz="1300" b="1" i="0" u="none" strike="noStrike" kern="1200" cap="none" spc="0" normalizeH="0" baseline="0" noProof="0" dirty="0">
                <a:ln>
                  <a:noFill/>
                </a:ln>
                <a:solidFill>
                  <a:srgbClr val="003A79"/>
                </a:solidFill>
                <a:effectLst/>
                <a:uLnTx/>
                <a:uFillTx/>
                <a:latin typeface="Century Gothic" panose="020B0502020202020204" pitchFamily="34" charset="0"/>
                <a:ea typeface="+mn-ea"/>
                <a:cs typeface="Arial" charset="0"/>
              </a:rPr>
              <a:t>Milioni di euro a prezzi correnti</a:t>
            </a:r>
            <a:endParaRPr kumimoji="0" lang="it-IT" sz="13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8" name="TextBox 55">
            <a:extLst>
              <a:ext uri="{FF2B5EF4-FFF2-40B4-BE49-F238E27FC236}">
                <a16:creationId xmlns:a16="http://schemas.microsoft.com/office/drawing/2014/main" id="{6E52986A-E289-43C4-9F23-2E1340DB68D5}"/>
              </a:ext>
            </a:extLst>
          </p:cNvPr>
          <p:cNvSpPr txBox="1"/>
          <p:nvPr>
            <p:custDataLst>
              <p:tags r:id="rId1"/>
            </p:custDataLst>
          </p:nvPr>
        </p:nvSpPr>
        <p:spPr>
          <a:xfrm>
            <a:off x="5679346" y="1450379"/>
            <a:ext cx="2937572" cy="253694"/>
          </a:xfrm>
          <a:prstGeom prst="rect">
            <a:avLst/>
          </a:prstGeom>
        </p:spPr>
        <p:txBody>
          <a:bodyPr vert="horz" lIns="91440" tIns="45720" rIns="91440" bIns="45720" rtlCol="0">
            <a:noAutofit/>
          </a:bodyPr>
          <a:lstStyle>
            <a:defPPr>
              <a:defRPr lang="it-IT"/>
            </a:defPPr>
            <a:lvl1pPr indent="0" algn="ctr" defTabSz="514341">
              <a:lnSpc>
                <a:spcPts val="1560"/>
              </a:lnSpc>
              <a:spcBef>
                <a:spcPts val="0"/>
              </a:spcBef>
              <a:buFont typeface="Arial" panose="020B0604020202020204" pitchFamily="34" charset="0"/>
              <a:buNone/>
              <a:defRPr sz="1300" b="1">
                <a:solidFill>
                  <a:srgbClr val="003A79"/>
                </a:solidFill>
                <a:latin typeface="Century Gothic" panose="020B0502020202020204" pitchFamily="34" charset="0"/>
                <a:cs typeface="Arial" charset="0"/>
              </a:defRPr>
            </a:lvl1pPr>
            <a:lvl2pPr marL="385757" indent="-128586" defTabSz="514341">
              <a:lnSpc>
                <a:spcPct val="90000"/>
              </a:lnSpc>
              <a:spcBef>
                <a:spcPts val="282"/>
              </a:spcBef>
              <a:buFont typeface="Arial" panose="020B0604020202020204" pitchFamily="34" charset="0"/>
              <a:buChar char="•"/>
              <a:defRPr sz="1201"/>
            </a:lvl2pPr>
            <a:lvl3pPr marL="642927" indent="-128586" defTabSz="514341">
              <a:lnSpc>
                <a:spcPct val="90000"/>
              </a:lnSpc>
              <a:spcBef>
                <a:spcPts val="282"/>
              </a:spcBef>
              <a:buFont typeface="Arial" panose="020B0604020202020204" pitchFamily="34" charset="0"/>
              <a:buChar char="•"/>
              <a:defRPr sz="1201"/>
            </a:lvl3pPr>
            <a:lvl4pPr marL="900098" indent="-128586" defTabSz="514341">
              <a:lnSpc>
                <a:spcPct val="90000"/>
              </a:lnSpc>
              <a:spcBef>
                <a:spcPts val="282"/>
              </a:spcBef>
              <a:buFont typeface="Arial" panose="020B0604020202020204" pitchFamily="34" charset="0"/>
              <a:buChar char="•"/>
              <a:defRPr sz="1201"/>
            </a:lvl4pPr>
            <a:lvl5pPr marL="1157270" indent="-128586" defTabSz="514341">
              <a:lnSpc>
                <a:spcPct val="90000"/>
              </a:lnSpc>
              <a:spcBef>
                <a:spcPts val="282"/>
              </a:spcBef>
              <a:buFont typeface="Arial" panose="020B0604020202020204" pitchFamily="34" charset="0"/>
              <a:buChar char="•"/>
              <a:defRPr sz="1201"/>
            </a:lvl5pPr>
            <a:lvl6pPr marL="1414440" indent="-128586" defTabSz="514341">
              <a:lnSpc>
                <a:spcPct val="90000"/>
              </a:lnSpc>
              <a:spcBef>
                <a:spcPts val="282"/>
              </a:spcBef>
              <a:buFont typeface="Arial" panose="020B0604020202020204" pitchFamily="34" charset="0"/>
              <a:buChar char="•"/>
              <a:defRPr sz="1013"/>
            </a:lvl6pPr>
            <a:lvl7pPr marL="1671611" indent="-128586" defTabSz="514341">
              <a:lnSpc>
                <a:spcPct val="90000"/>
              </a:lnSpc>
              <a:spcBef>
                <a:spcPts val="282"/>
              </a:spcBef>
              <a:buFont typeface="Arial" panose="020B0604020202020204" pitchFamily="34" charset="0"/>
              <a:buChar char="•"/>
              <a:defRPr sz="1013"/>
            </a:lvl7pPr>
            <a:lvl8pPr marL="1928782" indent="-128586" defTabSz="514341">
              <a:lnSpc>
                <a:spcPct val="90000"/>
              </a:lnSpc>
              <a:spcBef>
                <a:spcPts val="282"/>
              </a:spcBef>
              <a:buFont typeface="Arial" panose="020B0604020202020204" pitchFamily="34" charset="0"/>
              <a:buChar char="•"/>
              <a:defRPr sz="1013"/>
            </a:lvl8pPr>
            <a:lvl9pPr marL="2185952" indent="-128586" defTabSz="514341">
              <a:lnSpc>
                <a:spcPct val="90000"/>
              </a:lnSpc>
              <a:spcBef>
                <a:spcPts val="282"/>
              </a:spcBef>
              <a:buFont typeface="Arial" panose="020B0604020202020204" pitchFamily="34" charset="0"/>
              <a:buChar char="•"/>
              <a:defRPr sz="1013"/>
            </a:lvl9pPr>
          </a:lstStyle>
          <a:p>
            <a:pPr marL="0" marR="0" lvl="0" indent="0" algn="ctr" defTabSz="514341" rtl="0" eaLnBrk="1" fontAlgn="auto" latinLnBrk="0" hangingPunct="1">
              <a:lnSpc>
                <a:spcPts val="1560"/>
              </a:lnSpc>
              <a:spcBef>
                <a:spcPts val="0"/>
              </a:spcBef>
              <a:spcAft>
                <a:spcPts val="0"/>
              </a:spcAft>
              <a:buClrTx/>
              <a:buSzTx/>
              <a:buFont typeface="Arial" panose="020B0604020202020204" pitchFamily="34" charset="0"/>
              <a:buNone/>
              <a:tabLst/>
              <a:defRPr/>
            </a:pPr>
            <a:r>
              <a:rPr kumimoji="0" lang="it-IT" sz="1300" b="1" i="0" u="none" strike="noStrike" kern="1200" cap="none" spc="0" normalizeH="0" baseline="0" noProof="0" dirty="0">
                <a:ln>
                  <a:noFill/>
                </a:ln>
                <a:solidFill>
                  <a:srgbClr val="003A79"/>
                </a:solidFill>
                <a:effectLst/>
                <a:uLnTx/>
                <a:uFillTx/>
                <a:latin typeface="Century Gothic" panose="020B0502020202020204" pitchFamily="34" charset="0"/>
                <a:ea typeface="+mn-ea"/>
                <a:cs typeface="Arial" charset="0"/>
              </a:rPr>
              <a:t>Variazione % a prezzi correnti</a:t>
            </a:r>
          </a:p>
        </p:txBody>
      </p:sp>
      <p:sp>
        <p:nvSpPr>
          <p:cNvPr id="9" name="TextBox 55">
            <a:extLst>
              <a:ext uri="{FF2B5EF4-FFF2-40B4-BE49-F238E27FC236}">
                <a16:creationId xmlns:a16="http://schemas.microsoft.com/office/drawing/2014/main" id="{54172F88-787D-47AD-B866-14888793D4B3}"/>
              </a:ext>
            </a:extLst>
          </p:cNvPr>
          <p:cNvSpPr txBox="1"/>
          <p:nvPr>
            <p:custDataLst>
              <p:tags r:id="rId2"/>
            </p:custDataLst>
          </p:nvPr>
        </p:nvSpPr>
        <p:spPr>
          <a:xfrm>
            <a:off x="1910475" y="1183534"/>
            <a:ext cx="5401728" cy="269082"/>
          </a:xfrm>
          <a:prstGeom prst="rect">
            <a:avLst/>
          </a:prstGeom>
          <a:noFill/>
          <a:effectLst/>
        </p:spPr>
        <p:txBody>
          <a:bodyPr wrap="square" lIns="170899" tIns="34180" rIns="34180" bIns="34180" rtlCol="0" anchor="t" anchorCtr="0">
            <a:spAutoFit/>
          </a:bodyPr>
          <a:lstStyle/>
          <a:p>
            <a:pPr marL="0" marR="0" lvl="0" indent="0" algn="ctr" defTabSz="914400" rtl="0" eaLnBrk="1" fontAlgn="auto" latinLnBrk="0" hangingPunct="1">
              <a:lnSpc>
                <a:spcPct val="100000"/>
              </a:lnSpc>
              <a:spcBef>
                <a:spcPts val="285"/>
              </a:spcBef>
              <a:spcAft>
                <a:spcPts val="0"/>
              </a:spcAft>
              <a:buClrTx/>
              <a:buSzTx/>
              <a:buFontTx/>
              <a:buNone/>
              <a:tabLst/>
              <a:defRPr/>
            </a:pPr>
            <a:r>
              <a:rPr kumimoji="0" lang="it-IT" sz="1300" b="1" i="0" u="none" strike="noStrike" kern="1200" cap="none" spc="0" normalizeH="0" baseline="0" noProof="0" dirty="0">
                <a:ln>
                  <a:noFill/>
                </a:ln>
                <a:solidFill>
                  <a:srgbClr val="003A79"/>
                </a:solidFill>
                <a:effectLst/>
                <a:uLnTx/>
                <a:uFillTx/>
                <a:latin typeface="Century Gothic" panose="020B0502020202020204" pitchFamily="34" charset="0"/>
                <a:ea typeface="+mn-ea"/>
                <a:cs typeface="Arial" panose="020B0604020202020204" pitchFamily="34" charset="0"/>
              </a:rPr>
              <a:t>Esportazioni italiane di vino nei primi 15 Paesi di destinazione</a:t>
            </a:r>
            <a:endParaRPr kumimoji="0" lang="it-IT" sz="1300" b="0" i="0" u="none" strike="noStrike" kern="1200" cap="none" spc="0" normalizeH="0" baseline="30000" noProof="0" dirty="0">
              <a:ln>
                <a:noFill/>
              </a:ln>
              <a:solidFill>
                <a:srgbClr val="003A79"/>
              </a:solidFill>
              <a:effectLst/>
              <a:uLnTx/>
              <a:uFillTx/>
              <a:latin typeface="Century Gothic" panose="020B0502020202020204" pitchFamily="34" charset="0"/>
              <a:ea typeface="+mn-ea"/>
              <a:cs typeface="Arial" panose="020B0604020202020204" pitchFamily="34" charset="0"/>
            </a:endParaRPr>
          </a:p>
        </p:txBody>
      </p:sp>
      <p:sp>
        <p:nvSpPr>
          <p:cNvPr id="12" name="Segnaposto numero diapositiva 14">
            <a:extLst>
              <a:ext uri="{FF2B5EF4-FFF2-40B4-BE49-F238E27FC236}">
                <a16:creationId xmlns:a16="http://schemas.microsoft.com/office/drawing/2014/main" id="{2C9AC8DD-A1B3-47EC-9E2F-9E80B5EDDA7B}"/>
              </a:ext>
            </a:extLst>
          </p:cNvPr>
          <p:cNvSpPr txBox="1">
            <a:spLocks/>
          </p:cNvSpPr>
          <p:nvPr/>
        </p:nvSpPr>
        <p:spPr bwMode="auto">
          <a:xfrm>
            <a:off x="8826534" y="9078"/>
            <a:ext cx="4143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it-IT"/>
            </a:defPPr>
            <a:lvl1pPr marL="0" algn="l" defTabSz="914400" rtl="0" eaLnBrk="1" latinLnBrk="0" hangingPunct="1">
              <a:defRPr sz="1200" b="1" kern="1200">
                <a:solidFill>
                  <a:schemeClr val="tx1"/>
                </a:solidFill>
                <a:latin typeface="Arial" panose="020B0604020202020204" pitchFamily="34" charset="0"/>
                <a:ea typeface="MS PGothic" panose="020B0600070205080204" pitchFamily="34" charset="-128"/>
                <a:cs typeface="+mn-cs"/>
              </a:defRPr>
            </a:lvl1pPr>
            <a:lvl2pPr marL="742950" indent="-28575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2pPr>
            <a:lvl3pPr marL="1143000" indent="-22860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3pPr>
            <a:lvl4pPr marL="1600200" indent="-22860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4pPr>
            <a:lvl5pPr marL="2057400" indent="-22860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5pPr>
            <a:lvl6pPr marL="25146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6pPr>
            <a:lvl7pPr marL="29718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7pPr>
            <a:lvl8pPr marL="34290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8pPr>
            <a:lvl9pPr marL="38862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B1753FE2-952E-4EE3-8FF4-F1DEDEBA9BF8}" type="slidenum">
              <a:rPr kumimoji="0" lang="it-IT" altLang="it-IT" sz="800" b="1" i="0" u="none" strike="noStrike" kern="1200" cap="none" spc="0" normalizeH="0" baseline="0" noProof="0" smtClean="0">
                <a:ln>
                  <a:noFill/>
                </a:ln>
                <a:solidFill>
                  <a:srgbClr val="003A79"/>
                </a:solidFill>
                <a:effectLst/>
                <a:uLnTx/>
                <a:uFillTx/>
                <a:latin typeface="Century Gothic" panose="020B0502020202020204" pitchFamily="34" charset="0"/>
                <a:ea typeface="MS PGothic" panose="020B0600070205080204" pitchFamily="34"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it-IT" altLang="it-IT" sz="800" b="1" i="0" u="none" strike="noStrike" kern="1200" cap="none" spc="0" normalizeH="0" baseline="0" noProof="0" dirty="0">
              <a:ln>
                <a:noFill/>
              </a:ln>
              <a:solidFill>
                <a:srgbClr val="003A79"/>
              </a:solidFill>
              <a:effectLst/>
              <a:uLnTx/>
              <a:uFillTx/>
              <a:latin typeface="Century Gothic" panose="020B0502020202020204" pitchFamily="34" charset="0"/>
              <a:ea typeface="MS PGothic" panose="020B0600070205080204" pitchFamily="34" charset="-128"/>
              <a:cs typeface="+mn-cs"/>
            </a:endParaRPr>
          </a:p>
        </p:txBody>
      </p:sp>
      <p:sp>
        <p:nvSpPr>
          <p:cNvPr id="11" name="CasellaDiTesto 10">
            <a:extLst>
              <a:ext uri="{FF2B5EF4-FFF2-40B4-BE49-F238E27FC236}">
                <a16:creationId xmlns:a16="http://schemas.microsoft.com/office/drawing/2014/main" id="{63C7BF8E-F088-373B-1460-2ABCDAF4418A}"/>
              </a:ext>
            </a:extLst>
          </p:cNvPr>
          <p:cNvSpPr txBox="1"/>
          <p:nvPr/>
        </p:nvSpPr>
        <p:spPr>
          <a:xfrm>
            <a:off x="114532" y="557727"/>
            <a:ext cx="8751761" cy="527580"/>
          </a:xfrm>
          <a:prstGeom prst="rect">
            <a:avLst/>
          </a:prstGeom>
          <a:noFill/>
        </p:spPr>
        <p:txBody>
          <a:bodyPr wrap="square">
            <a:spAutoFit/>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0" lang="it-IT"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panose="020B0604020202020204" pitchFamily="34" charset="0"/>
              </a:rPr>
              <a:t>Per il vino, il primo mercato di destinazione sono gli </a:t>
            </a:r>
            <a:r>
              <a:rPr kumimoji="0" lang="it-IT" sz="1200" b="1" i="0" u="none" strike="noStrike" kern="1200" cap="none" spc="0" normalizeH="0" baseline="0" noProof="0" dirty="0">
                <a:ln>
                  <a:noFill/>
                </a:ln>
                <a:solidFill>
                  <a:srgbClr val="003A79"/>
                </a:solidFill>
                <a:effectLst/>
                <a:uLnTx/>
                <a:uFillTx/>
                <a:latin typeface="Century Gothic" panose="020B0502020202020204" pitchFamily="34" charset="0"/>
                <a:ea typeface="+mn-ea"/>
                <a:cs typeface="Arial" panose="020B0604020202020204" pitchFamily="34" charset="0"/>
              </a:rPr>
              <a:t>Stati Uniti</a:t>
            </a:r>
            <a:r>
              <a:rPr kumimoji="0" lang="it-IT"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panose="020B0604020202020204" pitchFamily="34" charset="0"/>
              </a:rPr>
              <a:t>, con oltre 1,9 miliardi nel 2024 (+10,2% rispetto al 2023). Seguono </a:t>
            </a:r>
            <a:r>
              <a:rPr kumimoji="0" lang="it-IT" sz="1200" b="1" i="0" u="none" strike="noStrike" kern="1200" cap="none" spc="0" normalizeH="0" baseline="0" noProof="0" dirty="0">
                <a:ln>
                  <a:noFill/>
                </a:ln>
                <a:solidFill>
                  <a:srgbClr val="003A79"/>
                </a:solidFill>
                <a:effectLst/>
                <a:uLnTx/>
                <a:uFillTx/>
                <a:latin typeface="Century Gothic" panose="020B0502020202020204" pitchFamily="34" charset="0"/>
                <a:ea typeface="+mn-ea"/>
                <a:cs typeface="Arial" panose="020B0604020202020204" pitchFamily="34" charset="0"/>
              </a:rPr>
              <a:t>Germania</a:t>
            </a:r>
            <a:r>
              <a:rPr kumimoji="0" lang="it-IT"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panose="020B0604020202020204" pitchFamily="34" charset="0"/>
              </a:rPr>
              <a:t> (quasi 1,2 miliardi, +3,7%) e </a:t>
            </a:r>
            <a:r>
              <a:rPr kumimoji="0" lang="it-IT" sz="1200" b="1" i="0" u="none" strike="noStrike" kern="1200" cap="none" spc="0" normalizeH="0" baseline="0" noProof="0" dirty="0">
                <a:ln>
                  <a:noFill/>
                </a:ln>
                <a:solidFill>
                  <a:srgbClr val="003A79"/>
                </a:solidFill>
                <a:effectLst/>
                <a:uLnTx/>
                <a:uFillTx/>
                <a:latin typeface="Century Gothic" panose="020B0502020202020204" pitchFamily="34" charset="0"/>
                <a:ea typeface="+mn-ea"/>
                <a:cs typeface="Arial" panose="020B0604020202020204" pitchFamily="34" charset="0"/>
              </a:rPr>
              <a:t>Regno</a:t>
            </a:r>
            <a:r>
              <a:rPr kumimoji="0" lang="it-IT"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panose="020B0604020202020204" pitchFamily="34" charset="0"/>
              </a:rPr>
              <a:t> </a:t>
            </a:r>
            <a:r>
              <a:rPr kumimoji="0" lang="it-IT" sz="1200" b="1" i="0" u="none" strike="noStrike" kern="1200" cap="none" spc="0" normalizeH="0" baseline="0" noProof="0" dirty="0">
                <a:ln>
                  <a:noFill/>
                </a:ln>
                <a:solidFill>
                  <a:srgbClr val="003A79"/>
                </a:solidFill>
                <a:effectLst/>
                <a:uLnTx/>
                <a:uFillTx/>
                <a:latin typeface="Century Gothic" panose="020B0502020202020204" pitchFamily="34" charset="0"/>
                <a:ea typeface="+mn-ea"/>
                <a:cs typeface="Arial" panose="020B0604020202020204" pitchFamily="34" charset="0"/>
              </a:rPr>
              <a:t>Unito</a:t>
            </a:r>
            <a:r>
              <a:rPr kumimoji="0" lang="it-IT"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panose="020B0604020202020204" pitchFamily="34" charset="0"/>
              </a:rPr>
              <a:t> (851 milioni, +1%).</a:t>
            </a:r>
          </a:p>
        </p:txBody>
      </p:sp>
      <p:graphicFrame>
        <p:nvGraphicFramePr>
          <p:cNvPr id="5" name="Grafico 4">
            <a:extLst>
              <a:ext uri="{FF2B5EF4-FFF2-40B4-BE49-F238E27FC236}">
                <a16:creationId xmlns:a16="http://schemas.microsoft.com/office/drawing/2014/main" id="{C32B152E-2904-42EE-9D09-43DE59811CAD}"/>
              </a:ext>
            </a:extLst>
          </p:cNvPr>
          <p:cNvGraphicFramePr>
            <a:graphicFrameLocks/>
          </p:cNvGraphicFramePr>
          <p:nvPr>
            <p:extLst>
              <p:ext uri="{D42A27DB-BD31-4B8C-83A1-F6EECF244321}">
                <p14:modId xmlns:p14="http://schemas.microsoft.com/office/powerpoint/2010/main" val="45226910"/>
              </p:ext>
            </p:extLst>
          </p:nvPr>
        </p:nvGraphicFramePr>
        <p:xfrm>
          <a:off x="505328" y="1786083"/>
          <a:ext cx="3649705" cy="293363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Grafico 12">
            <a:extLst>
              <a:ext uri="{FF2B5EF4-FFF2-40B4-BE49-F238E27FC236}">
                <a16:creationId xmlns:a16="http://schemas.microsoft.com/office/drawing/2014/main" id="{0AFB6596-9AF4-43CE-88F1-86E59BE6E172}"/>
              </a:ext>
            </a:extLst>
          </p:cNvPr>
          <p:cNvGraphicFramePr>
            <a:graphicFrameLocks/>
          </p:cNvGraphicFramePr>
          <p:nvPr>
            <p:extLst>
              <p:ext uri="{D42A27DB-BD31-4B8C-83A1-F6EECF244321}">
                <p14:modId xmlns:p14="http://schemas.microsoft.com/office/powerpoint/2010/main" val="704153832"/>
              </p:ext>
            </p:extLst>
          </p:nvPr>
        </p:nvGraphicFramePr>
        <p:xfrm>
          <a:off x="5151993" y="1704073"/>
          <a:ext cx="3441623" cy="301565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599585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1">
            <a:extLst>
              <a:ext uri="{FF2B5EF4-FFF2-40B4-BE49-F238E27FC236}">
                <a16:creationId xmlns:a16="http://schemas.microsoft.com/office/drawing/2014/main" id="{B51A3A04-D35A-BAB4-458C-F91E8D01526E}"/>
              </a:ext>
            </a:extLst>
          </p:cNvPr>
          <p:cNvSpPr>
            <a:spLocks noGrp="1"/>
          </p:cNvSpPr>
          <p:nvPr>
            <p:ph type="title"/>
          </p:nvPr>
        </p:nvSpPr>
        <p:spPr>
          <a:xfrm>
            <a:off x="373324" y="107305"/>
            <a:ext cx="6361432" cy="365125"/>
          </a:xfrm>
        </p:spPr>
        <p:txBody>
          <a:bodyPr>
            <a:noAutofit/>
          </a:bodyPr>
          <a:lstStyle/>
          <a:p>
            <a:r>
              <a:rPr lang="it-IT" sz="2400" dirty="0"/>
              <a:t>L’export dei distretti del vino italiani</a:t>
            </a:r>
          </a:p>
        </p:txBody>
      </p:sp>
      <p:graphicFrame>
        <p:nvGraphicFramePr>
          <p:cNvPr id="11" name="Grafico 10">
            <a:extLst>
              <a:ext uri="{FF2B5EF4-FFF2-40B4-BE49-F238E27FC236}">
                <a16:creationId xmlns:a16="http://schemas.microsoft.com/office/drawing/2014/main" id="{2E9FE6E0-A4C6-4EAF-A87F-A0F0180E0412}"/>
              </a:ext>
            </a:extLst>
          </p:cNvPr>
          <p:cNvGraphicFramePr>
            <a:graphicFrameLocks/>
          </p:cNvGraphicFramePr>
          <p:nvPr>
            <p:extLst>
              <p:ext uri="{D42A27DB-BD31-4B8C-83A1-F6EECF244321}">
                <p14:modId xmlns:p14="http://schemas.microsoft.com/office/powerpoint/2010/main" val="1565009694"/>
              </p:ext>
            </p:extLst>
          </p:nvPr>
        </p:nvGraphicFramePr>
        <p:xfrm>
          <a:off x="772156" y="942109"/>
          <a:ext cx="7457444" cy="3327151"/>
        </p:xfrm>
        <a:graphic>
          <a:graphicData uri="http://schemas.openxmlformats.org/drawingml/2006/chart">
            <c:chart xmlns:c="http://schemas.openxmlformats.org/drawingml/2006/chart" xmlns:r="http://schemas.openxmlformats.org/officeDocument/2006/relationships" r:id="rId2"/>
          </a:graphicData>
        </a:graphic>
      </p:graphicFrame>
      <p:sp>
        <p:nvSpPr>
          <p:cNvPr id="12" name="Segnaposto contenuto 7">
            <a:extLst>
              <a:ext uri="{FF2B5EF4-FFF2-40B4-BE49-F238E27FC236}">
                <a16:creationId xmlns:a16="http://schemas.microsoft.com/office/drawing/2014/main" id="{F5647763-A677-464C-E6D0-42694ECB60E6}"/>
              </a:ext>
            </a:extLst>
          </p:cNvPr>
          <p:cNvSpPr txBox="1">
            <a:spLocks/>
          </p:cNvSpPr>
          <p:nvPr/>
        </p:nvSpPr>
        <p:spPr>
          <a:xfrm>
            <a:off x="169435" y="4676423"/>
            <a:ext cx="7176655" cy="231775"/>
          </a:xfrm>
          <a:prstGeom prst="rect">
            <a:avLst/>
          </a:prstGeom>
        </p:spPr>
        <p:txBody>
          <a:bodyPr vert="horz" lIns="91440" tIns="45720" rIns="91440" bIns="45720" rtlCol="0">
            <a:noAutofit/>
          </a:bodyPr>
          <a:lstStyle>
            <a:lvl1pPr marL="128586" indent="-128586" algn="l" defTabSz="514341" rtl="0" eaLnBrk="1" latinLnBrk="0" hangingPunct="1">
              <a:lnSpc>
                <a:spcPct val="90000"/>
              </a:lnSpc>
              <a:spcBef>
                <a:spcPts val="563"/>
              </a:spcBef>
              <a:buFont typeface="Arial" panose="020B0604020202020204" pitchFamily="34" charset="0"/>
              <a:buChar char="•"/>
              <a:defRPr sz="1201" kern="1200">
                <a:solidFill>
                  <a:schemeClr val="tx1"/>
                </a:solidFill>
                <a:latin typeface="+mn-lt"/>
                <a:ea typeface="+mn-ea"/>
                <a:cs typeface="+mn-cs"/>
              </a:defRPr>
            </a:lvl1pPr>
            <a:lvl2pPr marL="385757"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2pPr>
            <a:lvl3pPr marL="642927"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3pPr>
            <a:lvl4pPr marL="900098"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4pPr>
            <a:lvl5pPr marL="1157270"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5pPr>
            <a:lvl6pPr marL="1414440"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6pPr>
            <a:lvl7pPr marL="1671611"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7pPr>
            <a:lvl8pPr marL="1928782"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8pPr>
            <a:lvl9pPr marL="2185952"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9pPr>
          </a:lstStyle>
          <a:p>
            <a:pPr marL="0" marR="0" lvl="0" indent="0" algn="l" defTabSz="514341" rtl="0" eaLnBrk="1" fontAlgn="auto" latinLnBrk="0" hangingPunct="1">
              <a:lnSpc>
                <a:spcPct val="90000"/>
              </a:lnSpc>
              <a:spcBef>
                <a:spcPts val="563"/>
              </a:spcBef>
              <a:spcAft>
                <a:spcPts val="0"/>
              </a:spcAft>
              <a:buClrTx/>
              <a:buSzTx/>
              <a:buFont typeface="Arial" panose="020B0604020202020204" pitchFamily="34" charset="0"/>
              <a:buNone/>
              <a:tabLst/>
              <a:defRPr/>
            </a:pPr>
            <a:r>
              <a:rPr kumimoji="0" lang="it-IT" sz="900" b="0" i="1"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Nota: in blu i distretti del Nord-Ovest, in verde quelli del Nord-Est, in giallo quelli del Centro e il arancio quelli del Mezzogiorno</a:t>
            </a:r>
          </a:p>
          <a:p>
            <a:pPr marL="0" marR="0" lvl="0" indent="0" algn="l" defTabSz="514341" rtl="0" eaLnBrk="1" fontAlgn="auto" latinLnBrk="0" hangingPunct="1">
              <a:lnSpc>
                <a:spcPct val="90000"/>
              </a:lnSpc>
              <a:spcBef>
                <a:spcPts val="563"/>
              </a:spcBef>
              <a:spcAft>
                <a:spcPts val="0"/>
              </a:spcAft>
              <a:buClrTx/>
              <a:buSzTx/>
              <a:buFont typeface="Arial" panose="020B0604020202020204" pitchFamily="34" charset="0"/>
              <a:buNone/>
              <a:tabLst/>
              <a:defRPr/>
            </a:pPr>
            <a:r>
              <a:rPr kumimoji="0" lang="it-IT" sz="900" b="0" i="1"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Fonte: elaborazioni Intesa Sanpaolo su dati Istat</a:t>
            </a:r>
          </a:p>
        </p:txBody>
      </p:sp>
    </p:spTree>
    <p:extLst>
      <p:ext uri="{BB962C8B-B14F-4D97-AF65-F5344CB8AC3E}">
        <p14:creationId xmlns:p14="http://schemas.microsoft.com/office/powerpoint/2010/main" val="3814242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DE444F-D6EE-4DCB-9E52-2F2534B532A0}"/>
              </a:ext>
            </a:extLst>
          </p:cNvPr>
          <p:cNvSpPr txBox="1">
            <a:spLocks/>
          </p:cNvSpPr>
          <p:nvPr/>
        </p:nvSpPr>
        <p:spPr>
          <a:xfrm>
            <a:off x="223820" y="71797"/>
            <a:ext cx="8637141" cy="352338"/>
          </a:xfrm>
          <a:prstGeom prst="rect">
            <a:avLst/>
          </a:prstGeom>
        </p:spPr>
        <p:txBody>
          <a:bodyPr lIns="0" tIns="0" rIns="0" bIns="0"/>
          <a:lstStyle/>
          <a:p>
            <a:pPr>
              <a:defRPr/>
            </a:pPr>
            <a:r>
              <a:rPr lang="it-IT" sz="2400" b="1" dirty="0">
                <a:solidFill>
                  <a:srgbClr val="003A79"/>
                </a:solidFill>
                <a:latin typeface="Century Gothic" panose="020B0502020202020204" pitchFamily="34" charset="0"/>
                <a:ea typeface="+mj-ea"/>
                <a:cs typeface="Arial"/>
              </a:rPr>
              <a:t>Nel 2025 attese positive per fatturato e investimenti</a:t>
            </a:r>
          </a:p>
          <a:p>
            <a:pPr>
              <a:defRPr/>
            </a:pPr>
            <a:endParaRPr lang="it-IT" sz="2400" b="1" dirty="0">
              <a:solidFill>
                <a:srgbClr val="003A79"/>
              </a:solidFill>
              <a:latin typeface="Century Gothic" panose="020B0502020202020204" pitchFamily="34" charset="0"/>
              <a:ea typeface="+mj-ea"/>
              <a:cs typeface="Arial"/>
            </a:endParaRPr>
          </a:p>
        </p:txBody>
      </p:sp>
      <p:sp>
        <p:nvSpPr>
          <p:cNvPr id="4" name="Titolo 1">
            <a:extLst>
              <a:ext uri="{FF2B5EF4-FFF2-40B4-BE49-F238E27FC236}">
                <a16:creationId xmlns:a16="http://schemas.microsoft.com/office/drawing/2014/main" id="{198CD8C6-8F8D-4F9B-91D6-D5A11CD9B675}"/>
              </a:ext>
            </a:extLst>
          </p:cNvPr>
          <p:cNvSpPr txBox="1">
            <a:spLocks/>
          </p:cNvSpPr>
          <p:nvPr/>
        </p:nvSpPr>
        <p:spPr>
          <a:xfrm>
            <a:off x="258415" y="813853"/>
            <a:ext cx="8567949" cy="479425"/>
          </a:xfrm>
          <a:prstGeom prst="rect">
            <a:avLst/>
          </a:prstGeom>
        </p:spPr>
        <p:txBody>
          <a:bodyPr lIns="0" tIns="0" rIns="0" bIns="0" anchor="ctr"/>
          <a:lstStyle>
            <a:defPPr>
              <a:defRPr lang="it-IT"/>
            </a:defPPr>
            <a:lvl1pPr algn="l" defTabSz="457200" rtl="0" fontAlgn="base">
              <a:spcBef>
                <a:spcPct val="0"/>
              </a:spcBef>
              <a:spcAft>
                <a:spcPct val="0"/>
              </a:spcAft>
              <a:defRPr kern="1200">
                <a:solidFill>
                  <a:schemeClr val="tx1"/>
                </a:solidFill>
                <a:latin typeface="Arial"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a:lstStyle>
          <a:p>
            <a:pPr algn="ctr" fontAlgn="auto">
              <a:spcAft>
                <a:spcPts val="0"/>
              </a:spcAft>
              <a:defRPr/>
            </a:pPr>
            <a:r>
              <a:rPr lang="it-IT" sz="1600" b="1" dirty="0">
                <a:solidFill>
                  <a:srgbClr val="003A79"/>
                </a:solidFill>
                <a:latin typeface="Century Gothic" pitchFamily="34" charset="0"/>
                <a:ea typeface="+mj-ea"/>
                <a:cs typeface="Arial"/>
              </a:rPr>
              <a:t>Andamento atteso a prezzi correnti per la clientela</a:t>
            </a:r>
            <a:endParaRPr lang="it-IT" sz="1600" b="1" dirty="0">
              <a:solidFill>
                <a:srgbClr val="003A79"/>
              </a:solidFill>
              <a:latin typeface="Century Gothic" pitchFamily="34" charset="0"/>
              <a:cs typeface="Arial"/>
            </a:endParaRPr>
          </a:p>
          <a:p>
            <a:pPr algn="ctr" fontAlgn="auto">
              <a:spcAft>
                <a:spcPts val="0"/>
              </a:spcAft>
              <a:defRPr/>
            </a:pPr>
            <a:r>
              <a:rPr lang="it-IT" sz="1200" dirty="0">
                <a:solidFill>
                  <a:srgbClr val="003A79"/>
                </a:solidFill>
                <a:latin typeface="Century Gothic" pitchFamily="34" charset="0"/>
                <a:ea typeface="+mj-ea"/>
                <a:cs typeface="Arial"/>
              </a:rPr>
              <a:t>(saldo tra giudizi in aumento e giudizi in calo in % del totale)</a:t>
            </a:r>
          </a:p>
        </p:txBody>
      </p:sp>
      <p:sp>
        <p:nvSpPr>
          <p:cNvPr id="14" name="Segnaposto numero diapositiva 12">
            <a:extLst>
              <a:ext uri="{FF2B5EF4-FFF2-40B4-BE49-F238E27FC236}">
                <a16:creationId xmlns:a16="http://schemas.microsoft.com/office/drawing/2014/main" id="{9CA0DEAE-2CB5-41D8-BA5F-08E0FBA96431}"/>
              </a:ext>
            </a:extLst>
          </p:cNvPr>
          <p:cNvSpPr>
            <a:spLocks noGrp="1"/>
          </p:cNvSpPr>
          <p:nvPr>
            <p:ph type="sldNum" sz="quarter" idx="10"/>
          </p:nvPr>
        </p:nvSpPr>
        <p:spPr bwMode="auto">
          <a:xfrm>
            <a:off x="8780080" y="0"/>
            <a:ext cx="415993"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419581" indent="-161378">
              <a:defRPr>
                <a:solidFill>
                  <a:schemeClr val="tx1"/>
                </a:solidFill>
                <a:latin typeface="Arial" panose="020B0604020202020204" pitchFamily="34" charset="0"/>
                <a:ea typeface="MS PGothic" panose="020B0600070205080204" pitchFamily="34" charset="-128"/>
              </a:defRPr>
            </a:lvl2pPr>
            <a:lvl3pPr marL="645509" indent="-129102">
              <a:defRPr>
                <a:solidFill>
                  <a:schemeClr val="tx1"/>
                </a:solidFill>
                <a:latin typeface="Arial" panose="020B0604020202020204" pitchFamily="34" charset="0"/>
                <a:ea typeface="MS PGothic" panose="020B0600070205080204" pitchFamily="34" charset="-128"/>
              </a:defRPr>
            </a:lvl3pPr>
            <a:lvl4pPr marL="903713" indent="-129102">
              <a:defRPr>
                <a:solidFill>
                  <a:schemeClr val="tx1"/>
                </a:solidFill>
                <a:latin typeface="Arial" panose="020B0604020202020204" pitchFamily="34" charset="0"/>
                <a:ea typeface="MS PGothic" panose="020B0600070205080204" pitchFamily="34" charset="-128"/>
              </a:defRPr>
            </a:lvl4pPr>
            <a:lvl5pPr marL="1161917" indent="-129102">
              <a:defRPr>
                <a:solidFill>
                  <a:schemeClr val="tx1"/>
                </a:solidFill>
                <a:latin typeface="Arial" panose="020B0604020202020204" pitchFamily="34" charset="0"/>
                <a:ea typeface="MS PGothic" panose="020B0600070205080204" pitchFamily="34" charset="-128"/>
              </a:defRPr>
            </a:lvl5pPr>
            <a:lvl6pPr marL="1420121" indent="-129102" defTabSz="258204"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1678324" indent="-129102" defTabSz="258204"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1936528" indent="-129102" defTabSz="258204"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2194732" indent="-129102" defTabSz="258204"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063C2B2E-E0D0-4940-BF04-D4B27D144102}" type="slidenum">
              <a:rPr kumimoji="0" lang="it-IT" altLang="it-IT" sz="1000" b="1" i="0" u="none" strike="noStrike" kern="1200" cap="none" spc="0" normalizeH="0" baseline="0" noProof="0">
                <a:ln>
                  <a:noFill/>
                </a:ln>
                <a:solidFill>
                  <a:srgbClr val="003A79"/>
                </a:solidFill>
                <a:effectLst/>
                <a:uLnTx/>
                <a:uFillTx/>
                <a:latin typeface="Century Gothic" panose="020B0502020202020204" pitchFamily="34" charset="0"/>
                <a:ea typeface="MS PGothic" panose="020B0600070205080204" pitchFamily="34" charset="-128"/>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it-IT" altLang="it-IT" sz="1000" b="1" i="0" u="none" strike="noStrike" kern="1200" cap="none" spc="0" normalizeH="0" baseline="0" noProof="0" dirty="0">
              <a:ln>
                <a:noFill/>
              </a:ln>
              <a:solidFill>
                <a:srgbClr val="003A79"/>
              </a:solidFill>
              <a:effectLst/>
              <a:uLnTx/>
              <a:uFillTx/>
              <a:latin typeface="Century Gothic" panose="020B0502020202020204" pitchFamily="34" charset="0"/>
              <a:ea typeface="MS PGothic" panose="020B0600070205080204" pitchFamily="34" charset="-128"/>
              <a:cs typeface="Arial" panose="020B0604020202020204" pitchFamily="34" charset="0"/>
            </a:endParaRPr>
          </a:p>
        </p:txBody>
      </p:sp>
      <p:sp>
        <p:nvSpPr>
          <p:cNvPr id="13" name="Titolo 1">
            <a:extLst>
              <a:ext uri="{FF2B5EF4-FFF2-40B4-BE49-F238E27FC236}">
                <a16:creationId xmlns:a16="http://schemas.microsoft.com/office/drawing/2014/main" id="{A8C2EEB9-E4ED-4905-9A61-B62FA65261E4}"/>
              </a:ext>
            </a:extLst>
          </p:cNvPr>
          <p:cNvSpPr txBox="1">
            <a:spLocks/>
          </p:cNvSpPr>
          <p:nvPr/>
        </p:nvSpPr>
        <p:spPr>
          <a:xfrm>
            <a:off x="354718" y="1371810"/>
            <a:ext cx="4008438" cy="328104"/>
          </a:xfrm>
          <a:prstGeom prst="rect">
            <a:avLst/>
          </a:prstGeom>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fontAlgn="auto">
              <a:spcAft>
                <a:spcPts val="0"/>
              </a:spcAft>
              <a:defRPr/>
            </a:pPr>
            <a:r>
              <a:rPr lang="it-IT" sz="1400" b="1" dirty="0">
                <a:solidFill>
                  <a:srgbClr val="003A79"/>
                </a:solidFill>
                <a:latin typeface="Century Gothic" pitchFamily="34" charset="0"/>
                <a:ea typeface="+mj-ea"/>
                <a:cs typeface="Arial"/>
              </a:rPr>
              <a:t>Fatturato</a:t>
            </a:r>
            <a:endParaRPr lang="it-IT" sz="1400" dirty="0">
              <a:solidFill>
                <a:srgbClr val="003A79"/>
              </a:solidFill>
              <a:latin typeface="Century Gothic" pitchFamily="34" charset="0"/>
              <a:ea typeface="+mj-ea"/>
              <a:cs typeface="Arial"/>
            </a:endParaRPr>
          </a:p>
        </p:txBody>
      </p:sp>
      <p:sp>
        <p:nvSpPr>
          <p:cNvPr id="16" name="Titolo 1">
            <a:extLst>
              <a:ext uri="{FF2B5EF4-FFF2-40B4-BE49-F238E27FC236}">
                <a16:creationId xmlns:a16="http://schemas.microsoft.com/office/drawing/2014/main" id="{44CC8BD5-D3D5-4B30-B039-009D6F9F5F39}"/>
              </a:ext>
            </a:extLst>
          </p:cNvPr>
          <p:cNvSpPr txBox="1">
            <a:spLocks/>
          </p:cNvSpPr>
          <p:nvPr/>
        </p:nvSpPr>
        <p:spPr>
          <a:xfrm>
            <a:off x="4448231" y="1371810"/>
            <a:ext cx="4008438" cy="328104"/>
          </a:xfrm>
          <a:prstGeom prst="rect">
            <a:avLst/>
          </a:prstGeom>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fontAlgn="auto">
              <a:spcAft>
                <a:spcPts val="0"/>
              </a:spcAft>
              <a:defRPr/>
            </a:pPr>
            <a:r>
              <a:rPr lang="it-IT" sz="1400" b="1" dirty="0">
                <a:solidFill>
                  <a:srgbClr val="003A79"/>
                </a:solidFill>
                <a:latin typeface="Century Gothic" pitchFamily="34" charset="0"/>
                <a:ea typeface="+mj-ea"/>
                <a:cs typeface="Arial"/>
              </a:rPr>
              <a:t>Investimenti</a:t>
            </a:r>
            <a:endParaRPr lang="it-IT" sz="1400" dirty="0">
              <a:solidFill>
                <a:srgbClr val="003A79"/>
              </a:solidFill>
              <a:latin typeface="Century Gothic" pitchFamily="34" charset="0"/>
              <a:ea typeface="+mj-ea"/>
              <a:cs typeface="Arial"/>
            </a:endParaRPr>
          </a:p>
        </p:txBody>
      </p:sp>
      <p:sp>
        <p:nvSpPr>
          <p:cNvPr id="10" name="CasellaDiTesto 9">
            <a:extLst>
              <a:ext uri="{FF2B5EF4-FFF2-40B4-BE49-F238E27FC236}">
                <a16:creationId xmlns:a16="http://schemas.microsoft.com/office/drawing/2014/main" id="{28C7887A-766B-461C-B8A0-E7EF635077D6}"/>
              </a:ext>
            </a:extLst>
          </p:cNvPr>
          <p:cNvSpPr txBox="1"/>
          <p:nvPr/>
        </p:nvSpPr>
        <p:spPr>
          <a:xfrm>
            <a:off x="139202" y="4808992"/>
            <a:ext cx="4706738" cy="230832"/>
          </a:xfrm>
          <a:prstGeom prst="rect">
            <a:avLst/>
          </a:prstGeom>
          <a:noFill/>
        </p:spPr>
        <p:txBody>
          <a:bodyPr wrap="none" rtlCol="0">
            <a:spAutoFit/>
          </a:bodyPr>
          <a:lstStyle/>
          <a:p>
            <a:r>
              <a:rPr lang="it-IT" sz="900" i="1" dirty="0"/>
              <a:t>Fonte: indagine Intesa Sanpaolo sulle filiali Agri-business - edizione dicembre 2024</a:t>
            </a:r>
          </a:p>
        </p:txBody>
      </p:sp>
      <p:graphicFrame>
        <p:nvGraphicFramePr>
          <p:cNvPr id="5" name="Grafico 4">
            <a:extLst>
              <a:ext uri="{FF2B5EF4-FFF2-40B4-BE49-F238E27FC236}">
                <a16:creationId xmlns:a16="http://schemas.microsoft.com/office/drawing/2014/main" id="{94EC0105-067F-B6B9-50CC-8534745E1F92}"/>
              </a:ext>
            </a:extLst>
          </p:cNvPr>
          <p:cNvGraphicFramePr>
            <a:graphicFrameLocks/>
          </p:cNvGraphicFramePr>
          <p:nvPr>
            <p:extLst>
              <p:ext uri="{D42A27DB-BD31-4B8C-83A1-F6EECF244321}">
                <p14:modId xmlns:p14="http://schemas.microsoft.com/office/powerpoint/2010/main" val="1270752553"/>
              </p:ext>
            </p:extLst>
          </p:nvPr>
        </p:nvGraphicFramePr>
        <p:xfrm>
          <a:off x="743688" y="1768732"/>
          <a:ext cx="3067938" cy="278844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Grafico 5">
            <a:extLst>
              <a:ext uri="{FF2B5EF4-FFF2-40B4-BE49-F238E27FC236}">
                <a16:creationId xmlns:a16="http://schemas.microsoft.com/office/drawing/2014/main" id="{48DB9874-B9C8-4F70-9851-AF29316F61FA}"/>
              </a:ext>
            </a:extLst>
          </p:cNvPr>
          <p:cNvGraphicFramePr>
            <a:graphicFrameLocks/>
          </p:cNvGraphicFramePr>
          <p:nvPr>
            <p:extLst>
              <p:ext uri="{D42A27DB-BD31-4B8C-83A1-F6EECF244321}">
                <p14:modId xmlns:p14="http://schemas.microsoft.com/office/powerpoint/2010/main" val="3123098724"/>
              </p:ext>
            </p:extLst>
          </p:nvPr>
        </p:nvGraphicFramePr>
        <p:xfrm>
          <a:off x="4797481" y="1669912"/>
          <a:ext cx="3309938" cy="29289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6972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DE444F-D6EE-4DCB-9E52-2F2534B532A0}"/>
              </a:ext>
            </a:extLst>
          </p:cNvPr>
          <p:cNvSpPr txBox="1">
            <a:spLocks/>
          </p:cNvSpPr>
          <p:nvPr/>
        </p:nvSpPr>
        <p:spPr>
          <a:xfrm>
            <a:off x="223820" y="71797"/>
            <a:ext cx="8705027" cy="352338"/>
          </a:xfrm>
          <a:prstGeom prst="rect">
            <a:avLst/>
          </a:prstGeom>
        </p:spPr>
        <p:txBody>
          <a:bodyPr lIns="0" tIns="0" rIns="0" bIns="0"/>
          <a:lstStyle/>
          <a:p>
            <a:pPr>
              <a:defRPr/>
            </a:pPr>
            <a:r>
              <a:rPr lang="it-IT" sz="2400" b="1" dirty="0">
                <a:solidFill>
                  <a:srgbClr val="003A79"/>
                </a:solidFill>
                <a:latin typeface="Century Gothic" panose="020B0502020202020204" pitchFamily="34" charset="0"/>
                <a:ea typeface="+mj-ea"/>
                <a:cs typeface="Arial"/>
              </a:rPr>
              <a:t>Peggioramento condizioni di domanda e cambiamenti climatici le maggiori difficoltà per la filiera del vino...</a:t>
            </a:r>
          </a:p>
        </p:txBody>
      </p:sp>
      <p:sp>
        <p:nvSpPr>
          <p:cNvPr id="5" name="CasellaDiTesto 4">
            <a:extLst>
              <a:ext uri="{FF2B5EF4-FFF2-40B4-BE49-F238E27FC236}">
                <a16:creationId xmlns:a16="http://schemas.microsoft.com/office/drawing/2014/main" id="{6F7C22A8-7FF9-4F6B-9F9C-870DDE764BCD}"/>
              </a:ext>
            </a:extLst>
          </p:cNvPr>
          <p:cNvSpPr txBox="1"/>
          <p:nvPr/>
        </p:nvSpPr>
        <p:spPr>
          <a:xfrm>
            <a:off x="51698" y="4733149"/>
            <a:ext cx="4413388" cy="215444"/>
          </a:xfrm>
          <a:prstGeom prst="rect">
            <a:avLst/>
          </a:prstGeom>
          <a:noFill/>
        </p:spPr>
        <p:txBody>
          <a:bodyPr wrap="none" rtlCol="0">
            <a:spAutoFit/>
          </a:bodyPr>
          <a:lstStyle/>
          <a:p>
            <a:r>
              <a:rPr lang="it-IT" sz="800" i="1" dirty="0"/>
              <a:t>Fonte: indagine Intesa Sanpaolo presso le filiali Agribusiness - edizione dicembre 2024</a:t>
            </a:r>
          </a:p>
        </p:txBody>
      </p:sp>
      <p:sp>
        <p:nvSpPr>
          <p:cNvPr id="10" name="Segnaposto numero diapositiva 14">
            <a:extLst>
              <a:ext uri="{FF2B5EF4-FFF2-40B4-BE49-F238E27FC236}">
                <a16:creationId xmlns:a16="http://schemas.microsoft.com/office/drawing/2014/main" id="{57DC0E2D-491A-400E-9994-B2C85D10D833}"/>
              </a:ext>
            </a:extLst>
          </p:cNvPr>
          <p:cNvSpPr txBox="1">
            <a:spLocks/>
          </p:cNvSpPr>
          <p:nvPr/>
        </p:nvSpPr>
        <p:spPr bwMode="auto">
          <a:xfrm>
            <a:off x="8739906" y="106336"/>
            <a:ext cx="340578" cy="27167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it-IT"/>
            </a:defPPr>
            <a:lvl1pPr marL="0" algn="l" defTabSz="914400" rtl="0" eaLnBrk="1" latinLnBrk="0" hangingPunct="1">
              <a:defRPr sz="1200" b="1" kern="1200">
                <a:solidFill>
                  <a:schemeClr val="tx1"/>
                </a:solidFill>
                <a:latin typeface="Arial" panose="020B0604020202020204" pitchFamily="34" charset="0"/>
                <a:ea typeface="MS PGothic" panose="020B0600070205080204" pitchFamily="34" charset="-128"/>
                <a:cs typeface="+mn-cs"/>
              </a:defRPr>
            </a:lvl1pPr>
            <a:lvl2pPr marL="742950" indent="-28575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2pPr>
            <a:lvl3pPr marL="1143000" indent="-22860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3pPr>
            <a:lvl4pPr marL="1600200" indent="-22860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4pPr>
            <a:lvl5pPr marL="2057400" indent="-22860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5pPr>
            <a:lvl6pPr marL="25146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6pPr>
            <a:lvl7pPr marL="29718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7pPr>
            <a:lvl8pPr marL="34290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8pPr>
            <a:lvl9pPr marL="38862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9pPr>
          </a:lstStyle>
          <a:p>
            <a:pPr algn="ctr" defTabSz="680325">
              <a:defRPr/>
            </a:pPr>
            <a:fld id="{B1753FE2-952E-4EE3-8FF4-F1DEDEBA9BF8}" type="slidenum">
              <a:rPr lang="it-IT" altLang="it-IT" sz="896">
                <a:solidFill>
                  <a:srgbClr val="003A79"/>
                </a:solidFill>
                <a:latin typeface="Century Gothic" panose="020B0502020202020204" pitchFamily="34" charset="0"/>
              </a:rPr>
              <a:pPr algn="ctr" defTabSz="680325">
                <a:defRPr/>
              </a:pPr>
              <a:t>6</a:t>
            </a:fld>
            <a:endParaRPr lang="it-IT" altLang="it-IT" sz="896" dirty="0">
              <a:solidFill>
                <a:srgbClr val="003A79"/>
              </a:solidFill>
              <a:latin typeface="Century Gothic" panose="020B0502020202020204" pitchFamily="34" charset="0"/>
            </a:endParaRPr>
          </a:p>
        </p:txBody>
      </p:sp>
      <p:sp>
        <p:nvSpPr>
          <p:cNvPr id="9" name="Titolo 1">
            <a:extLst>
              <a:ext uri="{FF2B5EF4-FFF2-40B4-BE49-F238E27FC236}">
                <a16:creationId xmlns:a16="http://schemas.microsoft.com/office/drawing/2014/main" id="{7B461602-2B66-4AF5-968F-397D9C79AC9F}"/>
              </a:ext>
            </a:extLst>
          </p:cNvPr>
          <p:cNvSpPr txBox="1">
            <a:spLocks/>
          </p:cNvSpPr>
          <p:nvPr/>
        </p:nvSpPr>
        <p:spPr>
          <a:xfrm>
            <a:off x="1632682" y="887260"/>
            <a:ext cx="5887302" cy="479425"/>
          </a:xfrm>
          <a:prstGeom prst="rect">
            <a:avLst/>
          </a:prstGeom>
        </p:spPr>
        <p:txBody>
          <a:bodyPr lIns="0" tIns="0" rIns="0" bIns="0" anchor="ctr"/>
          <a:lstStyle>
            <a:defPPr>
              <a:defRPr lang="it-IT"/>
            </a:defPPr>
            <a:lvl1pPr algn="l" defTabSz="457200" rtl="0" fontAlgn="base">
              <a:spcBef>
                <a:spcPct val="0"/>
              </a:spcBef>
              <a:spcAft>
                <a:spcPct val="0"/>
              </a:spcAft>
              <a:defRPr kern="1200">
                <a:solidFill>
                  <a:schemeClr val="tx1"/>
                </a:solidFill>
                <a:latin typeface="Arial"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a:lstStyle>
          <a:p>
            <a:pPr algn="ctr" fontAlgn="auto">
              <a:spcAft>
                <a:spcPts val="0"/>
              </a:spcAft>
              <a:defRPr/>
            </a:pPr>
            <a:r>
              <a:rPr lang="it-IT" sz="1600" b="1" dirty="0">
                <a:solidFill>
                  <a:srgbClr val="003A79"/>
                </a:solidFill>
                <a:latin typeface="Century Gothic" pitchFamily="34" charset="0"/>
                <a:ea typeface="+mj-ea"/>
                <a:cs typeface="Arial"/>
              </a:rPr>
              <a:t>Filiera del vino: principali difficoltà incontrate dalle imprese </a:t>
            </a:r>
            <a:r>
              <a:rPr lang="it-IT" sz="1600" dirty="0">
                <a:solidFill>
                  <a:srgbClr val="003A79"/>
                </a:solidFill>
                <a:latin typeface="Century Gothic" pitchFamily="34" charset="0"/>
                <a:ea typeface="+mj-ea"/>
                <a:cs typeface="Arial"/>
              </a:rPr>
              <a:t>(% colleghi; possibili più risposte)</a:t>
            </a:r>
          </a:p>
        </p:txBody>
      </p:sp>
      <p:graphicFrame>
        <p:nvGraphicFramePr>
          <p:cNvPr id="3" name="Grafico 2">
            <a:extLst>
              <a:ext uri="{FF2B5EF4-FFF2-40B4-BE49-F238E27FC236}">
                <a16:creationId xmlns:a16="http://schemas.microsoft.com/office/drawing/2014/main" id="{91FFDEE8-5F2E-4AD5-BEF1-8DF236A8C6E4}"/>
              </a:ext>
            </a:extLst>
          </p:cNvPr>
          <p:cNvGraphicFramePr>
            <a:graphicFrameLocks/>
          </p:cNvGraphicFramePr>
          <p:nvPr>
            <p:extLst>
              <p:ext uri="{D42A27DB-BD31-4B8C-83A1-F6EECF244321}">
                <p14:modId xmlns:p14="http://schemas.microsoft.com/office/powerpoint/2010/main" val="3514597977"/>
              </p:ext>
            </p:extLst>
          </p:nvPr>
        </p:nvGraphicFramePr>
        <p:xfrm>
          <a:off x="1356336" y="1272209"/>
          <a:ext cx="6253062" cy="35308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37220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DE444F-D6EE-4DCB-9E52-2F2534B532A0}"/>
              </a:ext>
            </a:extLst>
          </p:cNvPr>
          <p:cNvSpPr txBox="1">
            <a:spLocks/>
          </p:cNvSpPr>
          <p:nvPr/>
        </p:nvSpPr>
        <p:spPr>
          <a:xfrm>
            <a:off x="123926" y="283494"/>
            <a:ext cx="8932660" cy="352338"/>
          </a:xfrm>
          <a:prstGeom prst="rect">
            <a:avLst/>
          </a:prstGeom>
        </p:spPr>
        <p:txBody>
          <a:bodyPr lIns="0" tIns="0" rIns="0" bIns="0"/>
          <a:lstStyle/>
          <a:p>
            <a:pPr>
              <a:defRPr/>
            </a:pPr>
            <a:r>
              <a:rPr lang="it-IT" sz="2400" b="1" dirty="0">
                <a:solidFill>
                  <a:srgbClr val="003A79"/>
                </a:solidFill>
                <a:latin typeface="Century Gothic" panose="020B0502020202020204" pitchFamily="34" charset="0"/>
                <a:ea typeface="+mj-ea"/>
                <a:cs typeface="Arial"/>
              </a:rPr>
              <a:t>... tra le più impattate dagli eventi atmosferici</a:t>
            </a:r>
          </a:p>
        </p:txBody>
      </p:sp>
      <p:sp>
        <p:nvSpPr>
          <p:cNvPr id="5" name="CasellaDiTesto 4">
            <a:extLst>
              <a:ext uri="{FF2B5EF4-FFF2-40B4-BE49-F238E27FC236}">
                <a16:creationId xmlns:a16="http://schemas.microsoft.com/office/drawing/2014/main" id="{6F7C22A8-7FF9-4F6B-9F9C-870DDE764BCD}"/>
              </a:ext>
            </a:extLst>
          </p:cNvPr>
          <p:cNvSpPr txBox="1"/>
          <p:nvPr/>
        </p:nvSpPr>
        <p:spPr>
          <a:xfrm>
            <a:off x="88632" y="4856259"/>
            <a:ext cx="3025187" cy="215444"/>
          </a:xfrm>
          <a:prstGeom prst="rect">
            <a:avLst/>
          </a:prstGeom>
          <a:noFill/>
        </p:spPr>
        <p:txBody>
          <a:bodyPr wrap="none" rtlCol="0">
            <a:spAutoFit/>
          </a:bodyPr>
          <a:lstStyle/>
          <a:p>
            <a:r>
              <a:rPr lang="it-IT" sz="800" i="1" dirty="0"/>
              <a:t>Fonte: indagine Intesa Sanpaolo edizione dicembre 2024</a:t>
            </a:r>
          </a:p>
        </p:txBody>
      </p:sp>
      <p:sp>
        <p:nvSpPr>
          <p:cNvPr id="10" name="Segnaposto numero diapositiva 14">
            <a:extLst>
              <a:ext uri="{FF2B5EF4-FFF2-40B4-BE49-F238E27FC236}">
                <a16:creationId xmlns:a16="http://schemas.microsoft.com/office/drawing/2014/main" id="{57DC0E2D-491A-400E-9994-B2C85D10D833}"/>
              </a:ext>
            </a:extLst>
          </p:cNvPr>
          <p:cNvSpPr txBox="1">
            <a:spLocks/>
          </p:cNvSpPr>
          <p:nvPr/>
        </p:nvSpPr>
        <p:spPr bwMode="auto">
          <a:xfrm>
            <a:off x="8739906" y="106336"/>
            <a:ext cx="340578" cy="27167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it-IT"/>
            </a:defPPr>
            <a:lvl1pPr marL="0" algn="l" defTabSz="914400" rtl="0" eaLnBrk="1" latinLnBrk="0" hangingPunct="1">
              <a:defRPr sz="1200" b="1" kern="1200">
                <a:solidFill>
                  <a:schemeClr val="tx1"/>
                </a:solidFill>
                <a:latin typeface="Arial" panose="020B0604020202020204" pitchFamily="34" charset="0"/>
                <a:ea typeface="MS PGothic" panose="020B0600070205080204" pitchFamily="34" charset="-128"/>
                <a:cs typeface="+mn-cs"/>
              </a:defRPr>
            </a:lvl1pPr>
            <a:lvl2pPr marL="742950" indent="-28575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2pPr>
            <a:lvl3pPr marL="1143000" indent="-22860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3pPr>
            <a:lvl4pPr marL="1600200" indent="-22860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4pPr>
            <a:lvl5pPr marL="2057400" indent="-228600" algn="l" defTabSz="914400" rtl="0" eaLnBrk="1" latinLnBrk="0" hangingPunct="1">
              <a:defRPr sz="1800" kern="1200">
                <a:solidFill>
                  <a:schemeClr val="tx1"/>
                </a:solidFill>
                <a:latin typeface="Arial" panose="020B0604020202020204" pitchFamily="34" charset="0"/>
                <a:ea typeface="MS PGothic" panose="020B0600070205080204" pitchFamily="34" charset="-128"/>
                <a:cs typeface="+mn-cs"/>
              </a:defRPr>
            </a:lvl5pPr>
            <a:lvl6pPr marL="25146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6pPr>
            <a:lvl7pPr marL="29718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7pPr>
            <a:lvl8pPr marL="34290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8pPr>
            <a:lvl9pPr marL="3886200" indent="-228600" algn="l" defTabSz="457200" rtl="0" eaLnBrk="0" fontAlgn="base" latinLnBrk="0" hangingPunct="0">
              <a:spcBef>
                <a:spcPct val="0"/>
              </a:spcBef>
              <a:spcAft>
                <a:spcPct val="0"/>
              </a:spcAft>
              <a:defRPr sz="1800" kern="1200">
                <a:solidFill>
                  <a:schemeClr val="tx1"/>
                </a:solidFill>
                <a:latin typeface="Arial" panose="020B0604020202020204" pitchFamily="34" charset="0"/>
                <a:ea typeface="MS PGothic" panose="020B0600070205080204" pitchFamily="34" charset="-128"/>
                <a:cs typeface="+mn-cs"/>
              </a:defRPr>
            </a:lvl9pPr>
          </a:lstStyle>
          <a:p>
            <a:pPr algn="ctr" defTabSz="680325">
              <a:defRPr/>
            </a:pPr>
            <a:fld id="{B1753FE2-952E-4EE3-8FF4-F1DEDEBA9BF8}" type="slidenum">
              <a:rPr lang="it-IT" altLang="it-IT" sz="896">
                <a:solidFill>
                  <a:srgbClr val="003A79"/>
                </a:solidFill>
                <a:latin typeface="Century Gothic" panose="020B0502020202020204" pitchFamily="34" charset="0"/>
              </a:rPr>
              <a:pPr algn="ctr" defTabSz="680325">
                <a:defRPr/>
              </a:pPr>
              <a:t>7</a:t>
            </a:fld>
            <a:endParaRPr lang="it-IT" altLang="it-IT" sz="896" dirty="0">
              <a:solidFill>
                <a:srgbClr val="003A79"/>
              </a:solidFill>
              <a:latin typeface="Century Gothic" panose="020B0502020202020204" pitchFamily="34" charset="0"/>
            </a:endParaRPr>
          </a:p>
        </p:txBody>
      </p:sp>
      <p:sp>
        <p:nvSpPr>
          <p:cNvPr id="9" name="Titolo 1">
            <a:extLst>
              <a:ext uri="{FF2B5EF4-FFF2-40B4-BE49-F238E27FC236}">
                <a16:creationId xmlns:a16="http://schemas.microsoft.com/office/drawing/2014/main" id="{7B461602-2B66-4AF5-968F-397D9C79AC9F}"/>
              </a:ext>
            </a:extLst>
          </p:cNvPr>
          <p:cNvSpPr txBox="1">
            <a:spLocks/>
          </p:cNvSpPr>
          <p:nvPr/>
        </p:nvSpPr>
        <p:spPr>
          <a:xfrm>
            <a:off x="2192213" y="830395"/>
            <a:ext cx="4748291" cy="479425"/>
          </a:xfrm>
          <a:prstGeom prst="rect">
            <a:avLst/>
          </a:prstGeom>
        </p:spPr>
        <p:txBody>
          <a:bodyPr lIns="0" tIns="0" rIns="0" bIns="0" anchor="ctr"/>
          <a:lstStyle>
            <a:defPPr>
              <a:defRPr lang="it-IT"/>
            </a:defPPr>
            <a:lvl1pPr algn="l" defTabSz="457200" rtl="0" fontAlgn="base">
              <a:spcBef>
                <a:spcPct val="0"/>
              </a:spcBef>
              <a:spcAft>
                <a:spcPct val="0"/>
              </a:spcAft>
              <a:defRPr kern="1200">
                <a:solidFill>
                  <a:schemeClr val="tx1"/>
                </a:solidFill>
                <a:latin typeface="Arial"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a:lstStyle>
          <a:p>
            <a:pPr algn="ctr" fontAlgn="auto">
              <a:spcAft>
                <a:spcPts val="0"/>
              </a:spcAft>
              <a:defRPr/>
            </a:pPr>
            <a:r>
              <a:rPr lang="it-IT" sz="1600" b="1" dirty="0">
                <a:solidFill>
                  <a:srgbClr val="003A79"/>
                </a:solidFill>
                <a:latin typeface="Century Gothic" pitchFamily="34" charset="0"/>
                <a:ea typeface="+mj-ea"/>
                <a:cs typeface="Arial"/>
              </a:rPr>
              <a:t>Cambiamenti climatici: le filiere più impattate  </a:t>
            </a:r>
            <a:r>
              <a:rPr lang="it-IT" sz="1400" dirty="0">
                <a:solidFill>
                  <a:srgbClr val="003A79"/>
                </a:solidFill>
                <a:latin typeface="Century Gothic" pitchFamily="34" charset="0"/>
                <a:ea typeface="+mj-ea"/>
                <a:cs typeface="Arial"/>
              </a:rPr>
              <a:t>(% colleghi che hanno indicato la difficoltà)</a:t>
            </a:r>
          </a:p>
        </p:txBody>
      </p:sp>
      <p:graphicFrame>
        <p:nvGraphicFramePr>
          <p:cNvPr id="3" name="Grafico 2">
            <a:extLst>
              <a:ext uri="{FF2B5EF4-FFF2-40B4-BE49-F238E27FC236}">
                <a16:creationId xmlns:a16="http://schemas.microsoft.com/office/drawing/2014/main" id="{58B34C12-0183-AE63-31A7-5A4E39AA0115}"/>
              </a:ext>
            </a:extLst>
          </p:cNvPr>
          <p:cNvGraphicFramePr>
            <a:graphicFrameLocks/>
          </p:cNvGraphicFramePr>
          <p:nvPr>
            <p:extLst>
              <p:ext uri="{D42A27DB-BD31-4B8C-83A1-F6EECF244321}">
                <p14:modId xmlns:p14="http://schemas.microsoft.com/office/powerpoint/2010/main" val="353507499"/>
              </p:ext>
            </p:extLst>
          </p:nvPr>
        </p:nvGraphicFramePr>
        <p:xfrm>
          <a:off x="1001865" y="1391477"/>
          <a:ext cx="6885830" cy="32759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57231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F7C998-A7CA-4D67-924F-C52829269028}"/>
              </a:ext>
            </a:extLst>
          </p:cNvPr>
          <p:cNvSpPr txBox="1">
            <a:spLocks/>
          </p:cNvSpPr>
          <p:nvPr/>
        </p:nvSpPr>
        <p:spPr>
          <a:xfrm>
            <a:off x="239820" y="307826"/>
            <a:ext cx="8319933" cy="486965"/>
          </a:xfrm>
          <a:prstGeom prst="rect">
            <a:avLst/>
          </a:prstGeom>
        </p:spPr>
        <p:txBody>
          <a:bodyPr vert="horz" lIns="68580" tIns="34290" rIns="68580" bIns="34290" rtlCol="0" anchor="ctr">
            <a:noAutofit/>
          </a:bodyPr>
          <a:lstStyle>
            <a:lvl1pPr algn="l" defTabSz="514341" rtl="0" eaLnBrk="1" latinLnBrk="0" hangingPunct="1">
              <a:lnSpc>
                <a:spcPct val="90000"/>
              </a:lnSpc>
              <a:spcBef>
                <a:spcPct val="0"/>
              </a:spcBef>
              <a:buNone/>
              <a:defRPr sz="2475" kern="1200">
                <a:solidFill>
                  <a:schemeClr val="tx1"/>
                </a:solidFill>
                <a:latin typeface="+mj-lt"/>
                <a:ea typeface="+mj-ea"/>
                <a:cs typeface="+mj-cs"/>
              </a:defRPr>
            </a:lvl1pPr>
          </a:lstStyle>
          <a:p>
            <a:r>
              <a:rPr lang="it-IT" sz="2393" b="1" dirty="0">
                <a:solidFill>
                  <a:srgbClr val="003A79"/>
                </a:solidFill>
                <a:latin typeface="Century Gothic" panose="020B0502020202020204" pitchFamily="34" charset="0"/>
              </a:rPr>
              <a:t>Aziende italiane ancora di piccole dimensioni ma con elevata propensione all’export</a:t>
            </a:r>
          </a:p>
        </p:txBody>
      </p:sp>
      <p:sp>
        <p:nvSpPr>
          <p:cNvPr id="3" name="Segnaposto testo 36">
            <a:extLst>
              <a:ext uri="{FF2B5EF4-FFF2-40B4-BE49-F238E27FC236}">
                <a16:creationId xmlns:a16="http://schemas.microsoft.com/office/drawing/2014/main" id="{09C54484-AA2D-457A-A828-B4145E4C453D}"/>
              </a:ext>
            </a:extLst>
          </p:cNvPr>
          <p:cNvSpPr txBox="1">
            <a:spLocks/>
          </p:cNvSpPr>
          <p:nvPr/>
        </p:nvSpPr>
        <p:spPr>
          <a:xfrm>
            <a:off x="682573" y="1321577"/>
            <a:ext cx="3121925" cy="278878"/>
          </a:xfrm>
          <a:prstGeom prst="rect">
            <a:avLst/>
          </a:prstGeom>
        </p:spPr>
        <p:txBody>
          <a:bodyPr vert="horz" lIns="68580" tIns="34290" rIns="68580" bIns="34290" rtlCol="0">
            <a:noAutofit/>
          </a:bodyPr>
          <a:lstStyle>
            <a:lvl1pPr marL="128586" indent="-128586" algn="l" defTabSz="514341" rtl="0" eaLnBrk="1" latinLnBrk="0" hangingPunct="1">
              <a:lnSpc>
                <a:spcPct val="90000"/>
              </a:lnSpc>
              <a:spcBef>
                <a:spcPts val="563"/>
              </a:spcBef>
              <a:buFont typeface="Arial" panose="020B0604020202020204" pitchFamily="34" charset="0"/>
              <a:buChar char="•"/>
              <a:defRPr sz="1201" kern="1200">
                <a:solidFill>
                  <a:schemeClr val="tx1"/>
                </a:solidFill>
                <a:latin typeface="+mn-lt"/>
                <a:ea typeface="+mn-ea"/>
                <a:cs typeface="+mn-cs"/>
              </a:defRPr>
            </a:lvl1pPr>
            <a:lvl2pPr marL="385757"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2pPr>
            <a:lvl3pPr marL="642927"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3pPr>
            <a:lvl4pPr marL="900098"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4pPr>
            <a:lvl5pPr marL="1157270"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5pPr>
            <a:lvl6pPr marL="1414440"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6pPr>
            <a:lvl7pPr marL="1671611"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7pPr>
            <a:lvl8pPr marL="1928782"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8pPr>
            <a:lvl9pPr marL="2185952"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9pPr>
          </a:lstStyle>
          <a:p>
            <a:pPr marL="0" indent="0" algn="ctr">
              <a:buNone/>
            </a:pPr>
            <a:r>
              <a:rPr lang="it-IT" sz="1050" b="1" dirty="0">
                <a:solidFill>
                  <a:srgbClr val="003A79"/>
                </a:solidFill>
                <a:latin typeface="Century Gothic" panose="020B0502020202020204" pitchFamily="34" charset="0"/>
              </a:rPr>
              <a:t>Composizione delle aziende viticole per dimensione della superficie coltivata in ettari </a:t>
            </a:r>
            <a:r>
              <a:rPr lang="it-IT" sz="1050" dirty="0">
                <a:solidFill>
                  <a:srgbClr val="003A79"/>
                </a:solidFill>
                <a:latin typeface="Century Gothic" panose="020B0502020202020204" pitchFamily="34" charset="0"/>
              </a:rPr>
              <a:t>(2020, %)</a:t>
            </a:r>
          </a:p>
          <a:p>
            <a:pPr marL="0" indent="0" algn="ctr">
              <a:buNone/>
            </a:pPr>
            <a:endParaRPr lang="it-IT" sz="1050" b="1" dirty="0">
              <a:solidFill>
                <a:srgbClr val="003A79"/>
              </a:solidFill>
              <a:latin typeface="Century Gothic" panose="020B0502020202020204" pitchFamily="34" charset="0"/>
            </a:endParaRPr>
          </a:p>
        </p:txBody>
      </p:sp>
      <p:sp>
        <p:nvSpPr>
          <p:cNvPr id="11" name="Segnaposto numero diapositiva 2">
            <a:extLst>
              <a:ext uri="{FF2B5EF4-FFF2-40B4-BE49-F238E27FC236}">
                <a16:creationId xmlns:a16="http://schemas.microsoft.com/office/drawing/2014/main" id="{5EDF89D6-55C0-41C4-A718-3BD629EBC499}"/>
              </a:ext>
            </a:extLst>
          </p:cNvPr>
          <p:cNvSpPr>
            <a:spLocks noGrp="1"/>
          </p:cNvSpPr>
          <p:nvPr>
            <p:ph type="sldNum" sz="quarter" idx="10"/>
          </p:nvPr>
        </p:nvSpPr>
        <p:spPr>
          <a:xfrm>
            <a:off x="8559753" y="143509"/>
            <a:ext cx="414339" cy="273844"/>
          </a:xfrm>
        </p:spPr>
        <p:txBody>
          <a:bodyPr/>
          <a:lstStyle/>
          <a:p>
            <a:pPr>
              <a:defRPr/>
            </a:pPr>
            <a:fld id="{F84A8C9C-B6B8-40AF-90F5-1B3A93199BF6}" type="slidenum">
              <a:rPr lang="it-IT" altLang="it-IT"/>
              <a:pPr>
                <a:defRPr/>
              </a:pPr>
              <a:t>8</a:t>
            </a:fld>
            <a:endParaRPr lang="it-IT" altLang="it-IT" dirty="0"/>
          </a:p>
        </p:txBody>
      </p:sp>
      <p:sp>
        <p:nvSpPr>
          <p:cNvPr id="12" name="Segnaposto contenuto 42">
            <a:extLst>
              <a:ext uri="{FF2B5EF4-FFF2-40B4-BE49-F238E27FC236}">
                <a16:creationId xmlns:a16="http://schemas.microsoft.com/office/drawing/2014/main" id="{E97E1804-38F4-4043-9DBB-B6CC67F20E72}"/>
              </a:ext>
            </a:extLst>
          </p:cNvPr>
          <p:cNvSpPr txBox="1">
            <a:spLocks/>
          </p:cNvSpPr>
          <p:nvPr/>
        </p:nvSpPr>
        <p:spPr>
          <a:xfrm>
            <a:off x="134709" y="4825220"/>
            <a:ext cx="3290660" cy="166147"/>
          </a:xfrm>
          <a:prstGeom prst="rect">
            <a:avLst/>
          </a:prstGeom>
        </p:spPr>
        <p:txBody>
          <a:bodyPr vert="horz" lIns="68580" tIns="34290" rIns="68580" bIns="34290" rtlCol="0">
            <a:noAutofit/>
          </a:bodyPr>
          <a:lstStyle>
            <a:lvl1pPr marL="128586" indent="-128586" algn="l" defTabSz="514341" rtl="0" eaLnBrk="1" latinLnBrk="0" hangingPunct="1">
              <a:lnSpc>
                <a:spcPct val="90000"/>
              </a:lnSpc>
              <a:spcBef>
                <a:spcPts val="563"/>
              </a:spcBef>
              <a:buFont typeface="Arial" panose="020B0604020202020204" pitchFamily="34" charset="0"/>
              <a:buChar char="•"/>
              <a:defRPr sz="1201" kern="1200">
                <a:solidFill>
                  <a:schemeClr val="tx1"/>
                </a:solidFill>
                <a:latin typeface="+mn-lt"/>
                <a:ea typeface="+mn-ea"/>
                <a:cs typeface="+mn-cs"/>
              </a:defRPr>
            </a:lvl1pPr>
            <a:lvl2pPr marL="385757"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2pPr>
            <a:lvl3pPr marL="642927"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3pPr>
            <a:lvl4pPr marL="900098"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4pPr>
            <a:lvl5pPr marL="1157270" indent="-128586" algn="l" defTabSz="514341" rtl="0" eaLnBrk="1" latinLnBrk="0" hangingPunct="1">
              <a:lnSpc>
                <a:spcPct val="90000"/>
              </a:lnSpc>
              <a:spcBef>
                <a:spcPts val="282"/>
              </a:spcBef>
              <a:buFont typeface="Arial" panose="020B0604020202020204" pitchFamily="34" charset="0"/>
              <a:buChar char="•"/>
              <a:defRPr sz="1201" kern="1200">
                <a:solidFill>
                  <a:schemeClr val="tx1"/>
                </a:solidFill>
                <a:latin typeface="+mn-lt"/>
                <a:ea typeface="+mn-ea"/>
                <a:cs typeface="+mn-cs"/>
              </a:defRPr>
            </a:lvl5pPr>
            <a:lvl6pPr marL="1414440"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6pPr>
            <a:lvl7pPr marL="1671611"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7pPr>
            <a:lvl8pPr marL="1928782"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8pPr>
            <a:lvl9pPr marL="2185952" indent="-128586" algn="l" defTabSz="514341"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it-IT" sz="825" i="1" dirty="0">
                <a:latin typeface="Century Gothic" panose="020B0502020202020204" pitchFamily="34" charset="0"/>
              </a:rPr>
              <a:t>Fonte: elaborazioni Intesa Sanpaolo su dati Eurostat</a:t>
            </a:r>
          </a:p>
        </p:txBody>
      </p:sp>
      <p:graphicFrame>
        <p:nvGraphicFramePr>
          <p:cNvPr id="7" name="Grafico 6">
            <a:extLst>
              <a:ext uri="{FF2B5EF4-FFF2-40B4-BE49-F238E27FC236}">
                <a16:creationId xmlns:a16="http://schemas.microsoft.com/office/drawing/2014/main" id="{D92CB34D-9A17-2728-EFBA-F2CD12976713}"/>
              </a:ext>
            </a:extLst>
          </p:cNvPr>
          <p:cNvGraphicFramePr>
            <a:graphicFrameLocks/>
          </p:cNvGraphicFramePr>
          <p:nvPr>
            <p:extLst>
              <p:ext uri="{D42A27DB-BD31-4B8C-83A1-F6EECF244321}">
                <p14:modId xmlns:p14="http://schemas.microsoft.com/office/powerpoint/2010/main" val="3929304543"/>
              </p:ext>
            </p:extLst>
          </p:nvPr>
        </p:nvGraphicFramePr>
        <p:xfrm>
          <a:off x="570326" y="1748800"/>
          <a:ext cx="3544473" cy="2928074"/>
        </p:xfrm>
        <a:graphic>
          <a:graphicData uri="http://schemas.openxmlformats.org/drawingml/2006/chart">
            <c:chart xmlns:c="http://schemas.openxmlformats.org/drawingml/2006/chart" xmlns:r="http://schemas.openxmlformats.org/officeDocument/2006/relationships" r:id="rId3"/>
          </a:graphicData>
        </a:graphic>
      </p:graphicFrame>
      <p:sp>
        <p:nvSpPr>
          <p:cNvPr id="16" name="Segnaposto testo 10">
            <a:extLst>
              <a:ext uri="{FF2B5EF4-FFF2-40B4-BE49-F238E27FC236}">
                <a16:creationId xmlns:a16="http://schemas.microsoft.com/office/drawing/2014/main" id="{8BAA302E-7FB7-AD70-7A73-29E2C84DDF6C}"/>
              </a:ext>
            </a:extLst>
          </p:cNvPr>
          <p:cNvSpPr txBox="1">
            <a:spLocks/>
          </p:cNvSpPr>
          <p:nvPr/>
        </p:nvSpPr>
        <p:spPr>
          <a:xfrm>
            <a:off x="4399786" y="1289566"/>
            <a:ext cx="4386027" cy="342900"/>
          </a:xfrm>
          <a:prstGeom prst="rect">
            <a:avLst/>
          </a:prstGeom>
        </p:spPr>
        <p:txBody>
          <a:bodyPr vert="horz" lIns="91440" tIns="45720" rIns="91440" bIns="45720" rtlCol="0">
            <a:noAutofit/>
          </a:bodyPr>
          <a:lstStyle>
            <a:lvl1pPr marL="96827" indent="-96827" algn="l" defTabSz="387305" rtl="0" eaLnBrk="1" latinLnBrk="0" hangingPunct="1">
              <a:lnSpc>
                <a:spcPct val="90000"/>
              </a:lnSpc>
              <a:spcBef>
                <a:spcPts val="424"/>
              </a:spcBef>
              <a:buFont typeface="Arial" panose="020B0604020202020204" pitchFamily="34" charset="0"/>
              <a:buChar char="•"/>
              <a:defRPr sz="904" kern="1200">
                <a:solidFill>
                  <a:schemeClr val="tx1"/>
                </a:solidFill>
                <a:latin typeface="+mn-lt"/>
                <a:ea typeface="+mn-ea"/>
                <a:cs typeface="+mn-cs"/>
              </a:defRPr>
            </a:lvl1pPr>
            <a:lvl2pPr marL="290480" indent="-96827" algn="l" defTabSz="387305" rtl="0" eaLnBrk="1" latinLnBrk="0" hangingPunct="1">
              <a:lnSpc>
                <a:spcPct val="90000"/>
              </a:lnSpc>
              <a:spcBef>
                <a:spcPts val="212"/>
              </a:spcBef>
              <a:buFont typeface="Arial" panose="020B0604020202020204" pitchFamily="34" charset="0"/>
              <a:buChar char="•"/>
              <a:defRPr sz="904" kern="1200">
                <a:solidFill>
                  <a:schemeClr val="tx1"/>
                </a:solidFill>
                <a:latin typeface="+mn-lt"/>
                <a:ea typeface="+mn-ea"/>
                <a:cs typeface="+mn-cs"/>
              </a:defRPr>
            </a:lvl2pPr>
            <a:lvl3pPr marL="484132" indent="-96827" algn="l" defTabSz="387305" rtl="0" eaLnBrk="1" latinLnBrk="0" hangingPunct="1">
              <a:lnSpc>
                <a:spcPct val="90000"/>
              </a:lnSpc>
              <a:spcBef>
                <a:spcPts val="212"/>
              </a:spcBef>
              <a:buFont typeface="Arial" panose="020B0604020202020204" pitchFamily="34" charset="0"/>
              <a:buChar char="•"/>
              <a:defRPr sz="904" kern="1200">
                <a:solidFill>
                  <a:schemeClr val="tx1"/>
                </a:solidFill>
                <a:latin typeface="+mn-lt"/>
                <a:ea typeface="+mn-ea"/>
                <a:cs typeface="+mn-cs"/>
              </a:defRPr>
            </a:lvl3pPr>
            <a:lvl4pPr marL="677785" indent="-96827" algn="l" defTabSz="387305" rtl="0" eaLnBrk="1" latinLnBrk="0" hangingPunct="1">
              <a:lnSpc>
                <a:spcPct val="90000"/>
              </a:lnSpc>
              <a:spcBef>
                <a:spcPts val="212"/>
              </a:spcBef>
              <a:buFont typeface="Arial" panose="020B0604020202020204" pitchFamily="34" charset="0"/>
              <a:buChar char="•"/>
              <a:defRPr sz="904" kern="1200">
                <a:solidFill>
                  <a:schemeClr val="tx1"/>
                </a:solidFill>
                <a:latin typeface="+mn-lt"/>
                <a:ea typeface="+mn-ea"/>
                <a:cs typeface="+mn-cs"/>
              </a:defRPr>
            </a:lvl4pPr>
            <a:lvl5pPr marL="871438" indent="-96827" algn="l" defTabSz="387305" rtl="0" eaLnBrk="1" latinLnBrk="0" hangingPunct="1">
              <a:lnSpc>
                <a:spcPct val="90000"/>
              </a:lnSpc>
              <a:spcBef>
                <a:spcPts val="212"/>
              </a:spcBef>
              <a:buFont typeface="Arial" panose="020B0604020202020204" pitchFamily="34" charset="0"/>
              <a:buChar char="•"/>
              <a:defRPr sz="904" kern="1200">
                <a:solidFill>
                  <a:schemeClr val="tx1"/>
                </a:solidFill>
                <a:latin typeface="+mn-lt"/>
                <a:ea typeface="+mn-ea"/>
                <a:cs typeface="+mn-cs"/>
              </a:defRPr>
            </a:lvl5pPr>
            <a:lvl6pPr marL="1065090" indent="-96827" algn="l" defTabSz="387305" rtl="0" eaLnBrk="1" latinLnBrk="0" hangingPunct="1">
              <a:lnSpc>
                <a:spcPct val="90000"/>
              </a:lnSpc>
              <a:spcBef>
                <a:spcPts val="212"/>
              </a:spcBef>
              <a:buFont typeface="Arial" panose="020B0604020202020204" pitchFamily="34" charset="0"/>
              <a:buChar char="•"/>
              <a:defRPr sz="763" kern="1200">
                <a:solidFill>
                  <a:schemeClr val="tx1"/>
                </a:solidFill>
                <a:latin typeface="+mn-lt"/>
                <a:ea typeface="+mn-ea"/>
                <a:cs typeface="+mn-cs"/>
              </a:defRPr>
            </a:lvl6pPr>
            <a:lvl7pPr marL="1258743" indent="-96827" algn="l" defTabSz="387305" rtl="0" eaLnBrk="1" latinLnBrk="0" hangingPunct="1">
              <a:lnSpc>
                <a:spcPct val="90000"/>
              </a:lnSpc>
              <a:spcBef>
                <a:spcPts val="212"/>
              </a:spcBef>
              <a:buFont typeface="Arial" panose="020B0604020202020204" pitchFamily="34" charset="0"/>
              <a:buChar char="•"/>
              <a:defRPr sz="763" kern="1200">
                <a:solidFill>
                  <a:schemeClr val="tx1"/>
                </a:solidFill>
                <a:latin typeface="+mn-lt"/>
                <a:ea typeface="+mn-ea"/>
                <a:cs typeface="+mn-cs"/>
              </a:defRPr>
            </a:lvl7pPr>
            <a:lvl8pPr marL="1452396" indent="-96827" algn="l" defTabSz="387305" rtl="0" eaLnBrk="1" latinLnBrk="0" hangingPunct="1">
              <a:lnSpc>
                <a:spcPct val="90000"/>
              </a:lnSpc>
              <a:spcBef>
                <a:spcPts val="212"/>
              </a:spcBef>
              <a:buFont typeface="Arial" panose="020B0604020202020204" pitchFamily="34" charset="0"/>
              <a:buChar char="•"/>
              <a:defRPr sz="763" kern="1200">
                <a:solidFill>
                  <a:schemeClr val="tx1"/>
                </a:solidFill>
                <a:latin typeface="+mn-lt"/>
                <a:ea typeface="+mn-ea"/>
                <a:cs typeface="+mn-cs"/>
              </a:defRPr>
            </a:lvl8pPr>
            <a:lvl9pPr marL="1646048" indent="-96827" algn="l" defTabSz="387305" rtl="0" eaLnBrk="1" latinLnBrk="0" hangingPunct="1">
              <a:lnSpc>
                <a:spcPct val="90000"/>
              </a:lnSpc>
              <a:spcBef>
                <a:spcPts val="212"/>
              </a:spcBef>
              <a:buFont typeface="Arial" panose="020B0604020202020204" pitchFamily="34" charset="0"/>
              <a:buChar char="•"/>
              <a:defRPr sz="763" kern="1200">
                <a:solidFill>
                  <a:schemeClr val="tx1"/>
                </a:solidFill>
                <a:latin typeface="+mn-lt"/>
                <a:ea typeface="+mn-ea"/>
                <a:cs typeface="+mn-cs"/>
              </a:defRPr>
            </a:lvl9pPr>
          </a:lstStyle>
          <a:p>
            <a:pPr marL="0" indent="0" algn="ctr">
              <a:buFont typeface="Arial" panose="020B0604020202020204" pitchFamily="34" charset="0"/>
              <a:buNone/>
            </a:pPr>
            <a:r>
              <a:rPr lang="it-IT" sz="1050" b="1" dirty="0">
                <a:solidFill>
                  <a:srgbClr val="003A79"/>
                </a:solidFill>
              </a:rPr>
              <a:t>Propensione all’export dei principali esportatori di vino europei </a:t>
            </a:r>
            <a:br>
              <a:rPr lang="it-IT" sz="1050" b="1" dirty="0">
                <a:solidFill>
                  <a:srgbClr val="003A79"/>
                </a:solidFill>
              </a:rPr>
            </a:br>
            <a:r>
              <a:rPr lang="it-IT" sz="1050" b="1" dirty="0">
                <a:solidFill>
                  <a:srgbClr val="003A79"/>
                </a:solidFill>
              </a:rPr>
              <a:t>(2023, migliaia di euro e kg esportati per ettaro coltivato a uve da vino) </a:t>
            </a:r>
          </a:p>
          <a:p>
            <a:pPr marL="0" indent="0" algn="ctr">
              <a:buFont typeface="Arial" panose="020B0604020202020204" pitchFamily="34" charset="0"/>
              <a:buNone/>
            </a:pPr>
            <a:endParaRPr lang="it-IT" sz="1050" b="1" dirty="0">
              <a:solidFill>
                <a:srgbClr val="003A79"/>
              </a:solidFill>
            </a:endParaRPr>
          </a:p>
        </p:txBody>
      </p:sp>
      <p:graphicFrame>
        <p:nvGraphicFramePr>
          <p:cNvPr id="17" name="Grafico 16">
            <a:extLst>
              <a:ext uri="{FF2B5EF4-FFF2-40B4-BE49-F238E27FC236}">
                <a16:creationId xmlns:a16="http://schemas.microsoft.com/office/drawing/2014/main" id="{5B5534D8-1A96-451A-A63C-3F34173DEC9F}"/>
              </a:ext>
            </a:extLst>
          </p:cNvPr>
          <p:cNvGraphicFramePr>
            <a:graphicFrameLocks/>
          </p:cNvGraphicFramePr>
          <p:nvPr/>
        </p:nvGraphicFramePr>
        <p:xfrm>
          <a:off x="4818926" y="1799557"/>
          <a:ext cx="3839028" cy="282656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65003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UNIQUEID" val="43572"/>
</p:tagLst>
</file>

<file path=ppt/tags/tag2.xml><?xml version="1.0" encoding="utf-8"?>
<p:tagLst xmlns:a="http://schemas.openxmlformats.org/drawingml/2006/main" xmlns:r="http://schemas.openxmlformats.org/officeDocument/2006/relationships" xmlns:p="http://schemas.openxmlformats.org/presentationml/2006/main">
  <p:tag name="AS_UNIQUEID" val="43572"/>
</p:tagLst>
</file>

<file path=ppt/theme/theme1.xml><?xml version="1.0" encoding="utf-8"?>
<a:theme xmlns:a="http://schemas.openxmlformats.org/drawingml/2006/main" name="Personalizza struttura">
  <a:themeElements>
    <a:clrScheme name="Personalizzato 1">
      <a:dk1>
        <a:sysClr val="windowText" lastClr="000000"/>
      </a:dk1>
      <a:lt1>
        <a:sysClr val="window" lastClr="FFFFFF"/>
      </a:lt1>
      <a:dk2>
        <a:srgbClr val="8DB3E2"/>
      </a:dk2>
      <a:lt2>
        <a:srgbClr val="EEECE1"/>
      </a:lt2>
      <a:accent1>
        <a:srgbClr val="003A79"/>
      </a:accent1>
      <a:accent2>
        <a:srgbClr val="EC6400"/>
      </a:accent2>
      <a:accent3>
        <a:srgbClr val="40915B"/>
      </a:accent3>
      <a:accent4>
        <a:srgbClr val="ECBD00"/>
      </a:accent4>
      <a:accent5>
        <a:srgbClr val="0A0000"/>
      </a:accent5>
      <a:accent6>
        <a:srgbClr val="828282"/>
      </a:accent6>
      <a:hlink>
        <a:srgbClr val="0000FF"/>
      </a:hlink>
      <a:folHlink>
        <a:srgbClr val="800080"/>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TemplateISP_16_9.potm" id="{60268350-0BC2-479B-8E07-9300BDB43035}" vid="{8298A381-720D-4334-91EF-DE7BD8E9840F}"/>
    </a:ext>
  </a:extLst>
</a:theme>
</file>

<file path=ppt/theme/theme2.xml><?xml version="1.0" encoding="utf-8"?>
<a:theme xmlns:a="http://schemas.openxmlformats.org/drawingml/2006/main" name="1_Tema di Office">
  <a:themeElements>
    <a:clrScheme name="Personalizzato 1">
      <a:dk1>
        <a:sysClr val="windowText" lastClr="000000"/>
      </a:dk1>
      <a:lt1>
        <a:sysClr val="window" lastClr="FFFFFF"/>
      </a:lt1>
      <a:dk2>
        <a:srgbClr val="8DB3E2"/>
      </a:dk2>
      <a:lt2>
        <a:srgbClr val="EEECE1"/>
      </a:lt2>
      <a:accent1>
        <a:srgbClr val="003A79"/>
      </a:accent1>
      <a:accent2>
        <a:srgbClr val="EC6400"/>
      </a:accent2>
      <a:accent3>
        <a:srgbClr val="40915B"/>
      </a:accent3>
      <a:accent4>
        <a:srgbClr val="ECBD00"/>
      </a:accent4>
      <a:accent5>
        <a:srgbClr val="0A0000"/>
      </a:accent5>
      <a:accent6>
        <a:srgbClr val="828282"/>
      </a:accent6>
      <a:hlink>
        <a:srgbClr val="0000FF"/>
      </a:hlink>
      <a:folHlink>
        <a:srgbClr val="800080"/>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TemplateISP_16_9.potm" id="{60268350-0BC2-479B-8E07-9300BDB43035}" vid="{544B1A2E-3109-498D-AAA5-A20553328E53}"/>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ersonalizzato 1">
    <a:dk1>
      <a:sysClr val="windowText" lastClr="000000"/>
    </a:dk1>
    <a:lt1>
      <a:sysClr val="window" lastClr="FFFFFF"/>
    </a:lt1>
    <a:dk2>
      <a:srgbClr val="8DB3E2"/>
    </a:dk2>
    <a:lt2>
      <a:srgbClr val="EEECE1"/>
    </a:lt2>
    <a:accent1>
      <a:srgbClr val="003A79"/>
    </a:accent1>
    <a:accent2>
      <a:srgbClr val="EC6400"/>
    </a:accent2>
    <a:accent3>
      <a:srgbClr val="40915B"/>
    </a:accent3>
    <a:accent4>
      <a:srgbClr val="ECBD00"/>
    </a:accent4>
    <a:accent5>
      <a:srgbClr val="0A0000"/>
    </a:accent5>
    <a:accent6>
      <a:srgbClr val="DBE5F1"/>
    </a:accent6>
    <a:hlink>
      <a:srgbClr val="0000FF"/>
    </a:hlink>
    <a:folHlink>
      <a:srgbClr val="800080"/>
    </a:folHlink>
  </a:clrScheme>
  <a:fontScheme name="ResearchChart">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Personalizzato 1">
    <a:dk1>
      <a:sysClr val="windowText" lastClr="000000"/>
    </a:dk1>
    <a:lt1>
      <a:sysClr val="window" lastClr="FFFFFF"/>
    </a:lt1>
    <a:dk2>
      <a:srgbClr val="8DB3E2"/>
    </a:dk2>
    <a:lt2>
      <a:srgbClr val="EEECE1"/>
    </a:lt2>
    <a:accent1>
      <a:srgbClr val="003A79"/>
    </a:accent1>
    <a:accent2>
      <a:srgbClr val="EC6400"/>
    </a:accent2>
    <a:accent3>
      <a:srgbClr val="40915B"/>
    </a:accent3>
    <a:accent4>
      <a:srgbClr val="ECBD00"/>
    </a:accent4>
    <a:accent5>
      <a:srgbClr val="0A0000"/>
    </a:accent5>
    <a:accent6>
      <a:srgbClr val="DBE5F1"/>
    </a:accent6>
    <a:hlink>
      <a:srgbClr val="0000FF"/>
    </a:hlink>
    <a:folHlink>
      <a:srgbClr val="800080"/>
    </a:folHlink>
  </a:clrScheme>
  <a:fontScheme name="ResearchChart">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Personalizzato 1">
    <a:dk1>
      <a:sysClr val="windowText" lastClr="000000"/>
    </a:dk1>
    <a:lt1>
      <a:sysClr val="window" lastClr="FFFFFF"/>
    </a:lt1>
    <a:dk2>
      <a:srgbClr val="8DB3E2"/>
    </a:dk2>
    <a:lt2>
      <a:srgbClr val="EEECE1"/>
    </a:lt2>
    <a:accent1>
      <a:srgbClr val="003A79"/>
    </a:accent1>
    <a:accent2>
      <a:srgbClr val="EC6400"/>
    </a:accent2>
    <a:accent3>
      <a:srgbClr val="40915B"/>
    </a:accent3>
    <a:accent4>
      <a:srgbClr val="ECBD00"/>
    </a:accent4>
    <a:accent5>
      <a:srgbClr val="0A0000"/>
    </a:accent5>
    <a:accent6>
      <a:srgbClr val="DBE5F1"/>
    </a:accent6>
    <a:hlink>
      <a:srgbClr val="0000FF"/>
    </a:hlink>
    <a:folHlink>
      <a:srgbClr val="800080"/>
    </a:folHlink>
  </a:clrScheme>
  <a:fontScheme name="ResearchChart">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Personalizzato 1">
    <a:dk1>
      <a:sysClr val="windowText" lastClr="000000"/>
    </a:dk1>
    <a:lt1>
      <a:sysClr val="window" lastClr="FFFFFF"/>
    </a:lt1>
    <a:dk2>
      <a:srgbClr val="8DB3E2"/>
    </a:dk2>
    <a:lt2>
      <a:srgbClr val="EEECE1"/>
    </a:lt2>
    <a:accent1>
      <a:srgbClr val="003A79"/>
    </a:accent1>
    <a:accent2>
      <a:srgbClr val="EC6400"/>
    </a:accent2>
    <a:accent3>
      <a:srgbClr val="40915B"/>
    </a:accent3>
    <a:accent4>
      <a:srgbClr val="ECBD00"/>
    </a:accent4>
    <a:accent5>
      <a:srgbClr val="0A0000"/>
    </a:accent5>
    <a:accent6>
      <a:srgbClr val="DBE5F1"/>
    </a:accent6>
    <a:hlink>
      <a:srgbClr val="0000FF"/>
    </a:hlink>
    <a:folHlink>
      <a:srgbClr val="800080"/>
    </a:folHlink>
  </a:clrScheme>
  <a:fontScheme name="ResearchChart">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Personalizzato 1">
    <a:dk1>
      <a:sysClr val="windowText" lastClr="000000"/>
    </a:dk1>
    <a:lt1>
      <a:sysClr val="window" lastClr="FFFFFF"/>
    </a:lt1>
    <a:dk2>
      <a:srgbClr val="8DB3E2"/>
    </a:dk2>
    <a:lt2>
      <a:srgbClr val="EEECE1"/>
    </a:lt2>
    <a:accent1>
      <a:srgbClr val="003A79"/>
    </a:accent1>
    <a:accent2>
      <a:srgbClr val="EC6400"/>
    </a:accent2>
    <a:accent3>
      <a:srgbClr val="40915B"/>
    </a:accent3>
    <a:accent4>
      <a:srgbClr val="ECBD00"/>
    </a:accent4>
    <a:accent5>
      <a:srgbClr val="0A0000"/>
    </a:accent5>
    <a:accent6>
      <a:srgbClr val="DBE5F1"/>
    </a:accent6>
    <a:hlink>
      <a:srgbClr val="0000FF"/>
    </a:hlink>
    <a:folHlink>
      <a:srgbClr val="800080"/>
    </a:folHlink>
  </a:clrScheme>
  <a:fontScheme name="ResearchChart">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Personalizzato 1">
    <a:dk1>
      <a:sysClr val="windowText" lastClr="000000"/>
    </a:dk1>
    <a:lt1>
      <a:sysClr val="window" lastClr="FFFFFF"/>
    </a:lt1>
    <a:dk2>
      <a:srgbClr val="8DB3E2"/>
    </a:dk2>
    <a:lt2>
      <a:srgbClr val="EEECE1"/>
    </a:lt2>
    <a:accent1>
      <a:srgbClr val="003A79"/>
    </a:accent1>
    <a:accent2>
      <a:srgbClr val="EC6400"/>
    </a:accent2>
    <a:accent3>
      <a:srgbClr val="40915B"/>
    </a:accent3>
    <a:accent4>
      <a:srgbClr val="ECBD00"/>
    </a:accent4>
    <a:accent5>
      <a:srgbClr val="0A0000"/>
    </a:accent5>
    <a:accent6>
      <a:srgbClr val="DBE5F1"/>
    </a:accent6>
    <a:hlink>
      <a:srgbClr val="0000FF"/>
    </a:hlink>
    <a:folHlink>
      <a:srgbClr val="800080"/>
    </a:folHlink>
  </a:clrScheme>
  <a:fontScheme name="ResearchChart">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Personalizzato 1">
    <a:dk1>
      <a:sysClr val="windowText" lastClr="000000"/>
    </a:dk1>
    <a:lt1>
      <a:sysClr val="window" lastClr="FFFFFF"/>
    </a:lt1>
    <a:dk2>
      <a:srgbClr val="8DB3E2"/>
    </a:dk2>
    <a:lt2>
      <a:srgbClr val="EEECE1"/>
    </a:lt2>
    <a:accent1>
      <a:srgbClr val="003A79"/>
    </a:accent1>
    <a:accent2>
      <a:srgbClr val="EC6400"/>
    </a:accent2>
    <a:accent3>
      <a:srgbClr val="40915B"/>
    </a:accent3>
    <a:accent4>
      <a:srgbClr val="ECBD00"/>
    </a:accent4>
    <a:accent5>
      <a:srgbClr val="0A0000"/>
    </a:accent5>
    <a:accent6>
      <a:srgbClr val="DBE5F1"/>
    </a:accent6>
    <a:hlink>
      <a:srgbClr val="0000FF"/>
    </a:hlink>
    <a:folHlink>
      <a:srgbClr val="800080"/>
    </a:folHlink>
  </a:clrScheme>
  <a:fontScheme name="ResearchChart">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Personalizzato 1">
    <a:dk1>
      <a:sysClr val="windowText" lastClr="000000"/>
    </a:dk1>
    <a:lt1>
      <a:sysClr val="window" lastClr="FFFFFF"/>
    </a:lt1>
    <a:dk2>
      <a:srgbClr val="8DB3E2"/>
    </a:dk2>
    <a:lt2>
      <a:srgbClr val="EEECE1"/>
    </a:lt2>
    <a:accent1>
      <a:srgbClr val="003A79"/>
    </a:accent1>
    <a:accent2>
      <a:srgbClr val="EC6400"/>
    </a:accent2>
    <a:accent3>
      <a:srgbClr val="40915B"/>
    </a:accent3>
    <a:accent4>
      <a:srgbClr val="ECBD00"/>
    </a:accent4>
    <a:accent5>
      <a:srgbClr val="0A0000"/>
    </a:accent5>
    <a:accent6>
      <a:srgbClr val="DBE5F1"/>
    </a:accent6>
    <a:hlink>
      <a:srgbClr val="0000FF"/>
    </a:hlink>
    <a:folHlink>
      <a:srgbClr val="800080"/>
    </a:folHlink>
  </a:clrScheme>
  <a:fontScheme name="ResearchChart">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Personalizzato 1">
    <a:dk1>
      <a:sysClr val="windowText" lastClr="000000"/>
    </a:dk1>
    <a:lt1>
      <a:sysClr val="window" lastClr="FFFFFF"/>
    </a:lt1>
    <a:dk2>
      <a:srgbClr val="8DB3E2"/>
    </a:dk2>
    <a:lt2>
      <a:srgbClr val="EEECE1"/>
    </a:lt2>
    <a:accent1>
      <a:srgbClr val="003A79"/>
    </a:accent1>
    <a:accent2>
      <a:srgbClr val="EC6400"/>
    </a:accent2>
    <a:accent3>
      <a:srgbClr val="40915B"/>
    </a:accent3>
    <a:accent4>
      <a:srgbClr val="ECBD00"/>
    </a:accent4>
    <a:accent5>
      <a:srgbClr val="0A0000"/>
    </a:accent5>
    <a:accent6>
      <a:srgbClr val="DBE5F1"/>
    </a:accent6>
    <a:hlink>
      <a:srgbClr val="0000FF"/>
    </a:hlink>
    <a:folHlink>
      <a:srgbClr val="800080"/>
    </a:folHlink>
  </a:clrScheme>
  <a:fontScheme name="ResearchChart">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Personalizzato 1">
    <a:dk1>
      <a:sysClr val="windowText" lastClr="000000"/>
    </a:dk1>
    <a:lt1>
      <a:sysClr val="window" lastClr="FFFFFF"/>
    </a:lt1>
    <a:dk2>
      <a:srgbClr val="8DB3E2"/>
    </a:dk2>
    <a:lt2>
      <a:srgbClr val="EEECE1"/>
    </a:lt2>
    <a:accent1>
      <a:srgbClr val="003A79"/>
    </a:accent1>
    <a:accent2>
      <a:srgbClr val="EC6400"/>
    </a:accent2>
    <a:accent3>
      <a:srgbClr val="40915B"/>
    </a:accent3>
    <a:accent4>
      <a:srgbClr val="ECBD00"/>
    </a:accent4>
    <a:accent5>
      <a:srgbClr val="0A0000"/>
    </a:accent5>
    <a:accent6>
      <a:srgbClr val="DBE5F1"/>
    </a:accent6>
    <a:hlink>
      <a:srgbClr val="0000FF"/>
    </a:hlink>
    <a:folHlink>
      <a:srgbClr val="800080"/>
    </a:folHlink>
  </a:clrScheme>
  <a:fontScheme name="ResearchChart">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Personalizzato 1">
    <a:dk1>
      <a:sysClr val="windowText" lastClr="000000"/>
    </a:dk1>
    <a:lt1>
      <a:sysClr val="window" lastClr="FFFFFF"/>
    </a:lt1>
    <a:dk2>
      <a:srgbClr val="8DB3E2"/>
    </a:dk2>
    <a:lt2>
      <a:srgbClr val="EEECE1"/>
    </a:lt2>
    <a:accent1>
      <a:srgbClr val="003A79"/>
    </a:accent1>
    <a:accent2>
      <a:srgbClr val="EC6400"/>
    </a:accent2>
    <a:accent3>
      <a:srgbClr val="40915B"/>
    </a:accent3>
    <a:accent4>
      <a:srgbClr val="ECBD00"/>
    </a:accent4>
    <a:accent5>
      <a:srgbClr val="0A0000"/>
    </a:accent5>
    <a:accent6>
      <a:srgbClr val="DBE5F1"/>
    </a:accent6>
    <a:hlink>
      <a:srgbClr val="0000FF"/>
    </a:hlink>
    <a:folHlink>
      <a:srgbClr val="800080"/>
    </a:folHlink>
  </a:clrScheme>
  <a:fontScheme name="ResearchChart">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Personalizzato 1">
    <a:dk1>
      <a:sysClr val="windowText" lastClr="000000"/>
    </a:dk1>
    <a:lt1>
      <a:sysClr val="window" lastClr="FFFFFF"/>
    </a:lt1>
    <a:dk2>
      <a:srgbClr val="8DB3E2"/>
    </a:dk2>
    <a:lt2>
      <a:srgbClr val="EEECE1"/>
    </a:lt2>
    <a:accent1>
      <a:srgbClr val="003A79"/>
    </a:accent1>
    <a:accent2>
      <a:srgbClr val="EC6400"/>
    </a:accent2>
    <a:accent3>
      <a:srgbClr val="40915B"/>
    </a:accent3>
    <a:accent4>
      <a:srgbClr val="ECBD00"/>
    </a:accent4>
    <a:accent5>
      <a:srgbClr val="0A0000"/>
    </a:accent5>
    <a:accent6>
      <a:srgbClr val="DBE5F1"/>
    </a:accent6>
    <a:hlink>
      <a:srgbClr val="0000FF"/>
    </a:hlink>
    <a:folHlink>
      <a:srgbClr val="800080"/>
    </a:folHlink>
  </a:clrScheme>
  <a:fontScheme name="ResearchChart">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UI/customUI14.xml><?xml version="1.0" encoding="utf-8"?>
<customUI xmlns="http://schemas.microsoft.com/office/2009/07/customui">
  <ribbon startFromScratch="false">
    <tabs>
      <tab idMso="TabHome">
        <group id="RibbonXIntesa_CustomGroup1" label="Custom Tool" insertAfterMso="GroupPageSetup">
          <button id="btnExportJPG" label="Blu Text" imageMso="ChangeStylesMenu" size="normal" onAction="RibbonXIntesa_BluText" screentip="Applica il blu al testo selezionato"/>
          <menu id="RibbonXIntesa_customGroup3" label="ISP Bullet" size="normal" imageMso="GroupSmartArtQuickStyles" screentip="Gestione inserimento bullet ISP">
            <button id="customButton20" label="Blu pieno" onAction="Macro20" imageMso="AppointmentColor2"/>
            <button id="customButton21" label="Blu Outline" onAction="Macro21" imageMso="AppointmentColor0"/>
          </menu>
          <button id="btnFormatTable" label="Format Table" onAction="RibbonXIntesa_FormatTable" imageMso="FormatPainter" screentip="Applica  formattazioni alla tabella"/>
        </group>
        <group id="RibbonXIntesa_customGroup2" label="Compliance">
          <menu id="MyDisclaimer" label="Disclaimer" size="normal" imageMso="CitationInsert" screentip="Menu di scelta per il disclaimer da inserire">
            <button id="customButton8" label="Industry-Banking, IRN" tag="IB_IRN" onAction="RibbonX_AddDisclaimer" imageMso="AppointmentColor1"/>
            <button id="customButton9" label="Macro" tag="Macro_FI" onAction="RibbonX_AddDisclaimer" imageMso="AppointmentColor3"/>
            <button id="customButtonFI" label="Fixed Income" tag="FI" onAction="RibbonX_AddDisclaimer" imageMso="AppointmentColor2"/>
            <button id="btnCommodity" label="Commodity" tag="Commodity" onAction="RibbonX_AddDisclaimer" imageMso="AppointmentColor6"/>
            <button id="customButton11" label="Retail" tag="Retail" onAction="RibbonX_AddDisclaimer" imageMso="AppointmentColor5"/>
          </menu>
          <menu id="RibbonXIntesa_customGroup5" label="Production" size="normal" imageMso="EditPage" screentip="Gestione slide vecchio formato">
            <button id="customButton30" label="Applica Century Font alla slide attiva" onAction="RibbonXIntesa_TextFonts" imageMso="ClearFormatting"/>
          </menu>
          <button id="customButton18" label="Manuale" onAction="MacroTutorial" size="large" imageMso="ContentsAndIndex" screentip="Breve guida con le indicazioni d'uso delle nuove funzionalità"/>
        </group>
      </tab>
    </tabs>
  </ribbon>
</customUI>
</file>

<file path=docProps/app.xml><?xml version="1.0" encoding="utf-8"?>
<Properties xmlns="http://schemas.openxmlformats.org/officeDocument/2006/extended-properties" xmlns:vt="http://schemas.openxmlformats.org/officeDocument/2006/docPropsVTypes">
  <Template>PptTemplateISP_16_9</Template>
  <TotalTime>5853</TotalTime>
  <Words>1407</Words>
  <Application>Microsoft Office PowerPoint</Application>
  <PresentationFormat>Personalizzato</PresentationFormat>
  <Paragraphs>116</Paragraphs>
  <Slides>10</Slides>
  <Notes>7</Notes>
  <HiddenSlides>0</HiddenSlides>
  <MMClips>0</MMClips>
  <ScaleCrop>false</ScaleCrop>
  <HeadingPairs>
    <vt:vector size="6" baseType="variant">
      <vt:variant>
        <vt:lpstr>Caratteri utilizzati</vt:lpstr>
      </vt:variant>
      <vt:variant>
        <vt:i4>4</vt:i4>
      </vt:variant>
      <vt:variant>
        <vt:lpstr>Tema</vt:lpstr>
      </vt:variant>
      <vt:variant>
        <vt:i4>2</vt:i4>
      </vt:variant>
      <vt:variant>
        <vt:lpstr>Titoli diapositive</vt:lpstr>
      </vt:variant>
      <vt:variant>
        <vt:i4>10</vt:i4>
      </vt:variant>
    </vt:vector>
  </HeadingPairs>
  <TitlesOfParts>
    <vt:vector size="16" baseType="lpstr">
      <vt:lpstr>Arial</vt:lpstr>
      <vt:lpstr>Calibri</vt:lpstr>
      <vt:lpstr>Century Gothic</vt:lpstr>
      <vt:lpstr>Wingdings</vt:lpstr>
      <vt:lpstr>Personalizza struttura</vt:lpstr>
      <vt:lpstr>1_Tema di Office</vt:lpstr>
      <vt:lpstr>Presentazione standard di PowerPoint</vt:lpstr>
      <vt:lpstr>Italia primo produttore mondiale di vino...</vt:lpstr>
      <vt:lpstr>...e secondo per export</vt:lpstr>
      <vt:lpstr>Export di vino italiano in crescita nel 2024</vt:lpstr>
      <vt:lpstr>L’export dei distretti del vino italiani</vt:lpstr>
      <vt:lpstr>Presentazione standard di PowerPoint</vt:lpstr>
      <vt:lpstr>Presentazione standard di PowerPoint</vt:lpstr>
      <vt:lpstr>Presentazione standard di PowerPoint</vt:lpstr>
      <vt:lpstr>Presentazione standard di PowerPoint</vt:lpstr>
      <vt:lpstr>Punti di forza e sfide per le imprese italiane del vino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MORESSA ANNA MARIA</dc:creator>
  <cp:lastModifiedBy>VITULANO ROSA MARIA</cp:lastModifiedBy>
  <cp:revision>328</cp:revision>
  <cp:lastPrinted>2025-03-27T09:29:33Z</cp:lastPrinted>
  <dcterms:created xsi:type="dcterms:W3CDTF">2019-11-18T08:24:14Z</dcterms:created>
  <dcterms:modified xsi:type="dcterms:W3CDTF">2025-03-27T10:32:41Z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ucleoEditoriale">
    <vt:bool>true</vt:bool>
  </property>
  <property fmtid="{D5CDD505-2E9C-101B-9397-08002B2CF9AE}" pid="3" name="Formato">
    <vt:lpwstr>16-9</vt:lpwstr>
  </property>
  <property fmtid="{D5CDD505-2E9C-101B-9397-08002B2CF9AE}" pid="4" name="Ente">
    <vt:lpwstr>BancaISP</vt:lpwstr>
  </property>
  <property fmtid="{D5CDD505-2E9C-101B-9397-08002B2CF9AE}" pid="5" name="MSIP_Label_5f5fe31f-9de1-4167-a753-111c0df8115f_Enabled">
    <vt:lpwstr>true</vt:lpwstr>
  </property>
  <property fmtid="{D5CDD505-2E9C-101B-9397-08002B2CF9AE}" pid="6" name="MSIP_Label_5f5fe31f-9de1-4167-a753-111c0df8115f_SetDate">
    <vt:lpwstr>2021-02-16T18:40:45Z</vt:lpwstr>
  </property>
  <property fmtid="{D5CDD505-2E9C-101B-9397-08002B2CF9AE}" pid="7" name="MSIP_Label_5f5fe31f-9de1-4167-a753-111c0df8115f_Method">
    <vt:lpwstr>Standard</vt:lpwstr>
  </property>
  <property fmtid="{D5CDD505-2E9C-101B-9397-08002B2CF9AE}" pid="8" name="MSIP_Label_5f5fe31f-9de1-4167-a753-111c0df8115f_Name">
    <vt:lpwstr>5f5fe31f-9de1-4167-a753-111c0df8115f</vt:lpwstr>
  </property>
  <property fmtid="{D5CDD505-2E9C-101B-9397-08002B2CF9AE}" pid="9" name="MSIP_Label_5f5fe31f-9de1-4167-a753-111c0df8115f_SiteId">
    <vt:lpwstr>cc4baf00-15c9-48dd-9f59-88c98bde2be7</vt:lpwstr>
  </property>
  <property fmtid="{D5CDD505-2E9C-101B-9397-08002B2CF9AE}" pid="10" name="MSIP_Label_5f5fe31f-9de1-4167-a753-111c0df8115f_ActionId">
    <vt:lpwstr/>
  </property>
  <property fmtid="{D5CDD505-2E9C-101B-9397-08002B2CF9AE}" pid="11" name="MSIP_Label_5f5fe31f-9de1-4167-a753-111c0df8115f_ContentBits">
    <vt:lpwstr>0</vt:lpwstr>
  </property>
</Properties>
</file>